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8" r:id="rId1"/>
  </p:sldMasterIdLst>
  <p:sldIdLst>
    <p:sldId id="289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516" y="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ECA16-9950-4032-B77E-964AB71C7FB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235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E42D6-D7C5-4815-8BFB-6488A57317C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569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3CEB1-BD9E-410D-9B32-7704BA9A29D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634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97F87-7CBA-4919-8651-46706D717B5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609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B08FC-D495-4025-BAA3-7385888679E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514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F17C5-F2A4-489C-900E-C71A0F9880B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359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F81A9-D00C-42C9-9EAA-9388F5FD9BA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042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B2304-1870-412C-9AD0-8658AE06E96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42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5B3FC-9E04-47F5-80BF-CFD20E22078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427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F83CD-3CBE-4879-9ECB-63F2C9BFB19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597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04D76-D293-4BF3-9A8D-51F1D2D050D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03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E44ACC4C-6B75-4318-8BC4-D75480C4B302}" type="slidenum">
              <a:rPr lang="en-US" alt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42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66775" y="381000"/>
            <a:ext cx="7623175" cy="609600"/>
          </a:xfrm>
        </p:spPr>
        <p:txBody>
          <a:bodyPr/>
          <a:lstStyle/>
          <a:p>
            <a:pPr eaLnBrk="1" hangingPunct="1"/>
            <a:r>
              <a:rPr lang="en-US" altLang="en-US" sz="4000" b="1" dirty="0" smtClean="0"/>
              <a:t>Clicker Questions</a:t>
            </a:r>
            <a:endParaRPr lang="en-US" alt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1225" y="4343400"/>
            <a:ext cx="7775575" cy="17526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accent6"/>
                </a:solidFill>
              </a:rPr>
              <a:t>Chapter 1: Introduction and Research Methods 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838200" y="1447800"/>
            <a:ext cx="7924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i="1" dirty="0" smtClean="0">
                <a:solidFill>
                  <a:schemeClr val="bg2"/>
                </a:solidFill>
                <a:latin typeface="Garamond" pitchFamily="18" charset="0"/>
              </a:rPr>
              <a:t>Psychology</a:t>
            </a:r>
            <a:r>
              <a:rPr lang="en-US" altLang="en-US" sz="3200" b="1" dirty="0" smtClean="0">
                <a:solidFill>
                  <a:schemeClr val="bg2"/>
                </a:solidFill>
                <a:latin typeface="Garamond" pitchFamily="18" charset="0"/>
              </a:rPr>
              <a:t>, </a:t>
            </a:r>
            <a:r>
              <a:rPr lang="en-US" altLang="en-US" sz="2400" b="1" dirty="0">
                <a:solidFill>
                  <a:schemeClr val="bg2"/>
                </a:solidFill>
                <a:latin typeface="Garamond" pitchFamily="18" charset="0"/>
              </a:rPr>
              <a:t>7</a:t>
            </a:r>
            <a:r>
              <a:rPr lang="en-US" altLang="en-US" sz="2400" b="1" dirty="0" smtClean="0">
                <a:solidFill>
                  <a:schemeClr val="bg2"/>
                </a:solidFill>
                <a:latin typeface="Garamond" pitchFamily="18" charset="0"/>
              </a:rPr>
              <a:t>th Edition </a:t>
            </a:r>
            <a:r>
              <a:rPr lang="en-US" altLang="en-US" sz="3200" b="1" dirty="0" smtClean="0">
                <a:solidFill>
                  <a:schemeClr val="bg2"/>
                </a:solidFill>
                <a:latin typeface="Garamond" pitchFamily="18" charset="0"/>
              </a:rPr>
              <a:t/>
            </a:r>
            <a:br>
              <a:rPr lang="en-US" altLang="en-US" sz="3200" b="1" dirty="0" smtClean="0">
                <a:solidFill>
                  <a:schemeClr val="bg2"/>
                </a:solidFill>
                <a:latin typeface="Garamond" pitchFamily="18" charset="0"/>
              </a:rPr>
            </a:br>
            <a:r>
              <a:rPr lang="en-US" altLang="en-US" sz="2800" b="1" dirty="0" smtClean="0">
                <a:solidFill>
                  <a:schemeClr val="bg2"/>
                </a:solidFill>
                <a:latin typeface="Garamond" pitchFamily="18" charset="0"/>
              </a:rPr>
              <a:t>by Sandra E. Hockenbury, Susan A. Nolan, and Don H. Hockenbury </a:t>
            </a:r>
            <a:endParaRPr lang="en-US" altLang="en-US" sz="2800" dirty="0" smtClean="0">
              <a:solidFill>
                <a:schemeClr val="bg2"/>
              </a:solidFill>
              <a:latin typeface="Garamond" pitchFamily="18" charset="0"/>
            </a:endParaRP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915988" y="3352800"/>
            <a:ext cx="76231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chemeClr val="bg2"/>
                </a:solidFill>
                <a:latin typeface="Garamond" pitchFamily="18" charset="0"/>
              </a:rPr>
              <a:t>Slides by Cathleen Campbell-</a:t>
            </a:r>
            <a:r>
              <a:rPr lang="en-US" altLang="en-US" sz="2400" b="1" dirty="0" err="1" smtClean="0">
                <a:solidFill>
                  <a:schemeClr val="bg2"/>
                </a:solidFill>
                <a:latin typeface="Garamond" pitchFamily="18" charset="0"/>
              </a:rPr>
              <a:t>Raufer</a:t>
            </a:r>
            <a:r>
              <a:rPr lang="en-US" altLang="en-US" sz="2400" b="1" dirty="0" smtClean="0">
                <a:solidFill>
                  <a:schemeClr val="bg2"/>
                </a:solidFill>
                <a:latin typeface="Garamond" pitchFamily="18" charset="0"/>
              </a:rPr>
              <a:t>, Ph.D</a:t>
            </a:r>
            <a:r>
              <a:rPr lang="en-US" altLang="en-US" sz="2400" b="1" dirty="0">
                <a:solidFill>
                  <a:schemeClr val="bg2"/>
                </a:solidFill>
                <a:latin typeface="Garamond" pitchFamily="18" charset="0"/>
              </a:rPr>
              <a:t>.</a:t>
            </a:r>
            <a:endParaRPr lang="en-US" altLang="en-US" sz="2400" dirty="0" smtClean="0">
              <a:solidFill>
                <a:schemeClr val="bg2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14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419100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5. Differences is social loafing between Chinese and European subjects would be a field of study for: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a.  a positive psychologist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a humanist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an evolutionary psychologist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a cross-cultural psychologist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9746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925" y="428625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5. Differences is social loafing between Chinese and European subjects would be a field of study for: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a.  a positive psychologist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a humanist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an evolutionary psychologist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</a:t>
            </a:r>
            <a:r>
              <a:rPr lang="en-US" sz="2800" b="1" dirty="0" smtClean="0"/>
              <a:t>a cross-cultural psychologist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21000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485775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6. A clinical psychologist: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a. is a physician who specializes in mental 	disorders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can order medical treatments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diagnoses &amp; treats people with 			psychological</a:t>
            </a:r>
            <a:r>
              <a:rPr lang="en-US" sz="2800" dirty="0"/>
              <a:t> </a:t>
            </a:r>
            <a:r>
              <a:rPr lang="en-US" sz="2800" dirty="0" smtClean="0"/>
              <a:t>problems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all of the above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898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447675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6. A clinical psychologist: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a. is a physician who specializes in mental 	disorders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can order medical treatments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</a:t>
            </a:r>
            <a:r>
              <a:rPr lang="en-US" sz="2800" b="1" dirty="0" smtClean="0"/>
              <a:t>diagnoses &amp; treats people with 	psychological</a:t>
            </a:r>
            <a:r>
              <a:rPr lang="en-US" sz="2800" b="1" dirty="0"/>
              <a:t> </a:t>
            </a:r>
            <a:r>
              <a:rPr lang="en-US" sz="2800" b="1" dirty="0" smtClean="0"/>
              <a:t>problems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all of the above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0621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457200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7. Which step of the scientific method would involve deciding which research method to use?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a. formulating a testable hypothesis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designing the study and collecting data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analyzing the data and drawing conclusions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reporting the findings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92021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447675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7. Which step of the scientific method would involve deciding which research method to use?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a. </a:t>
            </a:r>
            <a:r>
              <a:rPr lang="en-US" sz="2800" dirty="0"/>
              <a:t>f</a:t>
            </a:r>
            <a:r>
              <a:rPr lang="en-US" sz="2800" dirty="0" smtClean="0"/>
              <a:t>ormulating a testable hypothesis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</a:t>
            </a:r>
            <a:r>
              <a:rPr lang="en-US" sz="2800" b="1" dirty="0"/>
              <a:t>d</a:t>
            </a:r>
            <a:r>
              <a:rPr lang="en-US" sz="2800" b="1" dirty="0" smtClean="0"/>
              <a:t>esigning the study and collecting data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analyzing the data and drawing conclusions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reporting the findings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17531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447675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8. A good theory: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is the same as a hypothesis.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is a tentative explanation of diverse 	findings.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is a statement of absolute fact.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signals the end of research on a particular 	topic.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4208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025" y="476250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8. A good theory: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is the same as an hypothesis.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</a:t>
            </a:r>
            <a:r>
              <a:rPr lang="en-US" sz="2800" b="1" dirty="0" smtClean="0"/>
              <a:t>is a tentative explanation of diverse 	findings.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is a statement of absolute fact.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signals the end of research on a particular 	topic.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148406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550" y="438150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9. Which research method would you most likely use to study someone who had a photographic memory?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a. case study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survey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naturalistic observation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representative sample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82603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457200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9. Which research method would you most likely use to study someone who had a photographic memory?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a. </a:t>
            </a:r>
            <a:r>
              <a:rPr lang="en-US" sz="2800" b="1" dirty="0"/>
              <a:t>c</a:t>
            </a:r>
            <a:r>
              <a:rPr lang="en-US" sz="2800" b="1" dirty="0" smtClean="0"/>
              <a:t>ase study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survey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naturalistic observation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</a:t>
            </a:r>
            <a:r>
              <a:rPr lang="en-US" sz="2800" dirty="0"/>
              <a:t>r</a:t>
            </a:r>
            <a:r>
              <a:rPr lang="en-US" sz="2800" dirty="0" smtClean="0"/>
              <a:t>epresentative sample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94591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875" y="371475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800" dirty="0" smtClean="0"/>
              <a:t>1. The study of behavior and mental processes is called:</a:t>
            </a:r>
          </a:p>
          <a:p>
            <a:pPr marL="0" indent="0">
              <a:buNone/>
              <a:defRPr/>
            </a:pPr>
            <a:endParaRPr lang="en-US" sz="2800" dirty="0"/>
          </a:p>
          <a:p>
            <a:pPr marL="0" indent="0">
              <a:buNone/>
              <a:defRPr/>
            </a:pPr>
            <a:r>
              <a:rPr lang="en-US" sz="2800" dirty="0" smtClean="0"/>
              <a:t>	a.  science</a:t>
            </a:r>
          </a:p>
          <a:p>
            <a:pPr marL="0" indent="0">
              <a:buNone/>
              <a:defRPr/>
            </a:pPr>
            <a:r>
              <a:rPr lang="en-US" sz="2800" dirty="0"/>
              <a:t>	</a:t>
            </a:r>
            <a:r>
              <a:rPr lang="en-US" sz="2800" dirty="0" smtClean="0"/>
              <a:t>b.  </a:t>
            </a:r>
            <a:r>
              <a:rPr lang="en-US" sz="2800" dirty="0"/>
              <a:t>p</a:t>
            </a:r>
            <a:r>
              <a:rPr lang="en-US" sz="2800" dirty="0" smtClean="0"/>
              <a:t>sychology</a:t>
            </a:r>
          </a:p>
          <a:p>
            <a:pPr marL="0" indent="0">
              <a:buNone/>
              <a:defRPr/>
            </a:pPr>
            <a:r>
              <a:rPr lang="en-US" sz="2800" dirty="0"/>
              <a:t>	</a:t>
            </a:r>
            <a:r>
              <a:rPr lang="en-US" sz="2800" dirty="0" smtClean="0"/>
              <a:t>c.  </a:t>
            </a:r>
            <a:r>
              <a:rPr lang="en-US" sz="2800" dirty="0"/>
              <a:t>p</a:t>
            </a:r>
            <a:r>
              <a:rPr lang="en-US" sz="2800" dirty="0" smtClean="0"/>
              <a:t>hilosophy</a:t>
            </a:r>
          </a:p>
          <a:p>
            <a:pPr marL="0" indent="0">
              <a:buNone/>
              <a:defRPr/>
            </a:pPr>
            <a:r>
              <a:rPr lang="en-US" sz="2800" dirty="0"/>
              <a:t>	</a:t>
            </a:r>
            <a:r>
              <a:rPr lang="en-US" sz="2800" dirty="0" smtClean="0"/>
              <a:t>d.  humanism</a:t>
            </a:r>
          </a:p>
          <a:p>
            <a:pPr marL="0" indent="0">
              <a:buNone/>
              <a:defRPr/>
            </a:pPr>
            <a:endParaRPr lang="en-US" sz="2800" dirty="0" smtClean="0"/>
          </a:p>
          <a:p>
            <a:pPr marL="514350" indent="-514350">
              <a:buAutoNum type="arabicPeriod"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0992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550" y="476250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10. Which possible correlation coefficient represents the strongest relationship?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a. +.83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-.97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+1.13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-2.58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836253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550" y="457200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10. Which possible correlation coefficient represents the strongest relationship?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a. +.83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</a:t>
            </a:r>
            <a:r>
              <a:rPr lang="en-US" sz="2800" b="1" dirty="0" smtClean="0"/>
              <a:t>-.97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+1.13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-2.58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828584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975" y="428625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11. I believe watching violent TV causes aggression.  In an experiment to test this, type of TV show would be: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a. the independent variable.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the dependent variable.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the confounding variable.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an extraneous variable.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90599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025" y="428625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11. I believe watching violent TV causes aggression.  In an experiment to test this, type of TV show would be: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a. </a:t>
            </a:r>
            <a:r>
              <a:rPr lang="en-US" sz="2800" b="1" dirty="0" smtClean="0"/>
              <a:t>the independent variable.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the dependent variable.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the confounding variable.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an extraneous variable.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201650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466725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12. If all your participants have an equal chance of being assigned to the experimental or control condition, you have used: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a. random sampling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a placebo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random assignment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the double-blind technique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310012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466725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12. If all your participants have an equal chance of being assigned to the experimental or control condition, you have used: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a. random sampling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a placebo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</a:t>
            </a:r>
            <a:r>
              <a:rPr lang="en-US" sz="2800" b="1" dirty="0" smtClean="0"/>
              <a:t>random assignment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the double-blind technique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27460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419100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13. The procedure in which both the participants and the researchers are unaware of the conditions to which the participants have been assigned is the: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a. placebo effect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demand characteristic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experimenter bias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double-blind technique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707192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438150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13. The procedure in which both the participants and the researchers are unaware of the conditions to which the participants have been assigned is the: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a. placebo effect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demand characteristic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experimenter bias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</a:t>
            </a:r>
            <a:r>
              <a:rPr lang="en-US" sz="2800" b="1" dirty="0" smtClean="0"/>
              <a:t>double-blind technique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773639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550" y="466725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14. Which can never be ethically used in psychological research?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a. nonhuman animal subjects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coercion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informed consent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deception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189131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428625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14. Which can never be ethically used in psychological research?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a. nonhuman animal subjects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</a:t>
            </a:r>
            <a:r>
              <a:rPr lang="en-US" sz="2800" b="1" dirty="0" smtClean="0"/>
              <a:t>coercion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informed consent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deception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44775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800" dirty="0" smtClean="0"/>
              <a:t>1. The study of behavior and mental processes is called:</a:t>
            </a:r>
          </a:p>
          <a:p>
            <a:pPr marL="0" indent="0">
              <a:buNone/>
              <a:defRPr/>
            </a:pPr>
            <a:endParaRPr lang="en-US" sz="2800" dirty="0"/>
          </a:p>
          <a:p>
            <a:pPr marL="0" indent="0">
              <a:buNone/>
              <a:defRPr/>
            </a:pPr>
            <a:r>
              <a:rPr lang="en-US" sz="2800" dirty="0" smtClean="0"/>
              <a:t>	a.  science</a:t>
            </a:r>
          </a:p>
          <a:p>
            <a:pPr marL="0" indent="0">
              <a:buNone/>
              <a:defRPr/>
            </a:pPr>
            <a:r>
              <a:rPr lang="en-US" sz="2800" dirty="0"/>
              <a:t>	</a:t>
            </a:r>
            <a:r>
              <a:rPr lang="en-US" sz="2800" dirty="0" smtClean="0"/>
              <a:t>b.  </a:t>
            </a:r>
            <a:r>
              <a:rPr lang="en-US" sz="2800" b="1" dirty="0"/>
              <a:t>p</a:t>
            </a:r>
            <a:r>
              <a:rPr lang="en-US" sz="2800" b="1" dirty="0" smtClean="0"/>
              <a:t>sychology</a:t>
            </a:r>
          </a:p>
          <a:p>
            <a:pPr marL="0" indent="0">
              <a:buNone/>
              <a:defRPr/>
            </a:pPr>
            <a:r>
              <a:rPr lang="en-US" sz="2800" dirty="0"/>
              <a:t>	</a:t>
            </a:r>
            <a:r>
              <a:rPr lang="en-US" sz="2800" dirty="0" smtClean="0"/>
              <a:t>c.  </a:t>
            </a:r>
            <a:r>
              <a:rPr lang="en-US" sz="2800" dirty="0"/>
              <a:t>p</a:t>
            </a:r>
            <a:r>
              <a:rPr lang="en-US" sz="2800" dirty="0" smtClean="0"/>
              <a:t>hilosophy</a:t>
            </a:r>
          </a:p>
          <a:p>
            <a:pPr marL="0" indent="0">
              <a:buNone/>
              <a:defRPr/>
            </a:pPr>
            <a:r>
              <a:rPr lang="en-US" sz="2800" dirty="0"/>
              <a:t>	</a:t>
            </a:r>
            <a:r>
              <a:rPr lang="en-US" sz="2800" dirty="0" smtClean="0"/>
              <a:t>d.  </a:t>
            </a:r>
            <a:r>
              <a:rPr lang="en-US" sz="2800" dirty="0"/>
              <a:t>h</a:t>
            </a:r>
            <a:r>
              <a:rPr lang="en-US" sz="2800" dirty="0" smtClean="0"/>
              <a:t>umanism</a:t>
            </a:r>
          </a:p>
          <a:p>
            <a:pPr marL="0" indent="0">
              <a:buNone/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2319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457200"/>
            <a:ext cx="8229600" cy="453072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 smtClean="0"/>
              <a:t>15. Which statement is NOT true of testing?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a. Retrieval helps memory more than rereading.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Tests themselves are powerful learning tools.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Practice tests enhance memory for all types of 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         information.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It is better to engage in massed rather than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distributed practice when studying for a test.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165731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025" y="495300"/>
            <a:ext cx="8229600" cy="453072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 smtClean="0"/>
              <a:t>15. Which statement is NOT true of testing?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a. Retrieval helps memory more than rereading.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Tests themselves are powerful learning tools.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Practice tests enhance memory for all types of 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         information.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</a:t>
            </a:r>
            <a:r>
              <a:rPr lang="en-US" sz="2800" b="1" dirty="0" smtClean="0"/>
              <a:t>It is better to engage in massed rather than </a:t>
            </a:r>
          </a:p>
          <a:p>
            <a:pPr marL="0" indent="0"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       distributed practice when studying for a test.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88500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925" y="447675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2</a:t>
            </a:r>
            <a:r>
              <a:rPr lang="en-US" sz="2800" dirty="0" smtClean="0"/>
              <a:t>. Which of the following individuals is considered to be the founder of psychology?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William James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Wilhelm Wundt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Sigmund Freud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Edward </a:t>
            </a:r>
            <a:r>
              <a:rPr lang="en-US" sz="2800" dirty="0" err="1" smtClean="0"/>
              <a:t>Tichener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1369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975" y="409575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2</a:t>
            </a:r>
            <a:r>
              <a:rPr lang="en-US" sz="2800" dirty="0" smtClean="0"/>
              <a:t>. Which of the following individuals is considered to be the founder of psychology?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William James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</a:t>
            </a:r>
            <a:r>
              <a:rPr lang="en-US" sz="2800" b="1" dirty="0" smtClean="0"/>
              <a:t>Wilhelm Wundt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Sigmund Freud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Edward </a:t>
            </a:r>
            <a:r>
              <a:rPr lang="en-US" sz="2800" dirty="0" err="1" smtClean="0"/>
              <a:t>Tichener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0278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466725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3. With what area of psychology is John B. Watson most closely associated?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behaviorism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humanism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psychoanalysis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functionalism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91243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550" y="504825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3. With what area of psychology is John B. Watson most closely associated?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</a:t>
            </a:r>
            <a:r>
              <a:rPr lang="en-US" sz="2800" b="1" dirty="0"/>
              <a:t>b</a:t>
            </a:r>
            <a:r>
              <a:rPr lang="en-US" sz="2800" b="1" dirty="0" smtClean="0"/>
              <a:t>ehaviorism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humanism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psychoanalysis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functionalism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2762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00050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4. Neuroscience (the study of the nervous system &amp; the brain) is included is which modern perspective?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a. </a:t>
            </a:r>
            <a:r>
              <a:rPr lang="en-US" sz="2800" dirty="0"/>
              <a:t>c</a:t>
            </a:r>
            <a:r>
              <a:rPr lang="en-US" sz="2800" dirty="0" smtClean="0"/>
              <a:t>ognitive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biological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psychodynamic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behavioral </a:t>
            </a:r>
          </a:p>
        </p:txBody>
      </p:sp>
    </p:spTree>
    <p:extLst>
      <p:ext uri="{BB962C8B-B14F-4D97-AF65-F5344CB8AC3E}">
        <p14:creationId xmlns:p14="http://schemas.microsoft.com/office/powerpoint/2010/main" val="4138737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875" y="409575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4. Neuroscience (the study of the nervous system &amp; the brain) is included is which modern perspective?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a. cognitive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</a:t>
            </a:r>
            <a:r>
              <a:rPr lang="en-US" sz="2800" b="1" dirty="0"/>
              <a:t>b</a:t>
            </a:r>
            <a:r>
              <a:rPr lang="en-US" sz="2800" b="1" dirty="0" smtClean="0"/>
              <a:t>iological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psychodynamic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behavioral </a:t>
            </a:r>
          </a:p>
        </p:txBody>
      </p:sp>
    </p:spTree>
    <p:extLst>
      <p:ext uri="{BB962C8B-B14F-4D97-AF65-F5344CB8AC3E}">
        <p14:creationId xmlns:p14="http://schemas.microsoft.com/office/powerpoint/2010/main" val="380013852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</TotalTime>
  <Words>500</Words>
  <Application>Microsoft Office PowerPoint</Application>
  <PresentationFormat>On-screen Show (4:3)</PresentationFormat>
  <Paragraphs>188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Edge</vt:lpstr>
      <vt:lpstr>Clicker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Illinois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Raufer</dc:creator>
  <cp:lastModifiedBy>student</cp:lastModifiedBy>
  <cp:revision>18</cp:revision>
  <dcterms:created xsi:type="dcterms:W3CDTF">2014-09-29T22:33:20Z</dcterms:created>
  <dcterms:modified xsi:type="dcterms:W3CDTF">2016-03-28T19:35:01Z</dcterms:modified>
</cp:coreProperties>
</file>