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29" r:id="rId1"/>
  </p:sldMasterIdLst>
  <p:notesMasterIdLst>
    <p:notesMasterId r:id="rId74"/>
  </p:notesMasterIdLst>
  <p:sldIdLst>
    <p:sldId id="267" r:id="rId2"/>
    <p:sldId id="309" r:id="rId3"/>
    <p:sldId id="322" r:id="rId4"/>
    <p:sldId id="321" r:id="rId5"/>
    <p:sldId id="323" r:id="rId6"/>
    <p:sldId id="402" r:id="rId7"/>
    <p:sldId id="403" r:id="rId8"/>
    <p:sldId id="404" r:id="rId9"/>
    <p:sldId id="324" r:id="rId10"/>
    <p:sldId id="347" r:id="rId11"/>
    <p:sldId id="346" r:id="rId12"/>
    <p:sldId id="329" r:id="rId13"/>
    <p:sldId id="349" r:id="rId14"/>
    <p:sldId id="351" r:id="rId15"/>
    <p:sldId id="353" r:id="rId16"/>
    <p:sldId id="356" r:id="rId17"/>
    <p:sldId id="348" r:id="rId18"/>
    <p:sldId id="337" r:id="rId19"/>
    <p:sldId id="358" r:id="rId20"/>
    <p:sldId id="357" r:id="rId21"/>
    <p:sldId id="424" r:id="rId22"/>
    <p:sldId id="338" r:id="rId23"/>
    <p:sldId id="361" r:id="rId24"/>
    <p:sldId id="359" r:id="rId25"/>
    <p:sldId id="362" r:id="rId26"/>
    <p:sldId id="363" r:id="rId27"/>
    <p:sldId id="423" r:id="rId28"/>
    <p:sldId id="340" r:id="rId29"/>
    <p:sldId id="364" r:id="rId30"/>
    <p:sldId id="343" r:id="rId31"/>
    <p:sldId id="406" r:id="rId32"/>
    <p:sldId id="407" r:id="rId33"/>
    <p:sldId id="409" r:id="rId34"/>
    <p:sldId id="410" r:id="rId35"/>
    <p:sldId id="366" r:id="rId36"/>
    <p:sldId id="368" r:id="rId37"/>
    <p:sldId id="369" r:id="rId38"/>
    <p:sldId id="371" r:id="rId39"/>
    <p:sldId id="411" r:id="rId40"/>
    <p:sldId id="372" r:id="rId41"/>
    <p:sldId id="401" r:id="rId42"/>
    <p:sldId id="374" r:id="rId43"/>
    <p:sldId id="412" r:id="rId44"/>
    <p:sldId id="375" r:id="rId45"/>
    <p:sldId id="377" r:id="rId46"/>
    <p:sldId id="378" r:id="rId47"/>
    <p:sldId id="379" r:id="rId48"/>
    <p:sldId id="380" r:id="rId49"/>
    <p:sldId id="413" r:id="rId50"/>
    <p:sldId id="383" r:id="rId51"/>
    <p:sldId id="382" r:id="rId52"/>
    <p:sldId id="384" r:id="rId53"/>
    <p:sldId id="414" r:id="rId54"/>
    <p:sldId id="386" r:id="rId55"/>
    <p:sldId id="387" r:id="rId56"/>
    <p:sldId id="389" r:id="rId57"/>
    <p:sldId id="391" r:id="rId58"/>
    <p:sldId id="392" r:id="rId59"/>
    <p:sldId id="393" r:id="rId60"/>
    <p:sldId id="394" r:id="rId61"/>
    <p:sldId id="396" r:id="rId62"/>
    <p:sldId id="416" r:id="rId63"/>
    <p:sldId id="415" r:id="rId64"/>
    <p:sldId id="398" r:id="rId65"/>
    <p:sldId id="417" r:id="rId66"/>
    <p:sldId id="418" r:id="rId67"/>
    <p:sldId id="421" r:id="rId68"/>
    <p:sldId id="419" r:id="rId69"/>
    <p:sldId id="422" r:id="rId70"/>
    <p:sldId id="420" r:id="rId71"/>
    <p:sldId id="399" r:id="rId72"/>
    <p:sldId id="400" r:id="rId73"/>
  </p:sldIdLst>
  <p:sldSz cx="9144000" cy="6858000" type="screen4x3"/>
  <p:notesSz cx="6858000" cy="9144000"/>
  <p:embeddedFontLst>
    <p:embeddedFont>
      <p:font typeface="Aharoni" panose="02010803020104030203" pitchFamily="2" charset="-79"/>
      <p:bold r:id="rId75"/>
    </p:embeddedFont>
    <p:embeddedFont>
      <p:font typeface="Calibri" panose="020F0502020204030204" pitchFamily="34" charset="0"/>
      <p:regular r:id="rId76"/>
      <p:bold r:id="rId77"/>
      <p:italic r:id="rId78"/>
      <p:boldItalic r:id="rId7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4030"/>
    <a:srgbClr val="06324B"/>
    <a:srgbClr val="2D3E74"/>
    <a:srgbClr val="5A8B88"/>
    <a:srgbClr val="93D0D1"/>
    <a:srgbClr val="F0D47C"/>
    <a:srgbClr val="E5B924"/>
    <a:srgbClr val="081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3" autoAdjust="0"/>
    <p:restoredTop sz="90223" autoAdjust="0"/>
  </p:normalViewPr>
  <p:slideViewPr>
    <p:cSldViewPr snapToGrid="0">
      <p:cViewPr>
        <p:scale>
          <a:sx n="80" d="100"/>
          <a:sy n="80" d="100"/>
        </p:scale>
        <p:origin x="-1098"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26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font" Target="fonts/font5.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4.fnt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1.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_rels/data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F8A57D-9394-EF4A-99C4-654C83C19697}" type="doc">
      <dgm:prSet loTypeId="urn:microsoft.com/office/officeart/2005/8/layout/process4" loCatId="" qsTypeId="urn:microsoft.com/office/officeart/2005/8/quickstyle/simple4" qsCatId="simple" csTypeId="urn:microsoft.com/office/officeart/2005/8/colors/accent0_1" csCatId="mainScheme" phldr="1"/>
      <dgm:spPr/>
      <dgm:t>
        <a:bodyPr/>
        <a:lstStyle/>
        <a:p>
          <a:endParaRPr lang="en-US"/>
        </a:p>
      </dgm:t>
    </dgm:pt>
    <dgm:pt modelId="{2AAA09C8-13CE-CE44-8F67-7579085E9BD8}">
      <dgm:prSet custT="1"/>
      <dgm:spPr/>
      <dgm:t>
        <a:bodyPr/>
        <a:lstStyle/>
        <a:p>
          <a:pPr rtl="0"/>
          <a:r>
            <a:rPr lang="en-US" sz="1800" dirty="0" smtClean="0"/>
            <a:t>Light waves pass through the cornea, pupil, and lens.</a:t>
          </a:r>
          <a:endParaRPr lang="en-US" sz="1800" dirty="0"/>
        </a:p>
      </dgm:t>
    </dgm:pt>
    <dgm:pt modelId="{8DB61DA2-6F36-CA4C-A141-B6DD99ED788D}" type="parTrans" cxnId="{7D458D60-A49B-FD4F-BE35-2F38D5090DE1}">
      <dgm:prSet/>
      <dgm:spPr/>
      <dgm:t>
        <a:bodyPr/>
        <a:lstStyle/>
        <a:p>
          <a:endParaRPr lang="en-US"/>
        </a:p>
      </dgm:t>
    </dgm:pt>
    <dgm:pt modelId="{DC124C49-3AA3-DF41-A7AF-E853725FE4E7}" type="sibTrans" cxnId="{7D458D60-A49B-FD4F-BE35-2F38D5090DE1}">
      <dgm:prSet/>
      <dgm:spPr/>
      <dgm:t>
        <a:bodyPr/>
        <a:lstStyle/>
        <a:p>
          <a:endParaRPr lang="en-US"/>
        </a:p>
      </dgm:t>
    </dgm:pt>
    <dgm:pt modelId="{95200975-1606-D048-A108-CAB8CFE2636E}">
      <dgm:prSet custT="1"/>
      <dgm:spPr>
        <a:solidFill>
          <a:schemeClr val="bg1">
            <a:lumMod val="75000"/>
          </a:schemeClr>
        </a:solidFill>
      </dgm:spPr>
      <dgm:t>
        <a:bodyPr/>
        <a:lstStyle/>
        <a:p>
          <a:pPr rtl="0"/>
          <a:r>
            <a:rPr lang="en-US" sz="1800" dirty="0" smtClean="0"/>
            <a:t>The iris controls the amount of light entering the eye by controlling the size of the pupil. </a:t>
          </a:r>
          <a:endParaRPr lang="en-US" sz="1800" dirty="0"/>
        </a:p>
      </dgm:t>
    </dgm:pt>
    <dgm:pt modelId="{5AF2035B-4A1C-1844-BD78-BB722EFAA812}" type="parTrans" cxnId="{9D3A0987-DFA3-DA4E-8BB9-A79451123BB3}">
      <dgm:prSet/>
      <dgm:spPr/>
      <dgm:t>
        <a:bodyPr/>
        <a:lstStyle/>
        <a:p>
          <a:endParaRPr lang="en-US"/>
        </a:p>
      </dgm:t>
    </dgm:pt>
    <dgm:pt modelId="{50FC214C-2CC3-924C-A0E5-9D55CC9079F4}" type="sibTrans" cxnId="{9D3A0987-DFA3-DA4E-8BB9-A79451123BB3}">
      <dgm:prSet/>
      <dgm:spPr/>
      <dgm:t>
        <a:bodyPr/>
        <a:lstStyle/>
        <a:p>
          <a:endParaRPr lang="en-US"/>
        </a:p>
      </dgm:t>
    </dgm:pt>
    <dgm:pt modelId="{C08DDA19-6818-5649-9DF0-B781AF0C7E14}">
      <dgm:prSet custT="1"/>
      <dgm:spPr/>
      <dgm:t>
        <a:bodyPr/>
        <a:lstStyle/>
        <a:p>
          <a:pPr rtl="0"/>
          <a:r>
            <a:rPr lang="en-US" sz="1800" dirty="0" smtClean="0"/>
            <a:t>The lens changes shape to focus the incoming light onto the retina. (</a:t>
          </a:r>
          <a:r>
            <a:rPr lang="en-US" sz="1800" dirty="0" err="1" smtClean="0"/>
            <a:t>acommodation</a:t>
          </a:r>
          <a:r>
            <a:rPr lang="en-US" sz="1800" dirty="0" smtClean="0"/>
            <a:t>)</a:t>
          </a:r>
          <a:endParaRPr lang="en-US" sz="1800" dirty="0"/>
        </a:p>
      </dgm:t>
    </dgm:pt>
    <dgm:pt modelId="{C2112454-7D0B-3B4A-AF8E-2B764678395A}" type="parTrans" cxnId="{07829117-51EA-2444-B8C2-52FABAC8BC2C}">
      <dgm:prSet/>
      <dgm:spPr/>
      <dgm:t>
        <a:bodyPr/>
        <a:lstStyle/>
        <a:p>
          <a:endParaRPr lang="en-US"/>
        </a:p>
      </dgm:t>
    </dgm:pt>
    <dgm:pt modelId="{E4EDD84A-0E39-6F40-9CF5-D301424F19BA}" type="sibTrans" cxnId="{07829117-51EA-2444-B8C2-52FABAC8BC2C}">
      <dgm:prSet/>
      <dgm:spPr/>
      <dgm:t>
        <a:bodyPr/>
        <a:lstStyle/>
        <a:p>
          <a:endParaRPr lang="en-US"/>
        </a:p>
      </dgm:t>
    </dgm:pt>
    <dgm:pt modelId="{C6DC363E-5992-B547-941F-1D98657731A6}">
      <dgm:prSet custT="1"/>
      <dgm:spPr>
        <a:solidFill>
          <a:schemeClr val="bg1">
            <a:lumMod val="75000"/>
          </a:schemeClr>
        </a:solidFill>
      </dgm:spPr>
      <dgm:t>
        <a:bodyPr/>
        <a:lstStyle/>
        <a:p>
          <a:pPr rtl="0"/>
          <a:r>
            <a:rPr lang="en-US" sz="1800" dirty="0" smtClean="0"/>
            <a:t>As the light strikes the retina, the light energy activates the rods and cones. </a:t>
          </a:r>
          <a:endParaRPr lang="en-US" sz="1800" dirty="0"/>
        </a:p>
      </dgm:t>
    </dgm:pt>
    <dgm:pt modelId="{E1BDEA5E-A4AA-EA4F-AD74-3CFF2D5E5571}" type="parTrans" cxnId="{BA86B386-C07F-1144-A49E-EEA3D44CAB75}">
      <dgm:prSet/>
      <dgm:spPr/>
      <dgm:t>
        <a:bodyPr/>
        <a:lstStyle/>
        <a:p>
          <a:endParaRPr lang="en-US"/>
        </a:p>
      </dgm:t>
    </dgm:pt>
    <dgm:pt modelId="{1E85764D-6F8C-5449-8F13-8077FE1097FA}" type="sibTrans" cxnId="{BA86B386-C07F-1144-A49E-EEA3D44CAB75}">
      <dgm:prSet/>
      <dgm:spPr/>
      <dgm:t>
        <a:bodyPr/>
        <a:lstStyle/>
        <a:p>
          <a:endParaRPr lang="en-US"/>
        </a:p>
      </dgm:t>
    </dgm:pt>
    <dgm:pt modelId="{ED567AC5-ECBC-FF45-B833-4E06084EF07D}">
      <dgm:prSet custT="1"/>
      <dgm:spPr/>
      <dgm:t>
        <a:bodyPr/>
        <a:lstStyle/>
        <a:p>
          <a:pPr rtl="0"/>
          <a:r>
            <a:rPr lang="en-US" sz="1800" dirty="0" smtClean="0"/>
            <a:t>Signals from the rods and cones are collected by the bipolar cells, which transmit the information to the ganglion cells. </a:t>
          </a:r>
          <a:endParaRPr lang="en-US" sz="1800" dirty="0"/>
        </a:p>
      </dgm:t>
    </dgm:pt>
    <dgm:pt modelId="{42C73AED-21D7-9C47-8D4C-893CEC33B446}" type="parTrans" cxnId="{1717F6E2-A474-6441-B16C-B91AB37FC9E8}">
      <dgm:prSet/>
      <dgm:spPr/>
      <dgm:t>
        <a:bodyPr/>
        <a:lstStyle/>
        <a:p>
          <a:endParaRPr lang="en-US"/>
        </a:p>
      </dgm:t>
    </dgm:pt>
    <dgm:pt modelId="{CA0DAF27-6CCD-C648-89E2-295AE090AFC7}" type="sibTrans" cxnId="{1717F6E2-A474-6441-B16C-B91AB37FC9E8}">
      <dgm:prSet/>
      <dgm:spPr/>
      <dgm:t>
        <a:bodyPr/>
        <a:lstStyle/>
        <a:p>
          <a:endParaRPr lang="en-US"/>
        </a:p>
      </dgm:t>
    </dgm:pt>
    <dgm:pt modelId="{34291D8F-6F93-A746-867D-E8945549A60B}">
      <dgm:prSet custT="1"/>
      <dgm:spPr>
        <a:solidFill>
          <a:schemeClr val="bg1">
            <a:lumMod val="75000"/>
          </a:schemeClr>
        </a:solidFill>
      </dgm:spPr>
      <dgm:t>
        <a:bodyPr/>
        <a:lstStyle/>
        <a:p>
          <a:pPr rtl="0"/>
          <a:r>
            <a:rPr lang="en-US" sz="1800" dirty="0" smtClean="0"/>
            <a:t>The ganglion cell axons are bundled together to form the optic nerve which transmits the information to the brain. </a:t>
          </a:r>
          <a:endParaRPr lang="en-US" sz="1800" dirty="0"/>
        </a:p>
      </dgm:t>
    </dgm:pt>
    <dgm:pt modelId="{613C46C0-4855-9640-B3AC-D747CF795B64}" type="parTrans" cxnId="{809E0DF0-25AD-2B4C-AF94-515D5A001477}">
      <dgm:prSet/>
      <dgm:spPr/>
      <dgm:t>
        <a:bodyPr/>
        <a:lstStyle/>
        <a:p>
          <a:endParaRPr lang="en-US"/>
        </a:p>
      </dgm:t>
    </dgm:pt>
    <dgm:pt modelId="{84715952-B909-1647-8B0D-4807B8910CF6}" type="sibTrans" cxnId="{809E0DF0-25AD-2B4C-AF94-515D5A001477}">
      <dgm:prSet/>
      <dgm:spPr/>
      <dgm:t>
        <a:bodyPr/>
        <a:lstStyle/>
        <a:p>
          <a:endParaRPr lang="en-US"/>
        </a:p>
      </dgm:t>
    </dgm:pt>
    <dgm:pt modelId="{30F972BC-BA3E-564B-96BF-54D0CAB9C04D}">
      <dgm:prSet custT="1"/>
      <dgm:spPr/>
      <dgm:t>
        <a:bodyPr/>
        <a:lstStyle/>
        <a:p>
          <a:pPr rtl="0"/>
          <a:r>
            <a:rPr lang="en-US" sz="1800" dirty="0" smtClean="0"/>
            <a:t>The optic nerve leaves the eye at the optic disk, creating a blind spot in our visual field.</a:t>
          </a:r>
          <a:endParaRPr lang="en-US" sz="1800" dirty="0"/>
        </a:p>
      </dgm:t>
    </dgm:pt>
    <dgm:pt modelId="{A93F2AFF-FCE4-4442-8560-B2F214090BDD}" type="parTrans" cxnId="{1A3F7992-000D-0749-BBF1-9EF8E011BCA0}">
      <dgm:prSet/>
      <dgm:spPr/>
      <dgm:t>
        <a:bodyPr/>
        <a:lstStyle/>
        <a:p>
          <a:endParaRPr lang="en-US"/>
        </a:p>
      </dgm:t>
    </dgm:pt>
    <dgm:pt modelId="{AA2B6F97-9C7E-7F43-8A88-17EB4BD0FC1E}" type="sibTrans" cxnId="{1A3F7992-000D-0749-BBF1-9EF8E011BCA0}">
      <dgm:prSet/>
      <dgm:spPr/>
      <dgm:t>
        <a:bodyPr/>
        <a:lstStyle/>
        <a:p>
          <a:endParaRPr lang="en-US"/>
        </a:p>
      </dgm:t>
    </dgm:pt>
    <dgm:pt modelId="{838483C3-0C0F-CF4B-AF2B-F5A885E362E6}" type="pres">
      <dgm:prSet presAssocID="{56F8A57D-9394-EF4A-99C4-654C83C19697}" presName="Name0" presStyleCnt="0">
        <dgm:presLayoutVars>
          <dgm:dir/>
          <dgm:animLvl val="lvl"/>
          <dgm:resizeHandles val="exact"/>
        </dgm:presLayoutVars>
      </dgm:prSet>
      <dgm:spPr/>
      <dgm:t>
        <a:bodyPr/>
        <a:lstStyle/>
        <a:p>
          <a:endParaRPr lang="en-US"/>
        </a:p>
      </dgm:t>
    </dgm:pt>
    <dgm:pt modelId="{9829EAF8-0AB9-6247-8FD2-AAD408EAF8EB}" type="pres">
      <dgm:prSet presAssocID="{30F972BC-BA3E-564B-96BF-54D0CAB9C04D}" presName="boxAndChildren" presStyleCnt="0"/>
      <dgm:spPr/>
    </dgm:pt>
    <dgm:pt modelId="{DB66D9B9-88A1-2E4B-A23D-DD649EB5A824}" type="pres">
      <dgm:prSet presAssocID="{30F972BC-BA3E-564B-96BF-54D0CAB9C04D}" presName="parentTextBox" presStyleLbl="node1" presStyleIdx="0" presStyleCnt="7"/>
      <dgm:spPr/>
      <dgm:t>
        <a:bodyPr/>
        <a:lstStyle/>
        <a:p>
          <a:endParaRPr lang="en-US"/>
        </a:p>
      </dgm:t>
    </dgm:pt>
    <dgm:pt modelId="{7F225274-D3E8-3A4B-AE9C-A9A1B792ACB7}" type="pres">
      <dgm:prSet presAssocID="{84715952-B909-1647-8B0D-4807B8910CF6}" presName="sp" presStyleCnt="0"/>
      <dgm:spPr/>
    </dgm:pt>
    <dgm:pt modelId="{55281837-4778-4B42-817F-8E2C5D28B55D}" type="pres">
      <dgm:prSet presAssocID="{34291D8F-6F93-A746-867D-E8945549A60B}" presName="arrowAndChildren" presStyleCnt="0"/>
      <dgm:spPr/>
    </dgm:pt>
    <dgm:pt modelId="{968AA406-913B-DE47-9D9A-041B6D4F2A97}" type="pres">
      <dgm:prSet presAssocID="{34291D8F-6F93-A746-867D-E8945549A60B}" presName="parentTextArrow" presStyleLbl="node1" presStyleIdx="1" presStyleCnt="7"/>
      <dgm:spPr/>
      <dgm:t>
        <a:bodyPr/>
        <a:lstStyle/>
        <a:p>
          <a:endParaRPr lang="en-US"/>
        </a:p>
      </dgm:t>
    </dgm:pt>
    <dgm:pt modelId="{7AC640AC-E089-E54C-8770-9C02D44EF12A}" type="pres">
      <dgm:prSet presAssocID="{CA0DAF27-6CCD-C648-89E2-295AE090AFC7}" presName="sp" presStyleCnt="0"/>
      <dgm:spPr/>
    </dgm:pt>
    <dgm:pt modelId="{D0FF0596-6687-A547-87F4-85A798359A59}" type="pres">
      <dgm:prSet presAssocID="{ED567AC5-ECBC-FF45-B833-4E06084EF07D}" presName="arrowAndChildren" presStyleCnt="0"/>
      <dgm:spPr/>
    </dgm:pt>
    <dgm:pt modelId="{E7EFFDAF-F460-8E48-A35B-2EAB96F63D60}" type="pres">
      <dgm:prSet presAssocID="{ED567AC5-ECBC-FF45-B833-4E06084EF07D}" presName="parentTextArrow" presStyleLbl="node1" presStyleIdx="2" presStyleCnt="7"/>
      <dgm:spPr/>
      <dgm:t>
        <a:bodyPr/>
        <a:lstStyle/>
        <a:p>
          <a:endParaRPr lang="en-US"/>
        </a:p>
      </dgm:t>
    </dgm:pt>
    <dgm:pt modelId="{A8168247-49E2-2342-93ED-81C48C85516C}" type="pres">
      <dgm:prSet presAssocID="{1E85764D-6F8C-5449-8F13-8077FE1097FA}" presName="sp" presStyleCnt="0"/>
      <dgm:spPr/>
    </dgm:pt>
    <dgm:pt modelId="{209C841E-E66D-6845-8DFC-3AB0968CBFA5}" type="pres">
      <dgm:prSet presAssocID="{C6DC363E-5992-B547-941F-1D98657731A6}" presName="arrowAndChildren" presStyleCnt="0"/>
      <dgm:spPr/>
    </dgm:pt>
    <dgm:pt modelId="{5FE62353-46D9-BF40-B080-FF8D5EFF5E8E}" type="pres">
      <dgm:prSet presAssocID="{C6DC363E-5992-B547-941F-1D98657731A6}" presName="parentTextArrow" presStyleLbl="node1" presStyleIdx="3" presStyleCnt="7"/>
      <dgm:spPr/>
      <dgm:t>
        <a:bodyPr/>
        <a:lstStyle/>
        <a:p>
          <a:endParaRPr lang="en-US"/>
        </a:p>
      </dgm:t>
    </dgm:pt>
    <dgm:pt modelId="{3869BA18-FF4A-E947-8E02-06CE8A675929}" type="pres">
      <dgm:prSet presAssocID="{E4EDD84A-0E39-6F40-9CF5-D301424F19BA}" presName="sp" presStyleCnt="0"/>
      <dgm:spPr/>
    </dgm:pt>
    <dgm:pt modelId="{1ABFA2FF-76CA-D948-8D5F-FE862D080CED}" type="pres">
      <dgm:prSet presAssocID="{C08DDA19-6818-5649-9DF0-B781AF0C7E14}" presName="arrowAndChildren" presStyleCnt="0"/>
      <dgm:spPr/>
    </dgm:pt>
    <dgm:pt modelId="{949292A5-FD10-7949-A866-FF50DD4F6E7F}" type="pres">
      <dgm:prSet presAssocID="{C08DDA19-6818-5649-9DF0-B781AF0C7E14}" presName="parentTextArrow" presStyleLbl="node1" presStyleIdx="4" presStyleCnt="7"/>
      <dgm:spPr/>
      <dgm:t>
        <a:bodyPr/>
        <a:lstStyle/>
        <a:p>
          <a:endParaRPr lang="en-US"/>
        </a:p>
      </dgm:t>
    </dgm:pt>
    <dgm:pt modelId="{18059E7E-3534-9946-A359-84161F5381F4}" type="pres">
      <dgm:prSet presAssocID="{50FC214C-2CC3-924C-A0E5-9D55CC9079F4}" presName="sp" presStyleCnt="0"/>
      <dgm:spPr/>
    </dgm:pt>
    <dgm:pt modelId="{A78D93CF-763A-CE45-B36B-3B205BADC660}" type="pres">
      <dgm:prSet presAssocID="{95200975-1606-D048-A108-CAB8CFE2636E}" presName="arrowAndChildren" presStyleCnt="0"/>
      <dgm:spPr/>
    </dgm:pt>
    <dgm:pt modelId="{B60A579F-7DBC-0E49-8DC4-D2AA8C3D6855}" type="pres">
      <dgm:prSet presAssocID="{95200975-1606-D048-A108-CAB8CFE2636E}" presName="parentTextArrow" presStyleLbl="node1" presStyleIdx="5" presStyleCnt="7"/>
      <dgm:spPr/>
      <dgm:t>
        <a:bodyPr/>
        <a:lstStyle/>
        <a:p>
          <a:endParaRPr lang="en-US"/>
        </a:p>
      </dgm:t>
    </dgm:pt>
    <dgm:pt modelId="{E0B3E53F-69C5-0040-A5C3-F8041E6CEFFF}" type="pres">
      <dgm:prSet presAssocID="{DC124C49-3AA3-DF41-A7AF-E853725FE4E7}" presName="sp" presStyleCnt="0"/>
      <dgm:spPr/>
    </dgm:pt>
    <dgm:pt modelId="{1635159B-2F02-1444-B3F7-1B97E97C60AD}" type="pres">
      <dgm:prSet presAssocID="{2AAA09C8-13CE-CE44-8F67-7579085E9BD8}" presName="arrowAndChildren" presStyleCnt="0"/>
      <dgm:spPr/>
    </dgm:pt>
    <dgm:pt modelId="{01FA15E0-4299-4A4D-A460-94A4CF562D50}" type="pres">
      <dgm:prSet presAssocID="{2AAA09C8-13CE-CE44-8F67-7579085E9BD8}" presName="parentTextArrow" presStyleLbl="node1" presStyleIdx="6" presStyleCnt="7"/>
      <dgm:spPr/>
      <dgm:t>
        <a:bodyPr/>
        <a:lstStyle/>
        <a:p>
          <a:endParaRPr lang="en-US"/>
        </a:p>
      </dgm:t>
    </dgm:pt>
  </dgm:ptLst>
  <dgm:cxnLst>
    <dgm:cxn modelId="{D7F4FFE0-186A-B24F-8946-16183093FD43}" type="presOf" srcId="{56F8A57D-9394-EF4A-99C4-654C83C19697}" destId="{838483C3-0C0F-CF4B-AF2B-F5A885E362E6}" srcOrd="0" destOrd="0" presId="urn:microsoft.com/office/officeart/2005/8/layout/process4"/>
    <dgm:cxn modelId="{10C86E78-EE6C-5444-A1C3-4B81B1A973FA}" type="presOf" srcId="{95200975-1606-D048-A108-CAB8CFE2636E}" destId="{B60A579F-7DBC-0E49-8DC4-D2AA8C3D6855}" srcOrd="0" destOrd="0" presId="urn:microsoft.com/office/officeart/2005/8/layout/process4"/>
    <dgm:cxn modelId="{30E17DB3-DC18-B44F-80C0-89AEA7D7FC8A}" type="presOf" srcId="{C08DDA19-6818-5649-9DF0-B781AF0C7E14}" destId="{949292A5-FD10-7949-A866-FF50DD4F6E7F}" srcOrd="0" destOrd="0" presId="urn:microsoft.com/office/officeart/2005/8/layout/process4"/>
    <dgm:cxn modelId="{88BAA4AD-293D-6F44-8607-A3FF0DC85B12}" type="presOf" srcId="{34291D8F-6F93-A746-867D-E8945549A60B}" destId="{968AA406-913B-DE47-9D9A-041B6D4F2A97}" srcOrd="0" destOrd="0" presId="urn:microsoft.com/office/officeart/2005/8/layout/process4"/>
    <dgm:cxn modelId="{31ED7E97-FC6F-2E48-89C8-6E1DE321C6AE}" type="presOf" srcId="{C6DC363E-5992-B547-941F-1D98657731A6}" destId="{5FE62353-46D9-BF40-B080-FF8D5EFF5E8E}" srcOrd="0" destOrd="0" presId="urn:microsoft.com/office/officeart/2005/8/layout/process4"/>
    <dgm:cxn modelId="{07829117-51EA-2444-B8C2-52FABAC8BC2C}" srcId="{56F8A57D-9394-EF4A-99C4-654C83C19697}" destId="{C08DDA19-6818-5649-9DF0-B781AF0C7E14}" srcOrd="2" destOrd="0" parTransId="{C2112454-7D0B-3B4A-AF8E-2B764678395A}" sibTransId="{E4EDD84A-0E39-6F40-9CF5-D301424F19BA}"/>
    <dgm:cxn modelId="{BA86B386-C07F-1144-A49E-EEA3D44CAB75}" srcId="{56F8A57D-9394-EF4A-99C4-654C83C19697}" destId="{C6DC363E-5992-B547-941F-1D98657731A6}" srcOrd="3" destOrd="0" parTransId="{E1BDEA5E-A4AA-EA4F-AD74-3CFF2D5E5571}" sibTransId="{1E85764D-6F8C-5449-8F13-8077FE1097FA}"/>
    <dgm:cxn modelId="{1717F6E2-A474-6441-B16C-B91AB37FC9E8}" srcId="{56F8A57D-9394-EF4A-99C4-654C83C19697}" destId="{ED567AC5-ECBC-FF45-B833-4E06084EF07D}" srcOrd="4" destOrd="0" parTransId="{42C73AED-21D7-9C47-8D4C-893CEC33B446}" sibTransId="{CA0DAF27-6CCD-C648-89E2-295AE090AFC7}"/>
    <dgm:cxn modelId="{1A3F7992-000D-0749-BBF1-9EF8E011BCA0}" srcId="{56F8A57D-9394-EF4A-99C4-654C83C19697}" destId="{30F972BC-BA3E-564B-96BF-54D0CAB9C04D}" srcOrd="6" destOrd="0" parTransId="{A93F2AFF-FCE4-4442-8560-B2F214090BDD}" sibTransId="{AA2B6F97-9C7E-7F43-8A88-17EB4BD0FC1E}"/>
    <dgm:cxn modelId="{7D458D60-A49B-FD4F-BE35-2F38D5090DE1}" srcId="{56F8A57D-9394-EF4A-99C4-654C83C19697}" destId="{2AAA09C8-13CE-CE44-8F67-7579085E9BD8}" srcOrd="0" destOrd="0" parTransId="{8DB61DA2-6F36-CA4C-A141-B6DD99ED788D}" sibTransId="{DC124C49-3AA3-DF41-A7AF-E853725FE4E7}"/>
    <dgm:cxn modelId="{809E0DF0-25AD-2B4C-AF94-515D5A001477}" srcId="{56F8A57D-9394-EF4A-99C4-654C83C19697}" destId="{34291D8F-6F93-A746-867D-E8945549A60B}" srcOrd="5" destOrd="0" parTransId="{613C46C0-4855-9640-B3AC-D747CF795B64}" sibTransId="{84715952-B909-1647-8B0D-4807B8910CF6}"/>
    <dgm:cxn modelId="{76EAE449-6C4A-9C43-8D30-23108FFFF3E6}" type="presOf" srcId="{2AAA09C8-13CE-CE44-8F67-7579085E9BD8}" destId="{01FA15E0-4299-4A4D-A460-94A4CF562D50}" srcOrd="0" destOrd="0" presId="urn:microsoft.com/office/officeart/2005/8/layout/process4"/>
    <dgm:cxn modelId="{9D3A0987-DFA3-DA4E-8BB9-A79451123BB3}" srcId="{56F8A57D-9394-EF4A-99C4-654C83C19697}" destId="{95200975-1606-D048-A108-CAB8CFE2636E}" srcOrd="1" destOrd="0" parTransId="{5AF2035B-4A1C-1844-BD78-BB722EFAA812}" sibTransId="{50FC214C-2CC3-924C-A0E5-9D55CC9079F4}"/>
    <dgm:cxn modelId="{6C457C91-9DDC-C640-9848-432A9DDA3CE5}" type="presOf" srcId="{ED567AC5-ECBC-FF45-B833-4E06084EF07D}" destId="{E7EFFDAF-F460-8E48-A35B-2EAB96F63D60}" srcOrd="0" destOrd="0" presId="urn:microsoft.com/office/officeart/2005/8/layout/process4"/>
    <dgm:cxn modelId="{FFF9BB53-C0B0-E74A-AE7D-E23E7954B705}" type="presOf" srcId="{30F972BC-BA3E-564B-96BF-54D0CAB9C04D}" destId="{DB66D9B9-88A1-2E4B-A23D-DD649EB5A824}" srcOrd="0" destOrd="0" presId="urn:microsoft.com/office/officeart/2005/8/layout/process4"/>
    <dgm:cxn modelId="{B6E999C5-849A-7149-8AE7-04A2432DF432}" type="presParOf" srcId="{838483C3-0C0F-CF4B-AF2B-F5A885E362E6}" destId="{9829EAF8-0AB9-6247-8FD2-AAD408EAF8EB}" srcOrd="0" destOrd="0" presId="urn:microsoft.com/office/officeart/2005/8/layout/process4"/>
    <dgm:cxn modelId="{2AE37476-E31B-1D42-84D2-AFB94D94A5DD}" type="presParOf" srcId="{9829EAF8-0AB9-6247-8FD2-AAD408EAF8EB}" destId="{DB66D9B9-88A1-2E4B-A23D-DD649EB5A824}" srcOrd="0" destOrd="0" presId="urn:microsoft.com/office/officeart/2005/8/layout/process4"/>
    <dgm:cxn modelId="{D93207C0-26C7-1B4E-915B-D7E3EBD01884}" type="presParOf" srcId="{838483C3-0C0F-CF4B-AF2B-F5A885E362E6}" destId="{7F225274-D3E8-3A4B-AE9C-A9A1B792ACB7}" srcOrd="1" destOrd="0" presId="urn:microsoft.com/office/officeart/2005/8/layout/process4"/>
    <dgm:cxn modelId="{1BD661A0-9BDD-B84A-8CED-083870842CB8}" type="presParOf" srcId="{838483C3-0C0F-CF4B-AF2B-F5A885E362E6}" destId="{55281837-4778-4B42-817F-8E2C5D28B55D}" srcOrd="2" destOrd="0" presId="urn:microsoft.com/office/officeart/2005/8/layout/process4"/>
    <dgm:cxn modelId="{D85E5F9C-2898-B349-AEC7-3E82E71C0BD0}" type="presParOf" srcId="{55281837-4778-4B42-817F-8E2C5D28B55D}" destId="{968AA406-913B-DE47-9D9A-041B6D4F2A97}" srcOrd="0" destOrd="0" presId="urn:microsoft.com/office/officeart/2005/8/layout/process4"/>
    <dgm:cxn modelId="{5F6BE582-AFC8-024F-BAB7-3A53D4687E86}" type="presParOf" srcId="{838483C3-0C0F-CF4B-AF2B-F5A885E362E6}" destId="{7AC640AC-E089-E54C-8770-9C02D44EF12A}" srcOrd="3" destOrd="0" presId="urn:microsoft.com/office/officeart/2005/8/layout/process4"/>
    <dgm:cxn modelId="{34C132FA-3ACC-7F48-A3F6-A02308051AA4}" type="presParOf" srcId="{838483C3-0C0F-CF4B-AF2B-F5A885E362E6}" destId="{D0FF0596-6687-A547-87F4-85A798359A59}" srcOrd="4" destOrd="0" presId="urn:microsoft.com/office/officeart/2005/8/layout/process4"/>
    <dgm:cxn modelId="{A97C99A9-2543-F640-A967-9CB094ADAAC2}" type="presParOf" srcId="{D0FF0596-6687-A547-87F4-85A798359A59}" destId="{E7EFFDAF-F460-8E48-A35B-2EAB96F63D60}" srcOrd="0" destOrd="0" presId="urn:microsoft.com/office/officeart/2005/8/layout/process4"/>
    <dgm:cxn modelId="{FFE8151B-860D-7C40-B9D4-3791819B7809}" type="presParOf" srcId="{838483C3-0C0F-CF4B-AF2B-F5A885E362E6}" destId="{A8168247-49E2-2342-93ED-81C48C85516C}" srcOrd="5" destOrd="0" presId="urn:microsoft.com/office/officeart/2005/8/layout/process4"/>
    <dgm:cxn modelId="{A84AFF39-FDAC-5E49-9C9F-BAA3B0C1FB7E}" type="presParOf" srcId="{838483C3-0C0F-CF4B-AF2B-F5A885E362E6}" destId="{209C841E-E66D-6845-8DFC-3AB0968CBFA5}" srcOrd="6" destOrd="0" presId="urn:microsoft.com/office/officeart/2005/8/layout/process4"/>
    <dgm:cxn modelId="{97C07FD1-5ADA-A548-8FF8-B44CF042A750}" type="presParOf" srcId="{209C841E-E66D-6845-8DFC-3AB0968CBFA5}" destId="{5FE62353-46D9-BF40-B080-FF8D5EFF5E8E}" srcOrd="0" destOrd="0" presId="urn:microsoft.com/office/officeart/2005/8/layout/process4"/>
    <dgm:cxn modelId="{5CF896EF-CAF6-2241-B422-8CC3A982C7A0}" type="presParOf" srcId="{838483C3-0C0F-CF4B-AF2B-F5A885E362E6}" destId="{3869BA18-FF4A-E947-8E02-06CE8A675929}" srcOrd="7" destOrd="0" presId="urn:microsoft.com/office/officeart/2005/8/layout/process4"/>
    <dgm:cxn modelId="{4D173D26-47B8-0448-B1DD-7A6C6860315C}" type="presParOf" srcId="{838483C3-0C0F-CF4B-AF2B-F5A885E362E6}" destId="{1ABFA2FF-76CA-D948-8D5F-FE862D080CED}" srcOrd="8" destOrd="0" presId="urn:microsoft.com/office/officeart/2005/8/layout/process4"/>
    <dgm:cxn modelId="{3051715A-30C8-0C44-9B54-100B4A3DB75E}" type="presParOf" srcId="{1ABFA2FF-76CA-D948-8D5F-FE862D080CED}" destId="{949292A5-FD10-7949-A866-FF50DD4F6E7F}" srcOrd="0" destOrd="0" presId="urn:microsoft.com/office/officeart/2005/8/layout/process4"/>
    <dgm:cxn modelId="{1A6664E2-5C07-504D-BB8F-64B17A4C5FE6}" type="presParOf" srcId="{838483C3-0C0F-CF4B-AF2B-F5A885E362E6}" destId="{18059E7E-3534-9946-A359-84161F5381F4}" srcOrd="9" destOrd="0" presId="urn:microsoft.com/office/officeart/2005/8/layout/process4"/>
    <dgm:cxn modelId="{0DE81208-AAD4-5A40-948E-078FC99E1772}" type="presParOf" srcId="{838483C3-0C0F-CF4B-AF2B-F5A885E362E6}" destId="{A78D93CF-763A-CE45-B36B-3B205BADC660}" srcOrd="10" destOrd="0" presId="urn:microsoft.com/office/officeart/2005/8/layout/process4"/>
    <dgm:cxn modelId="{07D73900-DA49-CA4A-AD17-DB8549DC8016}" type="presParOf" srcId="{A78D93CF-763A-CE45-B36B-3B205BADC660}" destId="{B60A579F-7DBC-0E49-8DC4-D2AA8C3D6855}" srcOrd="0" destOrd="0" presId="urn:microsoft.com/office/officeart/2005/8/layout/process4"/>
    <dgm:cxn modelId="{021B4E7E-3077-AC47-A9F7-DEF84136787A}" type="presParOf" srcId="{838483C3-0C0F-CF4B-AF2B-F5A885E362E6}" destId="{E0B3E53F-69C5-0040-A5C3-F8041E6CEFFF}" srcOrd="11" destOrd="0" presId="urn:microsoft.com/office/officeart/2005/8/layout/process4"/>
    <dgm:cxn modelId="{EEF166EA-6036-3D48-8859-E8579318E4CB}" type="presParOf" srcId="{838483C3-0C0F-CF4B-AF2B-F5A885E362E6}" destId="{1635159B-2F02-1444-B3F7-1B97E97C60AD}" srcOrd="12" destOrd="0" presId="urn:microsoft.com/office/officeart/2005/8/layout/process4"/>
    <dgm:cxn modelId="{CBAC6890-2F5A-FD4B-9879-07DEB32E2308}" type="presParOf" srcId="{1635159B-2F02-1444-B3F7-1B97E97C60AD}" destId="{01FA15E0-4299-4A4D-A460-94A4CF562D50}"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AD1E32-496E-614D-B985-D823B0BAB820}" type="doc">
      <dgm:prSet loTypeId="urn:microsoft.com/office/officeart/2005/8/layout/process4" loCatId="" qsTypeId="urn:microsoft.com/office/officeart/2005/8/quickstyle/simple4" qsCatId="simple" csTypeId="urn:microsoft.com/office/officeart/2005/8/colors/accent0_1" csCatId="mainScheme" phldr="1"/>
      <dgm:spPr/>
      <dgm:t>
        <a:bodyPr/>
        <a:lstStyle/>
        <a:p>
          <a:endParaRPr lang="en-US"/>
        </a:p>
      </dgm:t>
    </dgm:pt>
    <dgm:pt modelId="{7E8F860C-2B24-174D-9826-B90A4ACF3E23}">
      <dgm:prSet custT="1"/>
      <dgm:spPr/>
      <dgm:t>
        <a:bodyPr/>
        <a:lstStyle/>
        <a:p>
          <a:pPr rtl="0"/>
          <a:r>
            <a:rPr lang="en-US" sz="1800" b="0" dirty="0" smtClean="0"/>
            <a:t>Optic nerve exits retina at optic disk</a:t>
          </a:r>
          <a:endParaRPr lang="en-US" sz="1800" b="0" dirty="0"/>
        </a:p>
      </dgm:t>
    </dgm:pt>
    <dgm:pt modelId="{7D01A01A-7F95-BE45-B530-4439A0F216E3}" type="parTrans" cxnId="{0FE562BA-9B2C-1142-A892-4BE18136B3F0}">
      <dgm:prSet/>
      <dgm:spPr/>
      <dgm:t>
        <a:bodyPr/>
        <a:lstStyle/>
        <a:p>
          <a:endParaRPr lang="en-US"/>
        </a:p>
      </dgm:t>
    </dgm:pt>
    <dgm:pt modelId="{AA3E92E2-0DB1-D94E-9889-4E2354B36226}" type="sibTrans" cxnId="{0FE562BA-9B2C-1142-A892-4BE18136B3F0}">
      <dgm:prSet/>
      <dgm:spPr/>
      <dgm:t>
        <a:bodyPr/>
        <a:lstStyle/>
        <a:p>
          <a:endParaRPr lang="en-US"/>
        </a:p>
      </dgm:t>
    </dgm:pt>
    <dgm:pt modelId="{FD5E8FC5-28B3-4041-846E-9A43833F5E7E}">
      <dgm:prSet custT="1"/>
      <dgm:spPr/>
      <dgm:t>
        <a:bodyPr/>
        <a:lstStyle/>
        <a:p>
          <a:pPr rtl="0"/>
          <a:r>
            <a:rPr lang="en-US" sz="1800" dirty="0" smtClean="0"/>
            <a:t>Optic nerves meet at optic chiasm and split apart</a:t>
          </a:r>
          <a:endParaRPr lang="en-US" sz="1800" dirty="0"/>
        </a:p>
      </dgm:t>
    </dgm:pt>
    <dgm:pt modelId="{D045DBFA-420E-764E-912A-D0FBE6BACF27}" type="parTrans" cxnId="{7456F820-98B7-C74F-BEF9-C9AA8734E312}">
      <dgm:prSet/>
      <dgm:spPr/>
      <dgm:t>
        <a:bodyPr/>
        <a:lstStyle/>
        <a:p>
          <a:endParaRPr lang="en-US"/>
        </a:p>
      </dgm:t>
    </dgm:pt>
    <dgm:pt modelId="{3B536E2B-017B-F24B-89A0-416ED609094E}" type="sibTrans" cxnId="{7456F820-98B7-C74F-BEF9-C9AA8734E312}">
      <dgm:prSet/>
      <dgm:spPr/>
      <dgm:t>
        <a:bodyPr/>
        <a:lstStyle/>
        <a:p>
          <a:endParaRPr lang="en-US"/>
        </a:p>
      </dgm:t>
    </dgm:pt>
    <dgm:pt modelId="{1F9D4573-34A5-634C-8CAF-8F1DA6F06E1F}">
      <dgm:prSet custT="1"/>
      <dgm:spPr/>
      <dgm:t>
        <a:bodyPr/>
        <a:lstStyle/>
        <a:p>
          <a:pPr rtl="0"/>
          <a:r>
            <a:rPr lang="en-US" sz="1800" dirty="0" smtClean="0"/>
            <a:t>One set of nerve fibers crosses over and projects to opposite side of brain</a:t>
          </a:r>
          <a:endParaRPr lang="en-US" sz="1800" dirty="0"/>
        </a:p>
      </dgm:t>
    </dgm:pt>
    <dgm:pt modelId="{CD2D1ABB-11B3-C644-84CB-085307EAA46F}" type="parTrans" cxnId="{D7727C66-4CDE-B545-87CD-EA6A2E877901}">
      <dgm:prSet/>
      <dgm:spPr/>
      <dgm:t>
        <a:bodyPr/>
        <a:lstStyle/>
        <a:p>
          <a:endParaRPr lang="en-US"/>
        </a:p>
      </dgm:t>
    </dgm:pt>
    <dgm:pt modelId="{B25BEAB9-AD78-8D4B-8541-8DEFA77F3A44}" type="sibTrans" cxnId="{D7727C66-4CDE-B545-87CD-EA6A2E877901}">
      <dgm:prSet/>
      <dgm:spPr/>
      <dgm:t>
        <a:bodyPr/>
        <a:lstStyle/>
        <a:p>
          <a:endParaRPr lang="en-US"/>
        </a:p>
      </dgm:t>
    </dgm:pt>
    <dgm:pt modelId="{F77DE951-49EF-584F-BABD-31F4FA42C2BE}">
      <dgm:prSet custT="1"/>
      <dgm:spPr/>
      <dgm:t>
        <a:bodyPr/>
        <a:lstStyle/>
        <a:p>
          <a:pPr rtl="0"/>
          <a:r>
            <a:rPr lang="en-US" sz="1800" dirty="0" smtClean="0"/>
            <a:t>Another set continues along same brain side</a:t>
          </a:r>
          <a:endParaRPr lang="en-US" sz="1800" dirty="0"/>
        </a:p>
      </dgm:t>
    </dgm:pt>
    <dgm:pt modelId="{829B95A5-4773-EC41-BD99-5B0200764872}" type="parTrans" cxnId="{0CB9B744-ABD7-1F4C-89FD-13042BAAF9F1}">
      <dgm:prSet/>
      <dgm:spPr/>
      <dgm:t>
        <a:bodyPr/>
        <a:lstStyle/>
        <a:p>
          <a:endParaRPr lang="en-US"/>
        </a:p>
      </dgm:t>
    </dgm:pt>
    <dgm:pt modelId="{060E6908-B130-DA4C-ABB3-4B8102170819}" type="sibTrans" cxnId="{0CB9B744-ABD7-1F4C-89FD-13042BAAF9F1}">
      <dgm:prSet/>
      <dgm:spPr/>
      <dgm:t>
        <a:bodyPr/>
        <a:lstStyle/>
        <a:p>
          <a:endParaRPr lang="en-US"/>
        </a:p>
      </dgm:t>
    </dgm:pt>
    <dgm:pt modelId="{11F56D30-B62F-8F4A-8DB7-7420C5FC4413}">
      <dgm:prSet custT="1"/>
      <dgm:spPr/>
      <dgm:t>
        <a:bodyPr/>
        <a:lstStyle/>
        <a:p>
          <a:pPr rtl="0"/>
          <a:r>
            <a:rPr lang="en-US" sz="1800" dirty="0" smtClean="0"/>
            <a:t>Most nerve fibers travel to thalamus and on to visual cortex of occipital lobe</a:t>
          </a:r>
          <a:endParaRPr lang="en-US" sz="1800" dirty="0"/>
        </a:p>
      </dgm:t>
    </dgm:pt>
    <dgm:pt modelId="{B581B675-01E4-6047-A074-3813433F3504}" type="parTrans" cxnId="{4AC78C72-7EC8-294A-8B87-905024D1584A}">
      <dgm:prSet/>
      <dgm:spPr/>
      <dgm:t>
        <a:bodyPr/>
        <a:lstStyle/>
        <a:p>
          <a:endParaRPr lang="en-US"/>
        </a:p>
      </dgm:t>
    </dgm:pt>
    <dgm:pt modelId="{E4F19D58-ACAA-F843-A3C3-5A7B4714FD70}" type="sibTrans" cxnId="{4AC78C72-7EC8-294A-8B87-905024D1584A}">
      <dgm:prSet/>
      <dgm:spPr/>
      <dgm:t>
        <a:bodyPr/>
        <a:lstStyle/>
        <a:p>
          <a:endParaRPr lang="en-US"/>
        </a:p>
      </dgm:t>
    </dgm:pt>
    <dgm:pt modelId="{5311B2A9-B0FF-BD4A-ACB5-71B1B9C45AC5}" type="pres">
      <dgm:prSet presAssocID="{69AD1E32-496E-614D-B985-D823B0BAB820}" presName="Name0" presStyleCnt="0">
        <dgm:presLayoutVars>
          <dgm:dir/>
          <dgm:animLvl val="lvl"/>
          <dgm:resizeHandles val="exact"/>
        </dgm:presLayoutVars>
      </dgm:prSet>
      <dgm:spPr/>
      <dgm:t>
        <a:bodyPr/>
        <a:lstStyle/>
        <a:p>
          <a:endParaRPr lang="en-US"/>
        </a:p>
      </dgm:t>
    </dgm:pt>
    <dgm:pt modelId="{C0A8E3C0-4E8C-0B48-9C54-BEF12051CF8E}" type="pres">
      <dgm:prSet presAssocID="{11F56D30-B62F-8F4A-8DB7-7420C5FC4413}" presName="boxAndChildren" presStyleCnt="0"/>
      <dgm:spPr/>
    </dgm:pt>
    <dgm:pt modelId="{92604DFC-3683-9B4F-B679-E1B58334F09B}" type="pres">
      <dgm:prSet presAssocID="{11F56D30-B62F-8F4A-8DB7-7420C5FC4413}" presName="parentTextBox" presStyleLbl="node1" presStyleIdx="0" presStyleCnt="5"/>
      <dgm:spPr/>
      <dgm:t>
        <a:bodyPr/>
        <a:lstStyle/>
        <a:p>
          <a:endParaRPr lang="en-US"/>
        </a:p>
      </dgm:t>
    </dgm:pt>
    <dgm:pt modelId="{131EC8A6-79E5-9348-B1D5-D34E69CCBD0E}" type="pres">
      <dgm:prSet presAssocID="{060E6908-B130-DA4C-ABB3-4B8102170819}" presName="sp" presStyleCnt="0"/>
      <dgm:spPr/>
    </dgm:pt>
    <dgm:pt modelId="{389C7F75-38A2-8749-A8F1-1FA8555A86A0}" type="pres">
      <dgm:prSet presAssocID="{F77DE951-49EF-584F-BABD-31F4FA42C2BE}" presName="arrowAndChildren" presStyleCnt="0"/>
      <dgm:spPr/>
    </dgm:pt>
    <dgm:pt modelId="{EBAAD7AD-02DF-4649-A199-EBE4B9BD0666}" type="pres">
      <dgm:prSet presAssocID="{F77DE951-49EF-584F-BABD-31F4FA42C2BE}" presName="parentTextArrow" presStyleLbl="node1" presStyleIdx="1" presStyleCnt="5"/>
      <dgm:spPr/>
      <dgm:t>
        <a:bodyPr/>
        <a:lstStyle/>
        <a:p>
          <a:endParaRPr lang="en-US"/>
        </a:p>
      </dgm:t>
    </dgm:pt>
    <dgm:pt modelId="{2D1F3D06-E5F3-2C40-BDE1-93EDB1BC1646}" type="pres">
      <dgm:prSet presAssocID="{B25BEAB9-AD78-8D4B-8541-8DEFA77F3A44}" presName="sp" presStyleCnt="0"/>
      <dgm:spPr/>
    </dgm:pt>
    <dgm:pt modelId="{A92A88A2-021F-404A-AA9B-8838184A8A8F}" type="pres">
      <dgm:prSet presAssocID="{1F9D4573-34A5-634C-8CAF-8F1DA6F06E1F}" presName="arrowAndChildren" presStyleCnt="0"/>
      <dgm:spPr/>
    </dgm:pt>
    <dgm:pt modelId="{9830E9A7-DF4C-0B42-96B0-4CD765ACDDCB}" type="pres">
      <dgm:prSet presAssocID="{1F9D4573-34A5-634C-8CAF-8F1DA6F06E1F}" presName="parentTextArrow" presStyleLbl="node1" presStyleIdx="2" presStyleCnt="5"/>
      <dgm:spPr/>
      <dgm:t>
        <a:bodyPr/>
        <a:lstStyle/>
        <a:p>
          <a:endParaRPr lang="en-US"/>
        </a:p>
      </dgm:t>
    </dgm:pt>
    <dgm:pt modelId="{58D6F1B2-9611-6141-B119-436C9B588367}" type="pres">
      <dgm:prSet presAssocID="{3B536E2B-017B-F24B-89A0-416ED609094E}" presName="sp" presStyleCnt="0"/>
      <dgm:spPr/>
    </dgm:pt>
    <dgm:pt modelId="{2D40E8A3-42BE-FA47-B531-51C14EFA17F5}" type="pres">
      <dgm:prSet presAssocID="{FD5E8FC5-28B3-4041-846E-9A43833F5E7E}" presName="arrowAndChildren" presStyleCnt="0"/>
      <dgm:spPr/>
    </dgm:pt>
    <dgm:pt modelId="{5BDE5D67-6379-3545-8E38-F9B7263414F7}" type="pres">
      <dgm:prSet presAssocID="{FD5E8FC5-28B3-4041-846E-9A43833F5E7E}" presName="parentTextArrow" presStyleLbl="node1" presStyleIdx="3" presStyleCnt="5"/>
      <dgm:spPr/>
      <dgm:t>
        <a:bodyPr/>
        <a:lstStyle/>
        <a:p>
          <a:endParaRPr lang="en-US"/>
        </a:p>
      </dgm:t>
    </dgm:pt>
    <dgm:pt modelId="{EADB2746-6969-C24D-AA9B-1A6DCE0EC844}" type="pres">
      <dgm:prSet presAssocID="{AA3E92E2-0DB1-D94E-9889-4E2354B36226}" presName="sp" presStyleCnt="0"/>
      <dgm:spPr/>
    </dgm:pt>
    <dgm:pt modelId="{ADE4F395-3F6C-4346-9A4F-710D39802420}" type="pres">
      <dgm:prSet presAssocID="{7E8F860C-2B24-174D-9826-B90A4ACF3E23}" presName="arrowAndChildren" presStyleCnt="0"/>
      <dgm:spPr/>
    </dgm:pt>
    <dgm:pt modelId="{52DD068D-2AC4-FB46-B176-546B0F535A08}" type="pres">
      <dgm:prSet presAssocID="{7E8F860C-2B24-174D-9826-B90A4ACF3E23}" presName="parentTextArrow" presStyleLbl="node1" presStyleIdx="4" presStyleCnt="5"/>
      <dgm:spPr/>
      <dgm:t>
        <a:bodyPr/>
        <a:lstStyle/>
        <a:p>
          <a:endParaRPr lang="en-US"/>
        </a:p>
      </dgm:t>
    </dgm:pt>
  </dgm:ptLst>
  <dgm:cxnLst>
    <dgm:cxn modelId="{0CB9B744-ABD7-1F4C-89FD-13042BAAF9F1}" srcId="{69AD1E32-496E-614D-B985-D823B0BAB820}" destId="{F77DE951-49EF-584F-BABD-31F4FA42C2BE}" srcOrd="3" destOrd="0" parTransId="{829B95A5-4773-EC41-BD99-5B0200764872}" sibTransId="{060E6908-B130-DA4C-ABB3-4B8102170819}"/>
    <dgm:cxn modelId="{3F0B9473-054E-8C4B-B325-68D5AB9A41B9}" type="presOf" srcId="{69AD1E32-496E-614D-B985-D823B0BAB820}" destId="{5311B2A9-B0FF-BD4A-ACB5-71B1B9C45AC5}" srcOrd="0" destOrd="0" presId="urn:microsoft.com/office/officeart/2005/8/layout/process4"/>
    <dgm:cxn modelId="{DC8C8E48-B1B6-A943-9705-FF29F9FBB896}" type="presOf" srcId="{7E8F860C-2B24-174D-9826-B90A4ACF3E23}" destId="{52DD068D-2AC4-FB46-B176-546B0F535A08}" srcOrd="0" destOrd="0" presId="urn:microsoft.com/office/officeart/2005/8/layout/process4"/>
    <dgm:cxn modelId="{D7727C66-4CDE-B545-87CD-EA6A2E877901}" srcId="{69AD1E32-496E-614D-B985-D823B0BAB820}" destId="{1F9D4573-34A5-634C-8CAF-8F1DA6F06E1F}" srcOrd="2" destOrd="0" parTransId="{CD2D1ABB-11B3-C644-84CB-085307EAA46F}" sibTransId="{B25BEAB9-AD78-8D4B-8541-8DEFA77F3A44}"/>
    <dgm:cxn modelId="{0FE562BA-9B2C-1142-A892-4BE18136B3F0}" srcId="{69AD1E32-496E-614D-B985-D823B0BAB820}" destId="{7E8F860C-2B24-174D-9826-B90A4ACF3E23}" srcOrd="0" destOrd="0" parTransId="{7D01A01A-7F95-BE45-B530-4439A0F216E3}" sibTransId="{AA3E92E2-0DB1-D94E-9889-4E2354B36226}"/>
    <dgm:cxn modelId="{41A37726-64DA-324B-B6A6-8342E86F1DD4}" type="presOf" srcId="{FD5E8FC5-28B3-4041-846E-9A43833F5E7E}" destId="{5BDE5D67-6379-3545-8E38-F9B7263414F7}" srcOrd="0" destOrd="0" presId="urn:microsoft.com/office/officeart/2005/8/layout/process4"/>
    <dgm:cxn modelId="{50120D63-DA2C-4441-A1C1-D5EA9E705E6B}" type="presOf" srcId="{11F56D30-B62F-8F4A-8DB7-7420C5FC4413}" destId="{92604DFC-3683-9B4F-B679-E1B58334F09B}" srcOrd="0" destOrd="0" presId="urn:microsoft.com/office/officeart/2005/8/layout/process4"/>
    <dgm:cxn modelId="{371E30B4-1479-2E44-8754-40B5A666ED21}" type="presOf" srcId="{1F9D4573-34A5-634C-8CAF-8F1DA6F06E1F}" destId="{9830E9A7-DF4C-0B42-96B0-4CD765ACDDCB}" srcOrd="0" destOrd="0" presId="urn:microsoft.com/office/officeart/2005/8/layout/process4"/>
    <dgm:cxn modelId="{7456F820-98B7-C74F-BEF9-C9AA8734E312}" srcId="{69AD1E32-496E-614D-B985-D823B0BAB820}" destId="{FD5E8FC5-28B3-4041-846E-9A43833F5E7E}" srcOrd="1" destOrd="0" parTransId="{D045DBFA-420E-764E-912A-D0FBE6BACF27}" sibTransId="{3B536E2B-017B-F24B-89A0-416ED609094E}"/>
    <dgm:cxn modelId="{9A59387A-147A-3944-A3A5-0EC9F5787BAB}" type="presOf" srcId="{F77DE951-49EF-584F-BABD-31F4FA42C2BE}" destId="{EBAAD7AD-02DF-4649-A199-EBE4B9BD0666}" srcOrd="0" destOrd="0" presId="urn:microsoft.com/office/officeart/2005/8/layout/process4"/>
    <dgm:cxn modelId="{4AC78C72-7EC8-294A-8B87-905024D1584A}" srcId="{69AD1E32-496E-614D-B985-D823B0BAB820}" destId="{11F56D30-B62F-8F4A-8DB7-7420C5FC4413}" srcOrd="4" destOrd="0" parTransId="{B581B675-01E4-6047-A074-3813433F3504}" sibTransId="{E4F19D58-ACAA-F843-A3C3-5A7B4714FD70}"/>
    <dgm:cxn modelId="{157BF417-FFAD-9A48-947D-D9DEDBC51AF9}" type="presParOf" srcId="{5311B2A9-B0FF-BD4A-ACB5-71B1B9C45AC5}" destId="{C0A8E3C0-4E8C-0B48-9C54-BEF12051CF8E}" srcOrd="0" destOrd="0" presId="urn:microsoft.com/office/officeart/2005/8/layout/process4"/>
    <dgm:cxn modelId="{E3098239-DFF3-A241-A333-EC8D0F57F302}" type="presParOf" srcId="{C0A8E3C0-4E8C-0B48-9C54-BEF12051CF8E}" destId="{92604DFC-3683-9B4F-B679-E1B58334F09B}" srcOrd="0" destOrd="0" presId="urn:microsoft.com/office/officeart/2005/8/layout/process4"/>
    <dgm:cxn modelId="{1F95B537-EFC8-CE44-BC5C-CAE2655536E6}" type="presParOf" srcId="{5311B2A9-B0FF-BD4A-ACB5-71B1B9C45AC5}" destId="{131EC8A6-79E5-9348-B1D5-D34E69CCBD0E}" srcOrd="1" destOrd="0" presId="urn:microsoft.com/office/officeart/2005/8/layout/process4"/>
    <dgm:cxn modelId="{43B540C8-D11D-A94F-BC8B-1D5C27886E6A}" type="presParOf" srcId="{5311B2A9-B0FF-BD4A-ACB5-71B1B9C45AC5}" destId="{389C7F75-38A2-8749-A8F1-1FA8555A86A0}" srcOrd="2" destOrd="0" presId="urn:microsoft.com/office/officeart/2005/8/layout/process4"/>
    <dgm:cxn modelId="{1F6ECAA1-ADE6-604A-AF64-AC5FAC93867C}" type="presParOf" srcId="{389C7F75-38A2-8749-A8F1-1FA8555A86A0}" destId="{EBAAD7AD-02DF-4649-A199-EBE4B9BD0666}" srcOrd="0" destOrd="0" presId="urn:microsoft.com/office/officeart/2005/8/layout/process4"/>
    <dgm:cxn modelId="{044566EC-BBCF-0B45-872D-0483809AE19A}" type="presParOf" srcId="{5311B2A9-B0FF-BD4A-ACB5-71B1B9C45AC5}" destId="{2D1F3D06-E5F3-2C40-BDE1-93EDB1BC1646}" srcOrd="3" destOrd="0" presId="urn:microsoft.com/office/officeart/2005/8/layout/process4"/>
    <dgm:cxn modelId="{E9082268-9DC1-E440-BBC2-F83E07D37E93}" type="presParOf" srcId="{5311B2A9-B0FF-BD4A-ACB5-71B1B9C45AC5}" destId="{A92A88A2-021F-404A-AA9B-8838184A8A8F}" srcOrd="4" destOrd="0" presId="urn:microsoft.com/office/officeart/2005/8/layout/process4"/>
    <dgm:cxn modelId="{AED72ECE-89DE-F546-9080-13A92C224BFD}" type="presParOf" srcId="{A92A88A2-021F-404A-AA9B-8838184A8A8F}" destId="{9830E9A7-DF4C-0B42-96B0-4CD765ACDDCB}" srcOrd="0" destOrd="0" presId="urn:microsoft.com/office/officeart/2005/8/layout/process4"/>
    <dgm:cxn modelId="{BCF512BC-475B-E249-9CCC-241F2D16CD8D}" type="presParOf" srcId="{5311B2A9-B0FF-BD4A-ACB5-71B1B9C45AC5}" destId="{58D6F1B2-9611-6141-B119-436C9B588367}" srcOrd="5" destOrd="0" presId="urn:microsoft.com/office/officeart/2005/8/layout/process4"/>
    <dgm:cxn modelId="{4508E9C4-7F77-7B45-A783-2F506626040B}" type="presParOf" srcId="{5311B2A9-B0FF-BD4A-ACB5-71B1B9C45AC5}" destId="{2D40E8A3-42BE-FA47-B531-51C14EFA17F5}" srcOrd="6" destOrd="0" presId="urn:microsoft.com/office/officeart/2005/8/layout/process4"/>
    <dgm:cxn modelId="{68DFD439-16A5-5F48-A299-07FF15576557}" type="presParOf" srcId="{2D40E8A3-42BE-FA47-B531-51C14EFA17F5}" destId="{5BDE5D67-6379-3545-8E38-F9B7263414F7}" srcOrd="0" destOrd="0" presId="urn:microsoft.com/office/officeart/2005/8/layout/process4"/>
    <dgm:cxn modelId="{112F2131-7D05-4749-A449-0552A3C4C47D}" type="presParOf" srcId="{5311B2A9-B0FF-BD4A-ACB5-71B1B9C45AC5}" destId="{EADB2746-6969-C24D-AA9B-1A6DCE0EC844}" srcOrd="7" destOrd="0" presId="urn:microsoft.com/office/officeart/2005/8/layout/process4"/>
    <dgm:cxn modelId="{788B674B-7D69-EB46-95F5-CD115838A204}" type="presParOf" srcId="{5311B2A9-B0FF-BD4A-ACB5-71B1B9C45AC5}" destId="{ADE4F395-3F6C-4346-9A4F-710D39802420}" srcOrd="8" destOrd="0" presId="urn:microsoft.com/office/officeart/2005/8/layout/process4"/>
    <dgm:cxn modelId="{39904C6F-0496-E748-B111-B0665C455C51}" type="presParOf" srcId="{ADE4F395-3F6C-4346-9A4F-710D39802420}" destId="{52DD068D-2AC4-FB46-B176-546B0F535A08}"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928E6A-97C4-144A-B8FA-D48DCF29F909}" type="doc">
      <dgm:prSet loTypeId="urn:microsoft.com/office/officeart/2005/8/layout/process4" loCatId="" qsTypeId="urn:microsoft.com/office/officeart/2005/8/quickstyle/simple4" qsCatId="simple" csTypeId="urn:microsoft.com/office/officeart/2005/8/colors/accent0_1" csCatId="mainScheme" phldr="1"/>
      <dgm:spPr/>
      <dgm:t>
        <a:bodyPr/>
        <a:lstStyle/>
        <a:p>
          <a:endParaRPr lang="en-US"/>
        </a:p>
      </dgm:t>
    </dgm:pt>
    <dgm:pt modelId="{416E9895-7319-DE41-B5DC-ED0EE5038440}">
      <dgm:prSet custT="1"/>
      <dgm:spPr/>
      <dgm:t>
        <a:bodyPr/>
        <a:lstStyle/>
        <a:p>
          <a:pPr rtl="0"/>
          <a:r>
            <a:rPr lang="en-US" sz="2000" b="1" dirty="0" smtClean="0"/>
            <a:t>Loudness</a:t>
          </a:r>
          <a:r>
            <a:rPr lang="en-US" sz="2000" dirty="0" smtClean="0"/>
            <a:t>: The intensity (or amplitude) of a sound wave, measured in decibels.</a:t>
          </a:r>
          <a:endParaRPr lang="en-US" sz="2000" dirty="0"/>
        </a:p>
      </dgm:t>
    </dgm:pt>
    <dgm:pt modelId="{F5E50683-866E-744C-BF28-813323F5A707}" type="parTrans" cxnId="{B9EB56DC-AB01-7B44-8D6E-3A6ADB8C7CFF}">
      <dgm:prSet/>
      <dgm:spPr/>
      <dgm:t>
        <a:bodyPr/>
        <a:lstStyle/>
        <a:p>
          <a:endParaRPr lang="en-US"/>
        </a:p>
      </dgm:t>
    </dgm:pt>
    <dgm:pt modelId="{9B39D25E-A8B7-234A-ADDF-07A03716581B}" type="sibTrans" cxnId="{B9EB56DC-AB01-7B44-8D6E-3A6ADB8C7CFF}">
      <dgm:prSet/>
      <dgm:spPr/>
      <dgm:t>
        <a:bodyPr/>
        <a:lstStyle/>
        <a:p>
          <a:endParaRPr lang="en-US"/>
        </a:p>
      </dgm:t>
    </dgm:pt>
    <dgm:pt modelId="{314FDE5E-AE4E-AE48-8DF6-A54B6E7A8024}">
      <dgm:prSet custT="1"/>
      <dgm:spPr>
        <a:solidFill>
          <a:schemeClr val="bg2">
            <a:lumMod val="90000"/>
          </a:schemeClr>
        </a:solidFill>
      </dgm:spPr>
      <dgm:t>
        <a:bodyPr/>
        <a:lstStyle/>
        <a:p>
          <a:pPr rtl="0"/>
          <a:r>
            <a:rPr lang="en-US" sz="2000" b="1" dirty="0" smtClean="0"/>
            <a:t>Amplitude</a:t>
          </a:r>
          <a:r>
            <a:rPr lang="en-US" sz="2000" dirty="0" smtClean="0"/>
            <a:t>: The intensity (or amplitude) of a sound wave, measured in decibels.</a:t>
          </a:r>
          <a:endParaRPr lang="en-US" sz="2000" dirty="0"/>
        </a:p>
      </dgm:t>
    </dgm:pt>
    <dgm:pt modelId="{213B75AD-08E7-0542-AF47-924A00959A89}" type="parTrans" cxnId="{2E83D46B-D592-5840-9C9D-4298F780FAE9}">
      <dgm:prSet/>
      <dgm:spPr/>
      <dgm:t>
        <a:bodyPr/>
        <a:lstStyle/>
        <a:p>
          <a:endParaRPr lang="en-US"/>
        </a:p>
      </dgm:t>
    </dgm:pt>
    <dgm:pt modelId="{567F0C86-0DEA-2546-B4CC-C0C95E0D19D8}" type="sibTrans" cxnId="{2E83D46B-D592-5840-9C9D-4298F780FAE9}">
      <dgm:prSet/>
      <dgm:spPr/>
      <dgm:t>
        <a:bodyPr/>
        <a:lstStyle/>
        <a:p>
          <a:endParaRPr lang="en-US"/>
        </a:p>
      </dgm:t>
    </dgm:pt>
    <dgm:pt modelId="{0D1C147D-1B0A-544C-9332-C3FCA25D4B03}">
      <dgm:prSet custT="1"/>
      <dgm:spPr/>
      <dgm:t>
        <a:bodyPr/>
        <a:lstStyle/>
        <a:p>
          <a:pPr rtl="0"/>
          <a:r>
            <a:rPr lang="en-US" sz="2000" b="1" dirty="0" smtClean="0"/>
            <a:t>Decibel</a:t>
          </a:r>
          <a:r>
            <a:rPr lang="en-US" sz="2000" dirty="0" smtClean="0"/>
            <a:t>: The intensity (or amplitude) of a sound wave, measured in decibels.</a:t>
          </a:r>
          <a:endParaRPr lang="en-US" sz="2000" dirty="0"/>
        </a:p>
      </dgm:t>
    </dgm:pt>
    <dgm:pt modelId="{6A787B6B-1E87-8A46-8CFA-A625DFFFA24D}" type="parTrans" cxnId="{F8C3C7DA-99E5-3C4E-8368-09E59B9045C2}">
      <dgm:prSet/>
      <dgm:spPr/>
      <dgm:t>
        <a:bodyPr/>
        <a:lstStyle/>
        <a:p>
          <a:endParaRPr lang="en-US"/>
        </a:p>
      </dgm:t>
    </dgm:pt>
    <dgm:pt modelId="{9864B88F-55B2-3841-9A67-CD88D11513A1}" type="sibTrans" cxnId="{F8C3C7DA-99E5-3C4E-8368-09E59B9045C2}">
      <dgm:prSet/>
      <dgm:spPr/>
      <dgm:t>
        <a:bodyPr/>
        <a:lstStyle/>
        <a:p>
          <a:endParaRPr lang="en-US"/>
        </a:p>
      </dgm:t>
    </dgm:pt>
    <dgm:pt modelId="{12A59666-F52C-2647-9389-E48531BDC3EE}">
      <dgm:prSet custT="1"/>
      <dgm:spPr>
        <a:solidFill>
          <a:schemeClr val="bg2">
            <a:lumMod val="90000"/>
          </a:schemeClr>
        </a:solidFill>
      </dgm:spPr>
      <dgm:t>
        <a:bodyPr/>
        <a:lstStyle/>
        <a:p>
          <a:pPr rtl="0"/>
          <a:r>
            <a:rPr lang="en-US" sz="2000" b="1" dirty="0" smtClean="0"/>
            <a:t>Frequency</a:t>
          </a:r>
          <a:r>
            <a:rPr lang="en-US" sz="2000" dirty="0" smtClean="0"/>
            <a:t>: The rate of vibration, or the number of sound waves per second – measured in Hertz (Hz)</a:t>
          </a:r>
          <a:endParaRPr lang="en-US" sz="2000" dirty="0"/>
        </a:p>
      </dgm:t>
    </dgm:pt>
    <dgm:pt modelId="{A5FCBD26-CCAD-9D49-B9CB-0BD7283A92AE}" type="parTrans" cxnId="{A668AC40-02BE-2C45-85A3-C152C8D57752}">
      <dgm:prSet/>
      <dgm:spPr/>
      <dgm:t>
        <a:bodyPr/>
        <a:lstStyle/>
        <a:p>
          <a:endParaRPr lang="en-US"/>
        </a:p>
      </dgm:t>
    </dgm:pt>
    <dgm:pt modelId="{EBF28EF0-19F6-E34E-BCE9-39DC0ED1D896}" type="sibTrans" cxnId="{A668AC40-02BE-2C45-85A3-C152C8D57752}">
      <dgm:prSet/>
      <dgm:spPr/>
      <dgm:t>
        <a:bodyPr/>
        <a:lstStyle/>
        <a:p>
          <a:endParaRPr lang="en-US"/>
        </a:p>
      </dgm:t>
    </dgm:pt>
    <dgm:pt modelId="{B5626596-CC53-5444-B5E9-BD2695F0C702}">
      <dgm:prSet custT="1"/>
      <dgm:spPr/>
      <dgm:t>
        <a:bodyPr/>
        <a:lstStyle/>
        <a:p>
          <a:pPr rtl="0"/>
          <a:r>
            <a:rPr lang="en-US" sz="2000" b="1" dirty="0" smtClean="0"/>
            <a:t>Pitch</a:t>
          </a:r>
          <a:r>
            <a:rPr lang="en-US" sz="2000" dirty="0" smtClean="0"/>
            <a:t>: Relative highness or lowness of a sound, determined by the frequency of a sound wave.</a:t>
          </a:r>
          <a:endParaRPr lang="en-US" sz="2000" dirty="0"/>
        </a:p>
      </dgm:t>
    </dgm:pt>
    <dgm:pt modelId="{6B515490-F401-CE47-A311-1AB7C483701A}" type="parTrans" cxnId="{95F0BA63-370E-8346-BF00-DF8587D55892}">
      <dgm:prSet/>
      <dgm:spPr/>
      <dgm:t>
        <a:bodyPr/>
        <a:lstStyle/>
        <a:p>
          <a:endParaRPr lang="en-US"/>
        </a:p>
      </dgm:t>
    </dgm:pt>
    <dgm:pt modelId="{2B264B01-71F2-DC4E-9FC6-6A00D0497D9C}" type="sibTrans" cxnId="{95F0BA63-370E-8346-BF00-DF8587D55892}">
      <dgm:prSet/>
      <dgm:spPr/>
      <dgm:t>
        <a:bodyPr/>
        <a:lstStyle/>
        <a:p>
          <a:endParaRPr lang="en-US"/>
        </a:p>
      </dgm:t>
    </dgm:pt>
    <dgm:pt modelId="{89E6070B-03E8-E440-910B-20153CA08699}">
      <dgm:prSet custT="1"/>
      <dgm:spPr>
        <a:solidFill>
          <a:schemeClr val="bg2">
            <a:lumMod val="90000"/>
          </a:schemeClr>
        </a:solidFill>
      </dgm:spPr>
      <dgm:t>
        <a:bodyPr/>
        <a:lstStyle/>
        <a:p>
          <a:pPr rtl="0"/>
          <a:r>
            <a:rPr lang="en-US" sz="2000" b="1" dirty="0" smtClean="0"/>
            <a:t>Timbre</a:t>
          </a:r>
          <a:r>
            <a:rPr lang="en-US" sz="2000" dirty="0" smtClean="0"/>
            <a:t>: Distinctive quality of a sound, determined by the complexity of the sound wave.</a:t>
          </a:r>
          <a:endParaRPr lang="en-US" sz="2000" dirty="0"/>
        </a:p>
      </dgm:t>
    </dgm:pt>
    <dgm:pt modelId="{36E6A688-913F-5044-B893-12ED64CDB0CE}" type="parTrans" cxnId="{AF628C6F-BB93-F045-9EF3-AD3ABA4BB9EF}">
      <dgm:prSet/>
      <dgm:spPr/>
      <dgm:t>
        <a:bodyPr/>
        <a:lstStyle/>
        <a:p>
          <a:endParaRPr lang="en-US"/>
        </a:p>
      </dgm:t>
    </dgm:pt>
    <dgm:pt modelId="{4E6DDFCD-6E46-BA48-89E9-7F7E806D04D6}" type="sibTrans" cxnId="{AF628C6F-BB93-F045-9EF3-AD3ABA4BB9EF}">
      <dgm:prSet/>
      <dgm:spPr/>
      <dgm:t>
        <a:bodyPr/>
        <a:lstStyle/>
        <a:p>
          <a:endParaRPr lang="en-US"/>
        </a:p>
      </dgm:t>
    </dgm:pt>
    <dgm:pt modelId="{3343D411-E114-BE42-BE31-C56635AD818D}" type="pres">
      <dgm:prSet presAssocID="{D3928E6A-97C4-144A-B8FA-D48DCF29F909}" presName="Name0" presStyleCnt="0">
        <dgm:presLayoutVars>
          <dgm:dir/>
          <dgm:animLvl val="lvl"/>
          <dgm:resizeHandles val="exact"/>
        </dgm:presLayoutVars>
      </dgm:prSet>
      <dgm:spPr/>
      <dgm:t>
        <a:bodyPr/>
        <a:lstStyle/>
        <a:p>
          <a:endParaRPr lang="en-US"/>
        </a:p>
      </dgm:t>
    </dgm:pt>
    <dgm:pt modelId="{668E31EA-731F-7745-9C1C-E74E4EDF118E}" type="pres">
      <dgm:prSet presAssocID="{89E6070B-03E8-E440-910B-20153CA08699}" presName="boxAndChildren" presStyleCnt="0"/>
      <dgm:spPr/>
    </dgm:pt>
    <dgm:pt modelId="{93A87CAF-1E4D-1940-883E-260B01691254}" type="pres">
      <dgm:prSet presAssocID="{89E6070B-03E8-E440-910B-20153CA08699}" presName="parentTextBox" presStyleLbl="node1" presStyleIdx="0" presStyleCnt="6"/>
      <dgm:spPr/>
      <dgm:t>
        <a:bodyPr/>
        <a:lstStyle/>
        <a:p>
          <a:endParaRPr lang="en-US"/>
        </a:p>
      </dgm:t>
    </dgm:pt>
    <dgm:pt modelId="{2A91E8AE-280C-E848-B08A-40A7E6EFEF20}" type="pres">
      <dgm:prSet presAssocID="{2B264B01-71F2-DC4E-9FC6-6A00D0497D9C}" presName="sp" presStyleCnt="0"/>
      <dgm:spPr/>
    </dgm:pt>
    <dgm:pt modelId="{F65C0799-AFC4-B441-8F59-E290B91C136F}" type="pres">
      <dgm:prSet presAssocID="{B5626596-CC53-5444-B5E9-BD2695F0C702}" presName="arrowAndChildren" presStyleCnt="0"/>
      <dgm:spPr/>
    </dgm:pt>
    <dgm:pt modelId="{122FC22A-00FF-6543-8AF1-46999EB55093}" type="pres">
      <dgm:prSet presAssocID="{B5626596-CC53-5444-B5E9-BD2695F0C702}" presName="parentTextArrow" presStyleLbl="node1" presStyleIdx="1" presStyleCnt="6"/>
      <dgm:spPr/>
      <dgm:t>
        <a:bodyPr/>
        <a:lstStyle/>
        <a:p>
          <a:endParaRPr lang="en-US"/>
        </a:p>
      </dgm:t>
    </dgm:pt>
    <dgm:pt modelId="{5DE0B373-D81B-C644-8AFB-1B4A57811A1D}" type="pres">
      <dgm:prSet presAssocID="{EBF28EF0-19F6-E34E-BCE9-39DC0ED1D896}" presName="sp" presStyleCnt="0"/>
      <dgm:spPr/>
    </dgm:pt>
    <dgm:pt modelId="{F541CFA7-6D82-9B4A-A7D3-FC5A671EF668}" type="pres">
      <dgm:prSet presAssocID="{12A59666-F52C-2647-9389-E48531BDC3EE}" presName="arrowAndChildren" presStyleCnt="0"/>
      <dgm:spPr/>
    </dgm:pt>
    <dgm:pt modelId="{9B898565-8F3A-554E-BEC6-9B90E9E2782E}" type="pres">
      <dgm:prSet presAssocID="{12A59666-F52C-2647-9389-E48531BDC3EE}" presName="parentTextArrow" presStyleLbl="node1" presStyleIdx="2" presStyleCnt="6"/>
      <dgm:spPr/>
      <dgm:t>
        <a:bodyPr/>
        <a:lstStyle/>
        <a:p>
          <a:endParaRPr lang="en-US"/>
        </a:p>
      </dgm:t>
    </dgm:pt>
    <dgm:pt modelId="{7F088F6A-787F-774B-BB20-AF244868B602}" type="pres">
      <dgm:prSet presAssocID="{9864B88F-55B2-3841-9A67-CD88D11513A1}" presName="sp" presStyleCnt="0"/>
      <dgm:spPr/>
    </dgm:pt>
    <dgm:pt modelId="{F0795B9A-AA1B-8F40-8E04-2B4D42F93126}" type="pres">
      <dgm:prSet presAssocID="{0D1C147D-1B0A-544C-9332-C3FCA25D4B03}" presName="arrowAndChildren" presStyleCnt="0"/>
      <dgm:spPr/>
    </dgm:pt>
    <dgm:pt modelId="{40EFF504-F0B0-0B44-8DB2-76691A435346}" type="pres">
      <dgm:prSet presAssocID="{0D1C147D-1B0A-544C-9332-C3FCA25D4B03}" presName="parentTextArrow" presStyleLbl="node1" presStyleIdx="3" presStyleCnt="6"/>
      <dgm:spPr/>
      <dgm:t>
        <a:bodyPr/>
        <a:lstStyle/>
        <a:p>
          <a:endParaRPr lang="en-US"/>
        </a:p>
      </dgm:t>
    </dgm:pt>
    <dgm:pt modelId="{8939E8A3-7E53-4D44-B307-ECF179B6565D}" type="pres">
      <dgm:prSet presAssocID="{567F0C86-0DEA-2546-B4CC-C0C95E0D19D8}" presName="sp" presStyleCnt="0"/>
      <dgm:spPr/>
    </dgm:pt>
    <dgm:pt modelId="{5C1DC953-F7AA-4D4B-92EC-60C3FCD6F220}" type="pres">
      <dgm:prSet presAssocID="{314FDE5E-AE4E-AE48-8DF6-A54B6E7A8024}" presName="arrowAndChildren" presStyleCnt="0"/>
      <dgm:spPr/>
    </dgm:pt>
    <dgm:pt modelId="{3A16A1FA-404B-C64D-875E-1E5270D67627}" type="pres">
      <dgm:prSet presAssocID="{314FDE5E-AE4E-AE48-8DF6-A54B6E7A8024}" presName="parentTextArrow" presStyleLbl="node1" presStyleIdx="4" presStyleCnt="6"/>
      <dgm:spPr/>
      <dgm:t>
        <a:bodyPr/>
        <a:lstStyle/>
        <a:p>
          <a:endParaRPr lang="en-US"/>
        </a:p>
      </dgm:t>
    </dgm:pt>
    <dgm:pt modelId="{5F7551C5-74B7-ED4B-BE28-169335EA5264}" type="pres">
      <dgm:prSet presAssocID="{9B39D25E-A8B7-234A-ADDF-07A03716581B}" presName="sp" presStyleCnt="0"/>
      <dgm:spPr/>
    </dgm:pt>
    <dgm:pt modelId="{2A457699-4402-2C4A-94CA-BD4D34A80F01}" type="pres">
      <dgm:prSet presAssocID="{416E9895-7319-DE41-B5DC-ED0EE5038440}" presName="arrowAndChildren" presStyleCnt="0"/>
      <dgm:spPr/>
    </dgm:pt>
    <dgm:pt modelId="{22FA28C7-2C89-824D-89E3-BCE32002E00E}" type="pres">
      <dgm:prSet presAssocID="{416E9895-7319-DE41-B5DC-ED0EE5038440}" presName="parentTextArrow" presStyleLbl="node1" presStyleIdx="5" presStyleCnt="6"/>
      <dgm:spPr/>
      <dgm:t>
        <a:bodyPr/>
        <a:lstStyle/>
        <a:p>
          <a:endParaRPr lang="en-US"/>
        </a:p>
      </dgm:t>
    </dgm:pt>
  </dgm:ptLst>
  <dgm:cxnLst>
    <dgm:cxn modelId="{9464403C-0FF4-C247-832A-B81CED07A4B5}" type="presOf" srcId="{12A59666-F52C-2647-9389-E48531BDC3EE}" destId="{9B898565-8F3A-554E-BEC6-9B90E9E2782E}" srcOrd="0" destOrd="0" presId="urn:microsoft.com/office/officeart/2005/8/layout/process4"/>
    <dgm:cxn modelId="{95F0BA63-370E-8346-BF00-DF8587D55892}" srcId="{D3928E6A-97C4-144A-B8FA-D48DCF29F909}" destId="{B5626596-CC53-5444-B5E9-BD2695F0C702}" srcOrd="4" destOrd="0" parTransId="{6B515490-F401-CE47-A311-1AB7C483701A}" sibTransId="{2B264B01-71F2-DC4E-9FC6-6A00D0497D9C}"/>
    <dgm:cxn modelId="{2E83D46B-D592-5840-9C9D-4298F780FAE9}" srcId="{D3928E6A-97C4-144A-B8FA-D48DCF29F909}" destId="{314FDE5E-AE4E-AE48-8DF6-A54B6E7A8024}" srcOrd="1" destOrd="0" parTransId="{213B75AD-08E7-0542-AF47-924A00959A89}" sibTransId="{567F0C86-0DEA-2546-B4CC-C0C95E0D19D8}"/>
    <dgm:cxn modelId="{A668AC40-02BE-2C45-85A3-C152C8D57752}" srcId="{D3928E6A-97C4-144A-B8FA-D48DCF29F909}" destId="{12A59666-F52C-2647-9389-E48531BDC3EE}" srcOrd="3" destOrd="0" parTransId="{A5FCBD26-CCAD-9D49-B9CB-0BD7283A92AE}" sibTransId="{EBF28EF0-19F6-E34E-BCE9-39DC0ED1D896}"/>
    <dgm:cxn modelId="{1F9A12F7-A121-3940-A89A-309CC558B8CF}" type="presOf" srcId="{416E9895-7319-DE41-B5DC-ED0EE5038440}" destId="{22FA28C7-2C89-824D-89E3-BCE32002E00E}" srcOrd="0" destOrd="0" presId="urn:microsoft.com/office/officeart/2005/8/layout/process4"/>
    <dgm:cxn modelId="{9023CFF3-C71A-584A-9EE6-51D272868F37}" type="presOf" srcId="{314FDE5E-AE4E-AE48-8DF6-A54B6E7A8024}" destId="{3A16A1FA-404B-C64D-875E-1E5270D67627}" srcOrd="0" destOrd="0" presId="urn:microsoft.com/office/officeart/2005/8/layout/process4"/>
    <dgm:cxn modelId="{B9EB56DC-AB01-7B44-8D6E-3A6ADB8C7CFF}" srcId="{D3928E6A-97C4-144A-B8FA-D48DCF29F909}" destId="{416E9895-7319-DE41-B5DC-ED0EE5038440}" srcOrd="0" destOrd="0" parTransId="{F5E50683-866E-744C-BF28-813323F5A707}" sibTransId="{9B39D25E-A8B7-234A-ADDF-07A03716581B}"/>
    <dgm:cxn modelId="{AF628C6F-BB93-F045-9EF3-AD3ABA4BB9EF}" srcId="{D3928E6A-97C4-144A-B8FA-D48DCF29F909}" destId="{89E6070B-03E8-E440-910B-20153CA08699}" srcOrd="5" destOrd="0" parTransId="{36E6A688-913F-5044-B893-12ED64CDB0CE}" sibTransId="{4E6DDFCD-6E46-BA48-89E9-7F7E806D04D6}"/>
    <dgm:cxn modelId="{91FF43D9-EA21-D142-AD28-28E76B2FE6D2}" type="presOf" srcId="{B5626596-CC53-5444-B5E9-BD2695F0C702}" destId="{122FC22A-00FF-6543-8AF1-46999EB55093}" srcOrd="0" destOrd="0" presId="urn:microsoft.com/office/officeart/2005/8/layout/process4"/>
    <dgm:cxn modelId="{6896DD11-C4E0-4645-98A5-F07449A08CD7}" type="presOf" srcId="{89E6070B-03E8-E440-910B-20153CA08699}" destId="{93A87CAF-1E4D-1940-883E-260B01691254}" srcOrd="0" destOrd="0" presId="urn:microsoft.com/office/officeart/2005/8/layout/process4"/>
    <dgm:cxn modelId="{F8C3C7DA-99E5-3C4E-8368-09E59B9045C2}" srcId="{D3928E6A-97C4-144A-B8FA-D48DCF29F909}" destId="{0D1C147D-1B0A-544C-9332-C3FCA25D4B03}" srcOrd="2" destOrd="0" parTransId="{6A787B6B-1E87-8A46-8CFA-A625DFFFA24D}" sibTransId="{9864B88F-55B2-3841-9A67-CD88D11513A1}"/>
    <dgm:cxn modelId="{4F604424-3A1B-FB4A-BC7A-B6C5DD601E70}" type="presOf" srcId="{D3928E6A-97C4-144A-B8FA-D48DCF29F909}" destId="{3343D411-E114-BE42-BE31-C56635AD818D}" srcOrd="0" destOrd="0" presId="urn:microsoft.com/office/officeart/2005/8/layout/process4"/>
    <dgm:cxn modelId="{C93E8AD6-3CB8-DD44-8944-27CCD924BBED}" type="presOf" srcId="{0D1C147D-1B0A-544C-9332-C3FCA25D4B03}" destId="{40EFF504-F0B0-0B44-8DB2-76691A435346}" srcOrd="0" destOrd="0" presId="urn:microsoft.com/office/officeart/2005/8/layout/process4"/>
    <dgm:cxn modelId="{5A3CD236-2078-074A-8AD4-B560D335B7C1}" type="presParOf" srcId="{3343D411-E114-BE42-BE31-C56635AD818D}" destId="{668E31EA-731F-7745-9C1C-E74E4EDF118E}" srcOrd="0" destOrd="0" presId="urn:microsoft.com/office/officeart/2005/8/layout/process4"/>
    <dgm:cxn modelId="{1A2D2D25-ABA0-E340-833E-8C3AAA5BBB41}" type="presParOf" srcId="{668E31EA-731F-7745-9C1C-E74E4EDF118E}" destId="{93A87CAF-1E4D-1940-883E-260B01691254}" srcOrd="0" destOrd="0" presId="urn:microsoft.com/office/officeart/2005/8/layout/process4"/>
    <dgm:cxn modelId="{AC6ACCD0-3BE3-5C48-B6BD-0FB9BD220E20}" type="presParOf" srcId="{3343D411-E114-BE42-BE31-C56635AD818D}" destId="{2A91E8AE-280C-E848-B08A-40A7E6EFEF20}" srcOrd="1" destOrd="0" presId="urn:microsoft.com/office/officeart/2005/8/layout/process4"/>
    <dgm:cxn modelId="{0D09DB65-9860-DA46-AE01-30F25209200F}" type="presParOf" srcId="{3343D411-E114-BE42-BE31-C56635AD818D}" destId="{F65C0799-AFC4-B441-8F59-E290B91C136F}" srcOrd="2" destOrd="0" presId="urn:microsoft.com/office/officeart/2005/8/layout/process4"/>
    <dgm:cxn modelId="{5FCE25E8-F138-4D4A-B9C2-D91964EBDFD7}" type="presParOf" srcId="{F65C0799-AFC4-B441-8F59-E290B91C136F}" destId="{122FC22A-00FF-6543-8AF1-46999EB55093}" srcOrd="0" destOrd="0" presId="urn:microsoft.com/office/officeart/2005/8/layout/process4"/>
    <dgm:cxn modelId="{12198F0D-DBAA-E542-A5FC-6330CBCCC7F9}" type="presParOf" srcId="{3343D411-E114-BE42-BE31-C56635AD818D}" destId="{5DE0B373-D81B-C644-8AFB-1B4A57811A1D}" srcOrd="3" destOrd="0" presId="urn:microsoft.com/office/officeart/2005/8/layout/process4"/>
    <dgm:cxn modelId="{94D4712C-DAA7-D046-A2A8-A7140A00B2BD}" type="presParOf" srcId="{3343D411-E114-BE42-BE31-C56635AD818D}" destId="{F541CFA7-6D82-9B4A-A7D3-FC5A671EF668}" srcOrd="4" destOrd="0" presId="urn:microsoft.com/office/officeart/2005/8/layout/process4"/>
    <dgm:cxn modelId="{9CC9D0F0-5FD4-A04A-907A-05F8F1F84C97}" type="presParOf" srcId="{F541CFA7-6D82-9B4A-A7D3-FC5A671EF668}" destId="{9B898565-8F3A-554E-BEC6-9B90E9E2782E}" srcOrd="0" destOrd="0" presId="urn:microsoft.com/office/officeart/2005/8/layout/process4"/>
    <dgm:cxn modelId="{055FFC3F-258A-ED4A-B069-737AFA16B030}" type="presParOf" srcId="{3343D411-E114-BE42-BE31-C56635AD818D}" destId="{7F088F6A-787F-774B-BB20-AF244868B602}" srcOrd="5" destOrd="0" presId="urn:microsoft.com/office/officeart/2005/8/layout/process4"/>
    <dgm:cxn modelId="{D5C41491-A734-7549-BAF9-2AFBEC4E69F6}" type="presParOf" srcId="{3343D411-E114-BE42-BE31-C56635AD818D}" destId="{F0795B9A-AA1B-8F40-8E04-2B4D42F93126}" srcOrd="6" destOrd="0" presId="urn:microsoft.com/office/officeart/2005/8/layout/process4"/>
    <dgm:cxn modelId="{42F97C3A-159D-8944-B1A9-D00677EA9CBA}" type="presParOf" srcId="{F0795B9A-AA1B-8F40-8E04-2B4D42F93126}" destId="{40EFF504-F0B0-0B44-8DB2-76691A435346}" srcOrd="0" destOrd="0" presId="urn:microsoft.com/office/officeart/2005/8/layout/process4"/>
    <dgm:cxn modelId="{6EA8402F-F699-4245-BCB0-6541634A12F5}" type="presParOf" srcId="{3343D411-E114-BE42-BE31-C56635AD818D}" destId="{8939E8A3-7E53-4D44-B307-ECF179B6565D}" srcOrd="7" destOrd="0" presId="urn:microsoft.com/office/officeart/2005/8/layout/process4"/>
    <dgm:cxn modelId="{EEDE0C4A-CC9A-2E49-AF3B-A5C87A790C9F}" type="presParOf" srcId="{3343D411-E114-BE42-BE31-C56635AD818D}" destId="{5C1DC953-F7AA-4D4B-92EC-60C3FCD6F220}" srcOrd="8" destOrd="0" presId="urn:microsoft.com/office/officeart/2005/8/layout/process4"/>
    <dgm:cxn modelId="{53014B70-76DF-FE40-B7A0-56A6F7FB1B5E}" type="presParOf" srcId="{5C1DC953-F7AA-4D4B-92EC-60C3FCD6F220}" destId="{3A16A1FA-404B-C64D-875E-1E5270D67627}" srcOrd="0" destOrd="0" presId="urn:microsoft.com/office/officeart/2005/8/layout/process4"/>
    <dgm:cxn modelId="{1D5F1669-F058-8C44-827F-D9AFF6DEBA83}" type="presParOf" srcId="{3343D411-E114-BE42-BE31-C56635AD818D}" destId="{5F7551C5-74B7-ED4B-BE28-169335EA5264}" srcOrd="9" destOrd="0" presId="urn:microsoft.com/office/officeart/2005/8/layout/process4"/>
    <dgm:cxn modelId="{E6F0B2A5-A1AC-E341-B7F3-8941A0CD5991}" type="presParOf" srcId="{3343D411-E114-BE42-BE31-C56635AD818D}" destId="{2A457699-4402-2C4A-94CA-BD4D34A80F01}" srcOrd="10" destOrd="0" presId="urn:microsoft.com/office/officeart/2005/8/layout/process4"/>
    <dgm:cxn modelId="{E2BF666E-B8CA-6942-B1F5-402EB1D64DCF}" type="presParOf" srcId="{2A457699-4402-2C4A-94CA-BD4D34A80F01}" destId="{22FA28C7-2C89-824D-89E3-BCE32002E00E}"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D3ED113-118A-0C4F-9327-93622CE6BB93}" type="doc">
      <dgm:prSet loTypeId="urn:microsoft.com/office/officeart/2005/8/layout/process4" loCatId="" qsTypeId="urn:microsoft.com/office/officeart/2005/8/quickstyle/simple4" qsCatId="simple" csTypeId="urn:microsoft.com/office/officeart/2005/8/colors/accent0_1" csCatId="mainScheme"/>
      <dgm:spPr/>
      <dgm:t>
        <a:bodyPr/>
        <a:lstStyle/>
        <a:p>
          <a:endParaRPr lang="en-US"/>
        </a:p>
      </dgm:t>
    </dgm:pt>
    <dgm:pt modelId="{36B93E65-DAF0-374A-BA70-107DE861C132}">
      <dgm:prSet custT="1"/>
      <dgm:spPr/>
      <dgm:t>
        <a:bodyPr/>
        <a:lstStyle/>
        <a:p>
          <a:pPr rtl="0"/>
          <a:r>
            <a:rPr lang="en-US" sz="1800" dirty="0" smtClean="0"/>
            <a:t>Olfactory nerves directly connect to the olfactory bulb in the brain, which is actually the enlarged ending of the olfactory cortex at the front of the brain.</a:t>
          </a:r>
          <a:endParaRPr lang="en-US" sz="1800" dirty="0"/>
        </a:p>
      </dgm:t>
    </dgm:pt>
    <dgm:pt modelId="{EC13E416-696E-A24B-A67E-936A8E4982F1}" type="parTrans" cxnId="{94812566-F125-ED48-992C-FDABAE3BA321}">
      <dgm:prSet/>
      <dgm:spPr/>
      <dgm:t>
        <a:bodyPr/>
        <a:lstStyle/>
        <a:p>
          <a:endParaRPr lang="en-US"/>
        </a:p>
      </dgm:t>
    </dgm:pt>
    <dgm:pt modelId="{9967E667-D9F4-5548-9986-819A116DE2E8}" type="sibTrans" cxnId="{94812566-F125-ED48-992C-FDABAE3BA321}">
      <dgm:prSet/>
      <dgm:spPr/>
      <dgm:t>
        <a:bodyPr/>
        <a:lstStyle/>
        <a:p>
          <a:endParaRPr lang="en-US"/>
        </a:p>
      </dgm:t>
    </dgm:pt>
    <dgm:pt modelId="{44A96B3E-5261-BA42-9ADC-4DE518FAE89E}">
      <dgm:prSet custT="1"/>
      <dgm:spPr/>
      <dgm:t>
        <a:bodyPr/>
        <a:lstStyle/>
        <a:p>
          <a:pPr rtl="0"/>
          <a:r>
            <a:rPr lang="en-US" sz="1800" dirty="0" smtClean="0"/>
            <a:t>Axons from the olfactory bulb form the olfactory tract. </a:t>
          </a:r>
          <a:endParaRPr lang="en-US" sz="1800" dirty="0"/>
        </a:p>
      </dgm:t>
    </dgm:pt>
    <dgm:pt modelId="{76FDB655-6C0E-0348-BBBB-B4E664A40FED}" type="parTrans" cxnId="{1E4554B1-A3B8-2043-AE9C-992A719E6320}">
      <dgm:prSet/>
      <dgm:spPr/>
      <dgm:t>
        <a:bodyPr/>
        <a:lstStyle/>
        <a:p>
          <a:endParaRPr lang="en-US"/>
        </a:p>
      </dgm:t>
    </dgm:pt>
    <dgm:pt modelId="{6CCAC9DF-C8CF-C04D-9AD2-E745C560CB10}" type="sibTrans" cxnId="{1E4554B1-A3B8-2043-AE9C-992A719E6320}">
      <dgm:prSet/>
      <dgm:spPr/>
      <dgm:t>
        <a:bodyPr/>
        <a:lstStyle/>
        <a:p>
          <a:endParaRPr lang="en-US"/>
        </a:p>
      </dgm:t>
    </dgm:pt>
    <dgm:pt modelId="{65265D67-B5AC-D642-BF5C-D062AF8A7608}">
      <dgm:prSet custT="1"/>
      <dgm:spPr/>
      <dgm:t>
        <a:bodyPr/>
        <a:lstStyle/>
        <a:p>
          <a:pPr rtl="0"/>
          <a:r>
            <a:rPr lang="en-US" sz="1800" dirty="0" smtClean="0"/>
            <a:t>These neural pathways project to different brain areas, including the temporal lobe and structures in the limbic system.</a:t>
          </a:r>
          <a:endParaRPr lang="en-US" sz="1800" dirty="0"/>
        </a:p>
      </dgm:t>
    </dgm:pt>
    <dgm:pt modelId="{8AB6EBAE-3A2C-6F41-B836-5F367A523D99}" type="parTrans" cxnId="{320EC1FD-1331-5B4B-AB9B-EBBB34D39DBD}">
      <dgm:prSet/>
      <dgm:spPr/>
      <dgm:t>
        <a:bodyPr/>
        <a:lstStyle/>
        <a:p>
          <a:endParaRPr lang="en-US"/>
        </a:p>
      </dgm:t>
    </dgm:pt>
    <dgm:pt modelId="{14279275-771F-3947-A74E-95B13BC7B8A8}" type="sibTrans" cxnId="{320EC1FD-1331-5B4B-AB9B-EBBB34D39DBD}">
      <dgm:prSet/>
      <dgm:spPr/>
      <dgm:t>
        <a:bodyPr/>
        <a:lstStyle/>
        <a:p>
          <a:endParaRPr lang="en-US"/>
        </a:p>
      </dgm:t>
    </dgm:pt>
    <dgm:pt modelId="{2F08FB01-9F85-D54C-AD89-9E4E3E5FDE93}">
      <dgm:prSet custT="1"/>
      <dgm:spPr/>
      <dgm:t>
        <a:bodyPr/>
        <a:lstStyle/>
        <a:p>
          <a:pPr rtl="0"/>
          <a:r>
            <a:rPr lang="en-US" sz="1800" dirty="0" smtClean="0"/>
            <a:t>The projections to the temporal lobe are part of the neural pathway involved in conscious recognition of smells; projections to limbic system are thought to regulate emotional response to odors.</a:t>
          </a:r>
          <a:endParaRPr lang="en-US" sz="1800" dirty="0"/>
        </a:p>
      </dgm:t>
    </dgm:pt>
    <dgm:pt modelId="{0A21832B-3D4C-424D-ABA0-41C8A696D331}" type="parTrans" cxnId="{4BA4C5C9-5719-F34B-A7CA-4098D5F8BD12}">
      <dgm:prSet/>
      <dgm:spPr/>
      <dgm:t>
        <a:bodyPr/>
        <a:lstStyle/>
        <a:p>
          <a:endParaRPr lang="en-US"/>
        </a:p>
      </dgm:t>
    </dgm:pt>
    <dgm:pt modelId="{ED6E61CD-8759-624F-9529-1F230D43CA33}" type="sibTrans" cxnId="{4BA4C5C9-5719-F34B-A7CA-4098D5F8BD12}">
      <dgm:prSet/>
      <dgm:spPr/>
      <dgm:t>
        <a:bodyPr/>
        <a:lstStyle/>
        <a:p>
          <a:endParaRPr lang="en-US"/>
        </a:p>
      </dgm:t>
    </dgm:pt>
    <dgm:pt modelId="{E38A2E09-E80B-2449-9C19-AE9637814C6F}">
      <dgm:prSet custT="1"/>
      <dgm:spPr/>
      <dgm:t>
        <a:bodyPr/>
        <a:lstStyle/>
        <a:p>
          <a:pPr rtl="0"/>
          <a:r>
            <a:rPr lang="en-US" sz="1800" dirty="0" smtClean="0"/>
            <a:t>Olfactory function declines with age and some diseases.</a:t>
          </a:r>
          <a:endParaRPr lang="en-US" sz="1800" dirty="0"/>
        </a:p>
      </dgm:t>
    </dgm:pt>
    <dgm:pt modelId="{11B5D259-59E4-9345-AA2B-DC2866154CCD}" type="parTrans" cxnId="{BF8AA750-FCB3-5040-8344-35D12B5C9A04}">
      <dgm:prSet/>
      <dgm:spPr/>
      <dgm:t>
        <a:bodyPr/>
        <a:lstStyle/>
        <a:p>
          <a:endParaRPr lang="en-US"/>
        </a:p>
      </dgm:t>
    </dgm:pt>
    <dgm:pt modelId="{1C3F1D2C-A628-0349-9DF9-92E4F41EF011}" type="sibTrans" cxnId="{BF8AA750-FCB3-5040-8344-35D12B5C9A04}">
      <dgm:prSet/>
      <dgm:spPr/>
      <dgm:t>
        <a:bodyPr/>
        <a:lstStyle/>
        <a:p>
          <a:endParaRPr lang="en-US"/>
        </a:p>
      </dgm:t>
    </dgm:pt>
    <dgm:pt modelId="{A7A0B58C-59BF-4448-9ABE-F0AD0C79545D}" type="pres">
      <dgm:prSet presAssocID="{4D3ED113-118A-0C4F-9327-93622CE6BB93}" presName="Name0" presStyleCnt="0">
        <dgm:presLayoutVars>
          <dgm:dir/>
          <dgm:animLvl val="lvl"/>
          <dgm:resizeHandles val="exact"/>
        </dgm:presLayoutVars>
      </dgm:prSet>
      <dgm:spPr/>
      <dgm:t>
        <a:bodyPr/>
        <a:lstStyle/>
        <a:p>
          <a:endParaRPr lang="en-US"/>
        </a:p>
      </dgm:t>
    </dgm:pt>
    <dgm:pt modelId="{3E859332-E50D-0C46-B82A-8935B5CFA429}" type="pres">
      <dgm:prSet presAssocID="{E38A2E09-E80B-2449-9C19-AE9637814C6F}" presName="boxAndChildren" presStyleCnt="0"/>
      <dgm:spPr/>
    </dgm:pt>
    <dgm:pt modelId="{975D2AAD-7884-894B-A564-5944A8D50F71}" type="pres">
      <dgm:prSet presAssocID="{E38A2E09-E80B-2449-9C19-AE9637814C6F}" presName="parentTextBox" presStyleLbl="node1" presStyleIdx="0" presStyleCnt="5"/>
      <dgm:spPr/>
      <dgm:t>
        <a:bodyPr/>
        <a:lstStyle/>
        <a:p>
          <a:endParaRPr lang="en-US"/>
        </a:p>
      </dgm:t>
    </dgm:pt>
    <dgm:pt modelId="{0EA3A9C3-6C42-FC49-93AE-8BDE979BF509}" type="pres">
      <dgm:prSet presAssocID="{ED6E61CD-8759-624F-9529-1F230D43CA33}" presName="sp" presStyleCnt="0"/>
      <dgm:spPr/>
    </dgm:pt>
    <dgm:pt modelId="{53E7BA78-2203-164C-85EE-C76001F16D74}" type="pres">
      <dgm:prSet presAssocID="{2F08FB01-9F85-D54C-AD89-9E4E3E5FDE93}" presName="arrowAndChildren" presStyleCnt="0"/>
      <dgm:spPr/>
    </dgm:pt>
    <dgm:pt modelId="{4F3AC9D4-4C39-9140-8328-8A3DA8F5232A}" type="pres">
      <dgm:prSet presAssocID="{2F08FB01-9F85-D54C-AD89-9E4E3E5FDE93}" presName="parentTextArrow" presStyleLbl="node1" presStyleIdx="1" presStyleCnt="5"/>
      <dgm:spPr/>
      <dgm:t>
        <a:bodyPr/>
        <a:lstStyle/>
        <a:p>
          <a:endParaRPr lang="en-US"/>
        </a:p>
      </dgm:t>
    </dgm:pt>
    <dgm:pt modelId="{4FFF65FE-44BA-444F-9404-48195F89871F}" type="pres">
      <dgm:prSet presAssocID="{14279275-771F-3947-A74E-95B13BC7B8A8}" presName="sp" presStyleCnt="0"/>
      <dgm:spPr/>
    </dgm:pt>
    <dgm:pt modelId="{01250DED-9740-A149-81CB-E1225A1612D4}" type="pres">
      <dgm:prSet presAssocID="{65265D67-B5AC-D642-BF5C-D062AF8A7608}" presName="arrowAndChildren" presStyleCnt="0"/>
      <dgm:spPr/>
    </dgm:pt>
    <dgm:pt modelId="{9F63692E-81E2-D041-9E24-300930800D3F}" type="pres">
      <dgm:prSet presAssocID="{65265D67-B5AC-D642-BF5C-D062AF8A7608}" presName="parentTextArrow" presStyleLbl="node1" presStyleIdx="2" presStyleCnt="5"/>
      <dgm:spPr/>
      <dgm:t>
        <a:bodyPr/>
        <a:lstStyle/>
        <a:p>
          <a:endParaRPr lang="en-US"/>
        </a:p>
      </dgm:t>
    </dgm:pt>
    <dgm:pt modelId="{62410DD0-FEC8-AC40-99BF-A1E65FA6E673}" type="pres">
      <dgm:prSet presAssocID="{6CCAC9DF-C8CF-C04D-9AD2-E745C560CB10}" presName="sp" presStyleCnt="0"/>
      <dgm:spPr/>
    </dgm:pt>
    <dgm:pt modelId="{E84F38DE-0768-9141-9ED2-750B57E3E18A}" type="pres">
      <dgm:prSet presAssocID="{44A96B3E-5261-BA42-9ADC-4DE518FAE89E}" presName="arrowAndChildren" presStyleCnt="0"/>
      <dgm:spPr/>
    </dgm:pt>
    <dgm:pt modelId="{F0C7C190-8CFF-7443-A612-E72D2AD79D00}" type="pres">
      <dgm:prSet presAssocID="{44A96B3E-5261-BA42-9ADC-4DE518FAE89E}" presName="parentTextArrow" presStyleLbl="node1" presStyleIdx="3" presStyleCnt="5"/>
      <dgm:spPr/>
      <dgm:t>
        <a:bodyPr/>
        <a:lstStyle/>
        <a:p>
          <a:endParaRPr lang="en-US"/>
        </a:p>
      </dgm:t>
    </dgm:pt>
    <dgm:pt modelId="{8FE1E244-8D2B-564F-BDE0-D60E0CC19B98}" type="pres">
      <dgm:prSet presAssocID="{9967E667-D9F4-5548-9986-819A116DE2E8}" presName="sp" presStyleCnt="0"/>
      <dgm:spPr/>
    </dgm:pt>
    <dgm:pt modelId="{E068CF3C-4F49-024A-AF28-16C12101EE14}" type="pres">
      <dgm:prSet presAssocID="{36B93E65-DAF0-374A-BA70-107DE861C132}" presName="arrowAndChildren" presStyleCnt="0"/>
      <dgm:spPr/>
    </dgm:pt>
    <dgm:pt modelId="{3493DDD7-6BCA-974E-A6C6-64027D2316BE}" type="pres">
      <dgm:prSet presAssocID="{36B93E65-DAF0-374A-BA70-107DE861C132}" presName="parentTextArrow" presStyleLbl="node1" presStyleIdx="4" presStyleCnt="5"/>
      <dgm:spPr/>
      <dgm:t>
        <a:bodyPr/>
        <a:lstStyle/>
        <a:p>
          <a:endParaRPr lang="en-US"/>
        </a:p>
      </dgm:t>
    </dgm:pt>
  </dgm:ptLst>
  <dgm:cxnLst>
    <dgm:cxn modelId="{1E4554B1-A3B8-2043-AE9C-992A719E6320}" srcId="{4D3ED113-118A-0C4F-9327-93622CE6BB93}" destId="{44A96B3E-5261-BA42-9ADC-4DE518FAE89E}" srcOrd="1" destOrd="0" parTransId="{76FDB655-6C0E-0348-BBBB-B4E664A40FED}" sibTransId="{6CCAC9DF-C8CF-C04D-9AD2-E745C560CB10}"/>
    <dgm:cxn modelId="{94812566-F125-ED48-992C-FDABAE3BA321}" srcId="{4D3ED113-118A-0C4F-9327-93622CE6BB93}" destId="{36B93E65-DAF0-374A-BA70-107DE861C132}" srcOrd="0" destOrd="0" parTransId="{EC13E416-696E-A24B-A67E-936A8E4982F1}" sibTransId="{9967E667-D9F4-5548-9986-819A116DE2E8}"/>
    <dgm:cxn modelId="{BF8AA750-FCB3-5040-8344-35D12B5C9A04}" srcId="{4D3ED113-118A-0C4F-9327-93622CE6BB93}" destId="{E38A2E09-E80B-2449-9C19-AE9637814C6F}" srcOrd="4" destOrd="0" parTransId="{11B5D259-59E4-9345-AA2B-DC2866154CCD}" sibTransId="{1C3F1D2C-A628-0349-9DF9-92E4F41EF011}"/>
    <dgm:cxn modelId="{B7A1FEE9-9D43-1540-B9CD-20B5E2C0FB5F}" type="presOf" srcId="{E38A2E09-E80B-2449-9C19-AE9637814C6F}" destId="{975D2AAD-7884-894B-A564-5944A8D50F71}" srcOrd="0" destOrd="0" presId="urn:microsoft.com/office/officeart/2005/8/layout/process4"/>
    <dgm:cxn modelId="{46D57AEB-64D6-5049-B846-4021EB85FEF0}" type="presOf" srcId="{65265D67-B5AC-D642-BF5C-D062AF8A7608}" destId="{9F63692E-81E2-D041-9E24-300930800D3F}" srcOrd="0" destOrd="0" presId="urn:microsoft.com/office/officeart/2005/8/layout/process4"/>
    <dgm:cxn modelId="{E53B4426-8C85-8D45-AFE8-423AA534CBEF}" type="presOf" srcId="{2F08FB01-9F85-D54C-AD89-9E4E3E5FDE93}" destId="{4F3AC9D4-4C39-9140-8328-8A3DA8F5232A}" srcOrd="0" destOrd="0" presId="urn:microsoft.com/office/officeart/2005/8/layout/process4"/>
    <dgm:cxn modelId="{5ED0A6F2-34EC-F349-B895-99B8D92B9D50}" type="presOf" srcId="{4D3ED113-118A-0C4F-9327-93622CE6BB93}" destId="{A7A0B58C-59BF-4448-9ABE-F0AD0C79545D}" srcOrd="0" destOrd="0" presId="urn:microsoft.com/office/officeart/2005/8/layout/process4"/>
    <dgm:cxn modelId="{4BA4C5C9-5719-F34B-A7CA-4098D5F8BD12}" srcId="{4D3ED113-118A-0C4F-9327-93622CE6BB93}" destId="{2F08FB01-9F85-D54C-AD89-9E4E3E5FDE93}" srcOrd="3" destOrd="0" parTransId="{0A21832B-3D4C-424D-ABA0-41C8A696D331}" sibTransId="{ED6E61CD-8759-624F-9529-1F230D43CA33}"/>
    <dgm:cxn modelId="{FC39AE6B-95CC-9948-B089-85A29B483629}" type="presOf" srcId="{36B93E65-DAF0-374A-BA70-107DE861C132}" destId="{3493DDD7-6BCA-974E-A6C6-64027D2316BE}" srcOrd="0" destOrd="0" presId="urn:microsoft.com/office/officeart/2005/8/layout/process4"/>
    <dgm:cxn modelId="{04BFC832-B529-6E4C-AAFA-8F8BDBC3F371}" type="presOf" srcId="{44A96B3E-5261-BA42-9ADC-4DE518FAE89E}" destId="{F0C7C190-8CFF-7443-A612-E72D2AD79D00}" srcOrd="0" destOrd="0" presId="urn:microsoft.com/office/officeart/2005/8/layout/process4"/>
    <dgm:cxn modelId="{320EC1FD-1331-5B4B-AB9B-EBBB34D39DBD}" srcId="{4D3ED113-118A-0C4F-9327-93622CE6BB93}" destId="{65265D67-B5AC-D642-BF5C-D062AF8A7608}" srcOrd="2" destOrd="0" parTransId="{8AB6EBAE-3A2C-6F41-B836-5F367A523D99}" sibTransId="{14279275-771F-3947-A74E-95B13BC7B8A8}"/>
    <dgm:cxn modelId="{60E26701-DDA8-DF4E-B614-D9483FE5CDBD}" type="presParOf" srcId="{A7A0B58C-59BF-4448-9ABE-F0AD0C79545D}" destId="{3E859332-E50D-0C46-B82A-8935B5CFA429}" srcOrd="0" destOrd="0" presId="urn:microsoft.com/office/officeart/2005/8/layout/process4"/>
    <dgm:cxn modelId="{C865B786-A323-2943-A9F7-6AD09FD2523F}" type="presParOf" srcId="{3E859332-E50D-0C46-B82A-8935B5CFA429}" destId="{975D2AAD-7884-894B-A564-5944A8D50F71}" srcOrd="0" destOrd="0" presId="urn:microsoft.com/office/officeart/2005/8/layout/process4"/>
    <dgm:cxn modelId="{9754EEBD-1EA3-8F43-BBCE-BA0ED341ECDD}" type="presParOf" srcId="{A7A0B58C-59BF-4448-9ABE-F0AD0C79545D}" destId="{0EA3A9C3-6C42-FC49-93AE-8BDE979BF509}" srcOrd="1" destOrd="0" presId="urn:microsoft.com/office/officeart/2005/8/layout/process4"/>
    <dgm:cxn modelId="{E7E67EDE-4AAA-4543-A116-D884BFA10F02}" type="presParOf" srcId="{A7A0B58C-59BF-4448-9ABE-F0AD0C79545D}" destId="{53E7BA78-2203-164C-85EE-C76001F16D74}" srcOrd="2" destOrd="0" presId="urn:microsoft.com/office/officeart/2005/8/layout/process4"/>
    <dgm:cxn modelId="{F804B8E2-1032-3247-8D54-B3323600CF59}" type="presParOf" srcId="{53E7BA78-2203-164C-85EE-C76001F16D74}" destId="{4F3AC9D4-4C39-9140-8328-8A3DA8F5232A}" srcOrd="0" destOrd="0" presId="urn:microsoft.com/office/officeart/2005/8/layout/process4"/>
    <dgm:cxn modelId="{7A042714-2192-CF41-8C32-3B73CC726AAA}" type="presParOf" srcId="{A7A0B58C-59BF-4448-9ABE-F0AD0C79545D}" destId="{4FFF65FE-44BA-444F-9404-48195F89871F}" srcOrd="3" destOrd="0" presId="urn:microsoft.com/office/officeart/2005/8/layout/process4"/>
    <dgm:cxn modelId="{7505BE4D-AAEE-8846-8E7A-77BA6EAE258E}" type="presParOf" srcId="{A7A0B58C-59BF-4448-9ABE-F0AD0C79545D}" destId="{01250DED-9740-A149-81CB-E1225A1612D4}" srcOrd="4" destOrd="0" presId="urn:microsoft.com/office/officeart/2005/8/layout/process4"/>
    <dgm:cxn modelId="{750F3DD0-3186-A346-A9E1-4681180C9D16}" type="presParOf" srcId="{01250DED-9740-A149-81CB-E1225A1612D4}" destId="{9F63692E-81E2-D041-9E24-300930800D3F}" srcOrd="0" destOrd="0" presId="urn:microsoft.com/office/officeart/2005/8/layout/process4"/>
    <dgm:cxn modelId="{D3931CC1-2F32-D04B-BA27-CB7F41CAE826}" type="presParOf" srcId="{A7A0B58C-59BF-4448-9ABE-F0AD0C79545D}" destId="{62410DD0-FEC8-AC40-99BF-A1E65FA6E673}" srcOrd="5" destOrd="0" presId="urn:microsoft.com/office/officeart/2005/8/layout/process4"/>
    <dgm:cxn modelId="{82CB77A9-86BD-4442-A528-25D8FC821CBB}" type="presParOf" srcId="{A7A0B58C-59BF-4448-9ABE-F0AD0C79545D}" destId="{E84F38DE-0768-9141-9ED2-750B57E3E18A}" srcOrd="6" destOrd="0" presId="urn:microsoft.com/office/officeart/2005/8/layout/process4"/>
    <dgm:cxn modelId="{EDCB4F09-D396-0142-9018-5BFE1043F81D}" type="presParOf" srcId="{E84F38DE-0768-9141-9ED2-750B57E3E18A}" destId="{F0C7C190-8CFF-7443-A612-E72D2AD79D00}" srcOrd="0" destOrd="0" presId="urn:microsoft.com/office/officeart/2005/8/layout/process4"/>
    <dgm:cxn modelId="{C23C9A7B-BA5C-4849-AB9C-239A28EFB480}" type="presParOf" srcId="{A7A0B58C-59BF-4448-9ABE-F0AD0C79545D}" destId="{8FE1E244-8D2B-564F-BDE0-D60E0CC19B98}" srcOrd="7" destOrd="0" presId="urn:microsoft.com/office/officeart/2005/8/layout/process4"/>
    <dgm:cxn modelId="{0788BA53-0273-E547-AF9B-79C85565B363}" type="presParOf" srcId="{A7A0B58C-59BF-4448-9ABE-F0AD0C79545D}" destId="{E068CF3C-4F49-024A-AF28-16C12101EE14}" srcOrd="8" destOrd="0" presId="urn:microsoft.com/office/officeart/2005/8/layout/process4"/>
    <dgm:cxn modelId="{DD37C65F-0F32-CF46-BE47-C0E73AE6290B}" type="presParOf" srcId="{E068CF3C-4F49-024A-AF28-16C12101EE14}" destId="{3493DDD7-6BCA-974E-A6C6-64027D2316BE}"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7B510D2-2E90-864D-8EEC-9E89573A55F9}" type="doc">
      <dgm:prSet loTypeId="urn:microsoft.com/office/officeart/2005/8/layout/vList4" loCatId="" qsTypeId="urn:microsoft.com/office/officeart/2005/8/quickstyle/simple4" qsCatId="simple" csTypeId="urn:microsoft.com/office/officeart/2005/8/colors/accent0_1" csCatId="mainScheme" phldr="1"/>
      <dgm:spPr/>
      <dgm:t>
        <a:bodyPr/>
        <a:lstStyle/>
        <a:p>
          <a:endParaRPr lang="en-US"/>
        </a:p>
      </dgm:t>
    </dgm:pt>
    <dgm:pt modelId="{5A860BDB-73CC-FF4F-BC5A-1370FA99C85B}">
      <dgm:prSet/>
      <dgm:spPr/>
      <dgm:t>
        <a:bodyPr/>
        <a:lstStyle/>
        <a:p>
          <a:pPr rtl="0"/>
          <a:r>
            <a:rPr lang="en-US" dirty="0" smtClean="0"/>
            <a:t>Monocular cues</a:t>
          </a:r>
          <a:endParaRPr lang="en-US" dirty="0"/>
        </a:p>
      </dgm:t>
    </dgm:pt>
    <dgm:pt modelId="{0E0ADB7C-A467-E64A-859A-F22190A9FAF7}" type="parTrans" cxnId="{4E899999-4592-294D-A938-740ACB83ED4D}">
      <dgm:prSet/>
      <dgm:spPr/>
      <dgm:t>
        <a:bodyPr/>
        <a:lstStyle/>
        <a:p>
          <a:endParaRPr lang="en-US"/>
        </a:p>
      </dgm:t>
    </dgm:pt>
    <dgm:pt modelId="{571A84A1-02D1-9943-B6E1-D603FFECBC35}" type="sibTrans" cxnId="{4E899999-4592-294D-A938-740ACB83ED4D}">
      <dgm:prSet/>
      <dgm:spPr/>
      <dgm:t>
        <a:bodyPr/>
        <a:lstStyle/>
        <a:p>
          <a:endParaRPr lang="en-US"/>
        </a:p>
      </dgm:t>
    </dgm:pt>
    <dgm:pt modelId="{B7FAE70A-0ABB-6E46-8867-33DDFA8F6EBC}">
      <dgm:prSet/>
      <dgm:spPr/>
      <dgm:t>
        <a:bodyPr/>
        <a:lstStyle/>
        <a:p>
          <a:pPr rtl="0"/>
          <a:r>
            <a:rPr lang="en-US" dirty="0" smtClean="0"/>
            <a:t>Overlap</a:t>
          </a:r>
          <a:endParaRPr lang="en-US" dirty="0"/>
        </a:p>
      </dgm:t>
    </dgm:pt>
    <dgm:pt modelId="{494425E8-47EB-9F4A-9D22-2FD499CB68AF}" type="parTrans" cxnId="{8D6BBD6D-75EF-F54F-8D18-01554121C58B}">
      <dgm:prSet/>
      <dgm:spPr/>
      <dgm:t>
        <a:bodyPr/>
        <a:lstStyle/>
        <a:p>
          <a:endParaRPr lang="en-US"/>
        </a:p>
      </dgm:t>
    </dgm:pt>
    <dgm:pt modelId="{A2ED2131-E520-A24A-9793-6C029E2FA305}" type="sibTrans" cxnId="{8D6BBD6D-75EF-F54F-8D18-01554121C58B}">
      <dgm:prSet/>
      <dgm:spPr/>
      <dgm:t>
        <a:bodyPr/>
        <a:lstStyle/>
        <a:p>
          <a:endParaRPr lang="en-US"/>
        </a:p>
      </dgm:t>
    </dgm:pt>
    <dgm:pt modelId="{8FF39059-920E-7A42-8993-111E1AE9AC92}">
      <dgm:prSet/>
      <dgm:spPr/>
      <dgm:t>
        <a:bodyPr/>
        <a:lstStyle/>
        <a:p>
          <a:pPr rtl="0"/>
          <a:r>
            <a:rPr lang="en-US" dirty="0" smtClean="0"/>
            <a:t>Aerial perspective</a:t>
          </a:r>
          <a:endParaRPr lang="en-US" dirty="0"/>
        </a:p>
      </dgm:t>
    </dgm:pt>
    <dgm:pt modelId="{022E7518-7D54-E441-96A6-85EB8D5A9812}" type="parTrans" cxnId="{F7CA2BF1-C483-BA44-A3E5-BF680B1AD124}">
      <dgm:prSet/>
      <dgm:spPr/>
      <dgm:t>
        <a:bodyPr/>
        <a:lstStyle/>
        <a:p>
          <a:endParaRPr lang="en-US"/>
        </a:p>
      </dgm:t>
    </dgm:pt>
    <dgm:pt modelId="{42C3CB27-6F63-8341-B718-C782FD798692}" type="sibTrans" cxnId="{F7CA2BF1-C483-BA44-A3E5-BF680B1AD124}">
      <dgm:prSet/>
      <dgm:spPr/>
      <dgm:t>
        <a:bodyPr/>
        <a:lstStyle/>
        <a:p>
          <a:endParaRPr lang="en-US"/>
        </a:p>
      </dgm:t>
    </dgm:pt>
    <dgm:pt modelId="{C8940E7D-E1D8-2142-A3EB-48FB7B4970D0}">
      <dgm:prSet/>
      <dgm:spPr/>
      <dgm:t>
        <a:bodyPr/>
        <a:lstStyle/>
        <a:p>
          <a:pPr rtl="0"/>
          <a:r>
            <a:rPr lang="en-US" dirty="0" smtClean="0"/>
            <a:t>Relative size</a:t>
          </a:r>
          <a:endParaRPr lang="en-US" dirty="0"/>
        </a:p>
      </dgm:t>
    </dgm:pt>
    <dgm:pt modelId="{5B515D1D-4664-6D46-8220-3F54A63DA8B3}" type="parTrans" cxnId="{290212C4-B9A6-2B40-A87C-55006D91DF3D}">
      <dgm:prSet/>
      <dgm:spPr/>
      <dgm:t>
        <a:bodyPr/>
        <a:lstStyle/>
        <a:p>
          <a:endParaRPr lang="en-US"/>
        </a:p>
      </dgm:t>
    </dgm:pt>
    <dgm:pt modelId="{3D0EE347-6A76-DC4F-B804-DF56DB8B9F8F}" type="sibTrans" cxnId="{290212C4-B9A6-2B40-A87C-55006D91DF3D}">
      <dgm:prSet/>
      <dgm:spPr/>
      <dgm:t>
        <a:bodyPr/>
        <a:lstStyle/>
        <a:p>
          <a:endParaRPr lang="en-US"/>
        </a:p>
      </dgm:t>
    </dgm:pt>
    <dgm:pt modelId="{F6B02B03-01B0-E849-AF2C-D5326D0B25FD}">
      <dgm:prSet/>
      <dgm:spPr/>
      <dgm:t>
        <a:bodyPr/>
        <a:lstStyle/>
        <a:p>
          <a:pPr rtl="0"/>
          <a:r>
            <a:rPr lang="en-US" dirty="0" smtClean="0"/>
            <a:t>Linear perspective</a:t>
          </a:r>
          <a:endParaRPr lang="en-US" dirty="0"/>
        </a:p>
      </dgm:t>
    </dgm:pt>
    <dgm:pt modelId="{8938A0A7-899E-8C4D-AC41-BF85D9D7E401}" type="parTrans" cxnId="{C6CBE3B1-AB22-9B42-AB07-02672340DE3F}">
      <dgm:prSet/>
      <dgm:spPr/>
      <dgm:t>
        <a:bodyPr/>
        <a:lstStyle/>
        <a:p>
          <a:endParaRPr lang="en-US"/>
        </a:p>
      </dgm:t>
    </dgm:pt>
    <dgm:pt modelId="{A007BB6B-D0E7-7341-9B64-3A31290A1656}" type="sibTrans" cxnId="{C6CBE3B1-AB22-9B42-AB07-02672340DE3F}">
      <dgm:prSet/>
      <dgm:spPr/>
      <dgm:t>
        <a:bodyPr/>
        <a:lstStyle/>
        <a:p>
          <a:endParaRPr lang="en-US"/>
        </a:p>
      </dgm:t>
    </dgm:pt>
    <dgm:pt modelId="{45C70274-BB4F-F641-8BA5-A92D619C9290}">
      <dgm:prSet/>
      <dgm:spPr/>
      <dgm:t>
        <a:bodyPr/>
        <a:lstStyle/>
        <a:p>
          <a:pPr rtl="0"/>
          <a:r>
            <a:rPr lang="en-US" dirty="0" smtClean="0"/>
            <a:t>Aerial perspective</a:t>
          </a:r>
          <a:endParaRPr lang="en-US" dirty="0"/>
        </a:p>
      </dgm:t>
    </dgm:pt>
    <dgm:pt modelId="{106B87F7-4568-214D-8D21-D59FBED34789}" type="parTrans" cxnId="{3C4B7FD0-2C25-364E-BD0A-237A52B22C9D}">
      <dgm:prSet/>
      <dgm:spPr/>
      <dgm:t>
        <a:bodyPr/>
        <a:lstStyle/>
        <a:p>
          <a:endParaRPr lang="en-US"/>
        </a:p>
      </dgm:t>
    </dgm:pt>
    <dgm:pt modelId="{2DAB9D69-4E38-8B4D-B8B1-2257BC9A64C4}" type="sibTrans" cxnId="{3C4B7FD0-2C25-364E-BD0A-237A52B22C9D}">
      <dgm:prSet/>
      <dgm:spPr/>
      <dgm:t>
        <a:bodyPr/>
        <a:lstStyle/>
        <a:p>
          <a:endParaRPr lang="en-US"/>
        </a:p>
      </dgm:t>
    </dgm:pt>
    <dgm:pt modelId="{58628605-420D-CA47-AC45-E2AB4A8DC27D}">
      <dgm:prSet/>
      <dgm:spPr/>
      <dgm:t>
        <a:bodyPr/>
        <a:lstStyle/>
        <a:p>
          <a:pPr rtl="0"/>
          <a:r>
            <a:rPr lang="en-US" dirty="0" smtClean="0"/>
            <a:t>Motion parallax</a:t>
          </a:r>
          <a:endParaRPr lang="en-US" dirty="0"/>
        </a:p>
      </dgm:t>
    </dgm:pt>
    <dgm:pt modelId="{9334CAC1-B4E9-7248-8374-D27BA2888CA1}" type="parTrans" cxnId="{237C6C2A-4DDC-074E-8D48-8BE5FEC4BC52}">
      <dgm:prSet/>
      <dgm:spPr/>
      <dgm:t>
        <a:bodyPr/>
        <a:lstStyle/>
        <a:p>
          <a:endParaRPr lang="en-US"/>
        </a:p>
      </dgm:t>
    </dgm:pt>
    <dgm:pt modelId="{2CF1E9C9-BD68-D048-ADAC-FF4104EC20C1}" type="sibTrans" cxnId="{237C6C2A-4DDC-074E-8D48-8BE5FEC4BC52}">
      <dgm:prSet/>
      <dgm:spPr/>
      <dgm:t>
        <a:bodyPr/>
        <a:lstStyle/>
        <a:p>
          <a:endParaRPr lang="en-US"/>
        </a:p>
      </dgm:t>
    </dgm:pt>
    <dgm:pt modelId="{08BE28AB-AD3C-044C-9DC8-6791BED8887E}">
      <dgm:prSet/>
      <dgm:spPr/>
      <dgm:t>
        <a:bodyPr/>
        <a:lstStyle/>
        <a:p>
          <a:pPr rtl="0"/>
          <a:r>
            <a:rPr lang="en-US" dirty="0" smtClean="0"/>
            <a:t>Texture gradient</a:t>
          </a:r>
          <a:endParaRPr lang="en-US" dirty="0"/>
        </a:p>
      </dgm:t>
    </dgm:pt>
    <dgm:pt modelId="{235B3095-A711-7242-9C3F-24C893C8FEC4}" type="parTrans" cxnId="{2F35DB6A-1D65-CE42-B7D1-5A0706D86EBE}">
      <dgm:prSet/>
      <dgm:spPr/>
      <dgm:t>
        <a:bodyPr/>
        <a:lstStyle/>
        <a:p>
          <a:endParaRPr lang="en-US"/>
        </a:p>
      </dgm:t>
    </dgm:pt>
    <dgm:pt modelId="{2D7E595F-D14E-EF45-BB7F-889CB88D7D12}" type="sibTrans" cxnId="{2F35DB6A-1D65-CE42-B7D1-5A0706D86EBE}">
      <dgm:prSet/>
      <dgm:spPr/>
      <dgm:t>
        <a:bodyPr/>
        <a:lstStyle/>
        <a:p>
          <a:endParaRPr lang="en-US"/>
        </a:p>
      </dgm:t>
    </dgm:pt>
    <dgm:pt modelId="{48E8363F-A7DA-AC40-B0C5-C5DD66CDE5BA}">
      <dgm:prSet/>
      <dgm:spPr/>
      <dgm:t>
        <a:bodyPr/>
        <a:lstStyle/>
        <a:p>
          <a:pPr rtl="0"/>
          <a:r>
            <a:rPr lang="en-US" dirty="0" smtClean="0"/>
            <a:t>Monocular cues</a:t>
          </a:r>
          <a:endParaRPr lang="en-US" dirty="0"/>
        </a:p>
      </dgm:t>
    </dgm:pt>
    <dgm:pt modelId="{8D900981-CD06-284E-91E1-B89DF8490CDC}" type="parTrans" cxnId="{E259D8D7-AE04-A349-A418-78F865B3CCFE}">
      <dgm:prSet/>
      <dgm:spPr/>
      <dgm:t>
        <a:bodyPr/>
        <a:lstStyle/>
        <a:p>
          <a:endParaRPr lang="en-US"/>
        </a:p>
      </dgm:t>
    </dgm:pt>
    <dgm:pt modelId="{C5CC58E0-619B-7E46-A739-17D80DB0593D}" type="sibTrans" cxnId="{E259D8D7-AE04-A349-A418-78F865B3CCFE}">
      <dgm:prSet/>
      <dgm:spPr/>
      <dgm:t>
        <a:bodyPr/>
        <a:lstStyle/>
        <a:p>
          <a:endParaRPr lang="en-US"/>
        </a:p>
      </dgm:t>
    </dgm:pt>
    <dgm:pt modelId="{4AF23976-303B-EF4C-8FD7-1B41C2A09436}">
      <dgm:prSet/>
      <dgm:spPr/>
      <dgm:t>
        <a:bodyPr/>
        <a:lstStyle/>
        <a:p>
          <a:pPr rtl="0"/>
          <a:r>
            <a:rPr lang="en-US" dirty="0" smtClean="0"/>
            <a:t>Monocular cues</a:t>
          </a:r>
          <a:endParaRPr lang="en-US" dirty="0"/>
        </a:p>
      </dgm:t>
    </dgm:pt>
    <dgm:pt modelId="{ADB3A3E5-BB98-5443-84E6-8CE35B589CA3}" type="parTrans" cxnId="{60D306C0-1213-2C4E-9C47-451EEF0FAD30}">
      <dgm:prSet/>
      <dgm:spPr/>
      <dgm:t>
        <a:bodyPr/>
        <a:lstStyle/>
        <a:p>
          <a:endParaRPr lang="en-US"/>
        </a:p>
      </dgm:t>
    </dgm:pt>
    <dgm:pt modelId="{A9E90A8E-BD63-F44D-B902-5BED073904CB}" type="sibTrans" cxnId="{60D306C0-1213-2C4E-9C47-451EEF0FAD30}">
      <dgm:prSet/>
      <dgm:spPr/>
      <dgm:t>
        <a:bodyPr/>
        <a:lstStyle/>
        <a:p>
          <a:endParaRPr lang="en-US"/>
        </a:p>
      </dgm:t>
    </dgm:pt>
    <dgm:pt modelId="{B634B5BE-C864-DD4C-BC3E-4CCED347DD50}">
      <dgm:prSet/>
      <dgm:spPr/>
      <dgm:t>
        <a:bodyPr/>
        <a:lstStyle/>
        <a:p>
          <a:pPr rtl="0"/>
          <a:r>
            <a:rPr lang="en-US" dirty="0" smtClean="0"/>
            <a:t>Motion parallax</a:t>
          </a:r>
          <a:endParaRPr lang="en-US" dirty="0"/>
        </a:p>
      </dgm:t>
    </dgm:pt>
    <dgm:pt modelId="{5D57964E-6471-CF4D-BF36-83D08503F748}" type="parTrans" cxnId="{8812818D-C6AF-2D4E-B0DE-396A823C2BF2}">
      <dgm:prSet/>
      <dgm:spPr/>
      <dgm:t>
        <a:bodyPr/>
        <a:lstStyle/>
        <a:p>
          <a:endParaRPr lang="en-US"/>
        </a:p>
      </dgm:t>
    </dgm:pt>
    <dgm:pt modelId="{D1B21951-369E-DC41-A58C-99E7667A6C19}" type="sibTrans" cxnId="{8812818D-C6AF-2D4E-B0DE-396A823C2BF2}">
      <dgm:prSet/>
      <dgm:spPr/>
      <dgm:t>
        <a:bodyPr/>
        <a:lstStyle/>
        <a:p>
          <a:endParaRPr lang="en-US"/>
        </a:p>
      </dgm:t>
    </dgm:pt>
    <dgm:pt modelId="{3F2C7767-699B-EA4B-83B2-5155DBD98BD1}">
      <dgm:prSet/>
      <dgm:spPr/>
      <dgm:t>
        <a:bodyPr/>
        <a:lstStyle/>
        <a:p>
          <a:pPr rtl="0"/>
          <a:r>
            <a:rPr lang="en-US" dirty="0" smtClean="0"/>
            <a:t>Accommodation</a:t>
          </a:r>
          <a:endParaRPr lang="en-US" dirty="0"/>
        </a:p>
      </dgm:t>
    </dgm:pt>
    <dgm:pt modelId="{284E72C6-04A6-8048-9146-86F99D9C9FC8}" type="parTrans" cxnId="{AEBA1A50-7713-9B4A-BC50-979A78C9746D}">
      <dgm:prSet/>
      <dgm:spPr/>
      <dgm:t>
        <a:bodyPr/>
        <a:lstStyle/>
        <a:p>
          <a:endParaRPr lang="en-US"/>
        </a:p>
      </dgm:t>
    </dgm:pt>
    <dgm:pt modelId="{AA1B857D-40EB-AA4E-B0A4-FCF2EE1D2AF3}" type="sibTrans" cxnId="{AEBA1A50-7713-9B4A-BC50-979A78C9746D}">
      <dgm:prSet/>
      <dgm:spPr/>
      <dgm:t>
        <a:bodyPr/>
        <a:lstStyle/>
        <a:p>
          <a:endParaRPr lang="en-US"/>
        </a:p>
      </dgm:t>
    </dgm:pt>
    <dgm:pt modelId="{005A8F0B-6DE3-A049-8AE2-7B5E069A6836}" type="pres">
      <dgm:prSet presAssocID="{B7B510D2-2E90-864D-8EEC-9E89573A55F9}" presName="linear" presStyleCnt="0">
        <dgm:presLayoutVars>
          <dgm:dir/>
          <dgm:resizeHandles val="exact"/>
        </dgm:presLayoutVars>
      </dgm:prSet>
      <dgm:spPr/>
      <dgm:t>
        <a:bodyPr/>
        <a:lstStyle/>
        <a:p>
          <a:endParaRPr lang="en-US"/>
        </a:p>
      </dgm:t>
    </dgm:pt>
    <dgm:pt modelId="{9E34ECC2-D35D-9F40-B8A9-9BF1D991EE41}" type="pres">
      <dgm:prSet presAssocID="{5A860BDB-73CC-FF4F-BC5A-1370FA99C85B}" presName="comp" presStyleCnt="0"/>
      <dgm:spPr/>
    </dgm:pt>
    <dgm:pt modelId="{700C4D85-DB67-E24F-9123-B5DBD7A1D523}" type="pres">
      <dgm:prSet presAssocID="{5A860BDB-73CC-FF4F-BC5A-1370FA99C85B}" presName="box" presStyleLbl="node1" presStyleIdx="0" presStyleCnt="3"/>
      <dgm:spPr/>
      <dgm:t>
        <a:bodyPr/>
        <a:lstStyle/>
        <a:p>
          <a:endParaRPr lang="en-US"/>
        </a:p>
      </dgm:t>
    </dgm:pt>
    <dgm:pt modelId="{B4713B79-C73B-364A-81E6-5750E412E13D}" type="pres">
      <dgm:prSet presAssocID="{5A860BDB-73CC-FF4F-BC5A-1370FA99C85B}" presName="img" presStyleLbl="fgImgPlace1" presStyleIdx="0" presStyleCnt="3"/>
      <dgm:spPr>
        <a:blipFill rotWithShape="1">
          <a:blip xmlns:r="http://schemas.openxmlformats.org/officeDocument/2006/relationships" r:embed="rId1"/>
          <a:stretch>
            <a:fillRect/>
          </a:stretch>
        </a:blipFill>
      </dgm:spPr>
    </dgm:pt>
    <dgm:pt modelId="{8D3F9811-6E4C-9D45-900E-C5C8E1ECD566}" type="pres">
      <dgm:prSet presAssocID="{5A860BDB-73CC-FF4F-BC5A-1370FA99C85B}" presName="text" presStyleLbl="node1" presStyleIdx="0" presStyleCnt="3">
        <dgm:presLayoutVars>
          <dgm:bulletEnabled val="1"/>
        </dgm:presLayoutVars>
      </dgm:prSet>
      <dgm:spPr/>
      <dgm:t>
        <a:bodyPr/>
        <a:lstStyle/>
        <a:p>
          <a:endParaRPr lang="en-US"/>
        </a:p>
      </dgm:t>
    </dgm:pt>
    <dgm:pt modelId="{ED1764AA-B51A-C04F-B5AC-529D7EE506D3}" type="pres">
      <dgm:prSet presAssocID="{571A84A1-02D1-9943-B6E1-D603FFECBC35}" presName="spacer" presStyleCnt="0"/>
      <dgm:spPr/>
    </dgm:pt>
    <dgm:pt modelId="{6696BDF7-CF2B-6E4B-BFFE-5591EB9B2F89}" type="pres">
      <dgm:prSet presAssocID="{48E8363F-A7DA-AC40-B0C5-C5DD66CDE5BA}" presName="comp" presStyleCnt="0"/>
      <dgm:spPr/>
    </dgm:pt>
    <dgm:pt modelId="{257B3FA0-1D4C-4345-915E-180AD924B578}" type="pres">
      <dgm:prSet presAssocID="{48E8363F-A7DA-AC40-B0C5-C5DD66CDE5BA}" presName="box" presStyleLbl="node1" presStyleIdx="1" presStyleCnt="3"/>
      <dgm:spPr/>
      <dgm:t>
        <a:bodyPr/>
        <a:lstStyle/>
        <a:p>
          <a:endParaRPr lang="en-US"/>
        </a:p>
      </dgm:t>
    </dgm:pt>
    <dgm:pt modelId="{F8ABF103-4732-DE44-AC17-AF0873D6C321}" type="pres">
      <dgm:prSet presAssocID="{48E8363F-A7DA-AC40-B0C5-C5DD66CDE5BA}" presName="img" presStyleLbl="fgImgPlace1" presStyleIdx="1" presStyleCnt="3"/>
      <dgm:spPr>
        <a:blipFill rotWithShape="1">
          <a:blip xmlns:r="http://schemas.openxmlformats.org/officeDocument/2006/relationships" r:embed="rId2"/>
          <a:stretch>
            <a:fillRect/>
          </a:stretch>
        </a:blipFill>
      </dgm:spPr>
    </dgm:pt>
    <dgm:pt modelId="{9699D2F4-3FD1-FE41-974E-F89DEC380FD6}" type="pres">
      <dgm:prSet presAssocID="{48E8363F-A7DA-AC40-B0C5-C5DD66CDE5BA}" presName="text" presStyleLbl="node1" presStyleIdx="1" presStyleCnt="3">
        <dgm:presLayoutVars>
          <dgm:bulletEnabled val="1"/>
        </dgm:presLayoutVars>
      </dgm:prSet>
      <dgm:spPr/>
      <dgm:t>
        <a:bodyPr/>
        <a:lstStyle/>
        <a:p>
          <a:endParaRPr lang="en-US"/>
        </a:p>
      </dgm:t>
    </dgm:pt>
    <dgm:pt modelId="{CBB8A25D-31A8-9E4B-B4C8-006183E623AD}" type="pres">
      <dgm:prSet presAssocID="{C5CC58E0-619B-7E46-A739-17D80DB0593D}" presName="spacer" presStyleCnt="0"/>
      <dgm:spPr/>
    </dgm:pt>
    <dgm:pt modelId="{9BC5E09D-C6B1-884A-A397-5FDA5E40D919}" type="pres">
      <dgm:prSet presAssocID="{4AF23976-303B-EF4C-8FD7-1B41C2A09436}" presName="comp" presStyleCnt="0"/>
      <dgm:spPr/>
    </dgm:pt>
    <dgm:pt modelId="{C2D8FBE6-AD28-2744-9E56-A02BC7DF4BE9}" type="pres">
      <dgm:prSet presAssocID="{4AF23976-303B-EF4C-8FD7-1B41C2A09436}" presName="box" presStyleLbl="node1" presStyleIdx="2" presStyleCnt="3"/>
      <dgm:spPr/>
      <dgm:t>
        <a:bodyPr/>
        <a:lstStyle/>
        <a:p>
          <a:endParaRPr lang="en-US"/>
        </a:p>
      </dgm:t>
    </dgm:pt>
    <dgm:pt modelId="{9A209577-BC7F-B945-8941-8B28751B69E5}" type="pres">
      <dgm:prSet presAssocID="{4AF23976-303B-EF4C-8FD7-1B41C2A09436}" presName="img" presStyleLbl="fgImgPlace1" presStyleIdx="2" presStyleCnt="3"/>
      <dgm:spPr>
        <a:blipFill rotWithShape="1">
          <a:blip xmlns:r="http://schemas.openxmlformats.org/officeDocument/2006/relationships" r:embed="rId3"/>
          <a:stretch>
            <a:fillRect/>
          </a:stretch>
        </a:blipFill>
      </dgm:spPr>
    </dgm:pt>
    <dgm:pt modelId="{B488ABDD-DA8F-5047-8EE9-875FE6DAE607}" type="pres">
      <dgm:prSet presAssocID="{4AF23976-303B-EF4C-8FD7-1B41C2A09436}" presName="text" presStyleLbl="node1" presStyleIdx="2" presStyleCnt="3">
        <dgm:presLayoutVars>
          <dgm:bulletEnabled val="1"/>
        </dgm:presLayoutVars>
      </dgm:prSet>
      <dgm:spPr/>
      <dgm:t>
        <a:bodyPr/>
        <a:lstStyle/>
        <a:p>
          <a:endParaRPr lang="en-US"/>
        </a:p>
      </dgm:t>
    </dgm:pt>
  </dgm:ptLst>
  <dgm:cxnLst>
    <dgm:cxn modelId="{2459D84A-5115-7F46-8DE5-EFC2DA35ABA0}" type="presOf" srcId="{3F2C7767-699B-EA4B-83B2-5155DBD98BD1}" destId="{C2D8FBE6-AD28-2744-9E56-A02BC7DF4BE9}" srcOrd="0" destOrd="3" presId="urn:microsoft.com/office/officeart/2005/8/layout/vList4"/>
    <dgm:cxn modelId="{3C4B7FD0-2C25-364E-BD0A-237A52B22C9D}" srcId="{48E8363F-A7DA-AC40-B0C5-C5DD66CDE5BA}" destId="{45C70274-BB4F-F641-8BA5-A92D619C9290}" srcOrd="2" destOrd="0" parTransId="{106B87F7-4568-214D-8D21-D59FBED34789}" sibTransId="{2DAB9D69-4E38-8B4D-B8B1-2257BC9A64C4}"/>
    <dgm:cxn modelId="{6C7F7102-21A4-AA42-A2AC-3D906D4655E0}" type="presOf" srcId="{B7B510D2-2E90-864D-8EEC-9E89573A55F9}" destId="{005A8F0B-6DE3-A049-8AE2-7B5E069A6836}" srcOrd="0" destOrd="0" presId="urn:microsoft.com/office/officeart/2005/8/layout/vList4"/>
    <dgm:cxn modelId="{6D7F14B5-DB86-5643-8EAD-0438E0F16E81}" type="presOf" srcId="{58628605-420D-CA47-AC45-E2AB4A8DC27D}" destId="{C2D8FBE6-AD28-2744-9E56-A02BC7DF4BE9}" srcOrd="0" destOrd="1" presId="urn:microsoft.com/office/officeart/2005/8/layout/vList4"/>
    <dgm:cxn modelId="{80AFC6E6-9B20-444C-B1BF-A105005C789D}" type="presOf" srcId="{5A860BDB-73CC-FF4F-BC5A-1370FA99C85B}" destId="{700C4D85-DB67-E24F-9123-B5DBD7A1D523}" srcOrd="0" destOrd="0" presId="urn:microsoft.com/office/officeart/2005/8/layout/vList4"/>
    <dgm:cxn modelId="{44217B31-FE69-0F47-B21C-C643BC8E1B6A}" type="presOf" srcId="{08BE28AB-AD3C-044C-9DC8-6791BED8887E}" destId="{8D3F9811-6E4C-9D45-900E-C5C8E1ECD566}" srcOrd="1" destOrd="1" presId="urn:microsoft.com/office/officeart/2005/8/layout/vList4"/>
    <dgm:cxn modelId="{C588EEEE-22B5-C349-962B-5787EF01F01E}" type="presOf" srcId="{3F2C7767-699B-EA4B-83B2-5155DBD98BD1}" destId="{B488ABDD-DA8F-5047-8EE9-875FE6DAE607}" srcOrd="1" destOrd="3" presId="urn:microsoft.com/office/officeart/2005/8/layout/vList4"/>
    <dgm:cxn modelId="{4CFBB613-48D9-AA4E-82D9-0D9ECEFA5789}" type="presOf" srcId="{B7FAE70A-0ABB-6E46-8867-33DDFA8F6EBC}" destId="{700C4D85-DB67-E24F-9123-B5DBD7A1D523}" srcOrd="0" destOrd="2" presId="urn:microsoft.com/office/officeart/2005/8/layout/vList4"/>
    <dgm:cxn modelId="{E259D8D7-AE04-A349-A418-78F865B3CCFE}" srcId="{B7B510D2-2E90-864D-8EEC-9E89573A55F9}" destId="{48E8363F-A7DA-AC40-B0C5-C5DD66CDE5BA}" srcOrd="1" destOrd="0" parTransId="{8D900981-CD06-284E-91E1-B89DF8490CDC}" sibTransId="{C5CC58E0-619B-7E46-A739-17D80DB0593D}"/>
    <dgm:cxn modelId="{5380C886-8A1E-FB4B-8100-A9FFE6234E96}" type="presOf" srcId="{4AF23976-303B-EF4C-8FD7-1B41C2A09436}" destId="{B488ABDD-DA8F-5047-8EE9-875FE6DAE607}" srcOrd="1" destOrd="0" presId="urn:microsoft.com/office/officeart/2005/8/layout/vList4"/>
    <dgm:cxn modelId="{290212C4-B9A6-2B40-A87C-55006D91DF3D}" srcId="{48E8363F-A7DA-AC40-B0C5-C5DD66CDE5BA}" destId="{C8940E7D-E1D8-2142-A3EB-48FB7B4970D0}" srcOrd="0" destOrd="0" parTransId="{5B515D1D-4664-6D46-8220-3F54A63DA8B3}" sibTransId="{3D0EE347-6A76-DC4F-B804-DF56DB8B9F8F}"/>
    <dgm:cxn modelId="{7E8349B6-1BA0-904D-890C-AB93B35A04C1}" type="presOf" srcId="{F6B02B03-01B0-E849-AF2C-D5326D0B25FD}" destId="{9699D2F4-3FD1-FE41-974E-F89DEC380FD6}" srcOrd="1" destOrd="2" presId="urn:microsoft.com/office/officeart/2005/8/layout/vList4"/>
    <dgm:cxn modelId="{6F9EDB16-CAD7-314B-8FE7-2B5CD58C830B}" type="presOf" srcId="{4AF23976-303B-EF4C-8FD7-1B41C2A09436}" destId="{C2D8FBE6-AD28-2744-9E56-A02BC7DF4BE9}" srcOrd="0" destOrd="0" presId="urn:microsoft.com/office/officeart/2005/8/layout/vList4"/>
    <dgm:cxn modelId="{DC198470-2B9E-F24B-99B2-3A56A6F5B233}" type="presOf" srcId="{8FF39059-920E-7A42-8993-111E1AE9AC92}" destId="{700C4D85-DB67-E24F-9123-B5DBD7A1D523}" srcOrd="0" destOrd="3" presId="urn:microsoft.com/office/officeart/2005/8/layout/vList4"/>
    <dgm:cxn modelId="{C6CBE3B1-AB22-9B42-AB07-02672340DE3F}" srcId="{48E8363F-A7DA-AC40-B0C5-C5DD66CDE5BA}" destId="{F6B02B03-01B0-E849-AF2C-D5326D0B25FD}" srcOrd="1" destOrd="0" parTransId="{8938A0A7-899E-8C4D-AC41-BF85D9D7E401}" sibTransId="{A007BB6B-D0E7-7341-9B64-3A31290A1656}"/>
    <dgm:cxn modelId="{4E899999-4592-294D-A938-740ACB83ED4D}" srcId="{B7B510D2-2E90-864D-8EEC-9E89573A55F9}" destId="{5A860BDB-73CC-FF4F-BC5A-1370FA99C85B}" srcOrd="0" destOrd="0" parTransId="{0E0ADB7C-A467-E64A-859A-F22190A9FAF7}" sibTransId="{571A84A1-02D1-9943-B6E1-D603FFECBC35}"/>
    <dgm:cxn modelId="{8EBDA94A-6913-3F40-933E-1BF3A8C1C511}" type="presOf" srcId="{45C70274-BB4F-F641-8BA5-A92D619C9290}" destId="{257B3FA0-1D4C-4345-915E-180AD924B578}" srcOrd="0" destOrd="3" presId="urn:microsoft.com/office/officeart/2005/8/layout/vList4"/>
    <dgm:cxn modelId="{1DA8A913-4A73-F34B-8366-D980FDB3DA22}" type="presOf" srcId="{58628605-420D-CA47-AC45-E2AB4A8DC27D}" destId="{B488ABDD-DA8F-5047-8EE9-875FE6DAE607}" srcOrd="1" destOrd="1" presId="urn:microsoft.com/office/officeart/2005/8/layout/vList4"/>
    <dgm:cxn modelId="{114E14E1-039C-9143-B288-F2CE666811CF}" type="presOf" srcId="{C8940E7D-E1D8-2142-A3EB-48FB7B4970D0}" destId="{9699D2F4-3FD1-FE41-974E-F89DEC380FD6}" srcOrd="1" destOrd="1" presId="urn:microsoft.com/office/officeart/2005/8/layout/vList4"/>
    <dgm:cxn modelId="{D20CF284-6ACC-344F-AB26-F199358F5877}" type="presOf" srcId="{C8940E7D-E1D8-2142-A3EB-48FB7B4970D0}" destId="{257B3FA0-1D4C-4345-915E-180AD924B578}" srcOrd="0" destOrd="1" presId="urn:microsoft.com/office/officeart/2005/8/layout/vList4"/>
    <dgm:cxn modelId="{846B642E-9AC6-254C-8253-855ED7FAAE56}" type="presOf" srcId="{F6B02B03-01B0-E849-AF2C-D5326D0B25FD}" destId="{257B3FA0-1D4C-4345-915E-180AD924B578}" srcOrd="0" destOrd="2" presId="urn:microsoft.com/office/officeart/2005/8/layout/vList4"/>
    <dgm:cxn modelId="{AC213956-4F10-8443-B936-5FD86A0A96D4}" type="presOf" srcId="{48E8363F-A7DA-AC40-B0C5-C5DD66CDE5BA}" destId="{257B3FA0-1D4C-4345-915E-180AD924B578}" srcOrd="0" destOrd="0" presId="urn:microsoft.com/office/officeart/2005/8/layout/vList4"/>
    <dgm:cxn modelId="{EA67E4DA-0838-3A45-929E-E23819500B43}" type="presOf" srcId="{B634B5BE-C864-DD4C-BC3E-4CCED347DD50}" destId="{C2D8FBE6-AD28-2744-9E56-A02BC7DF4BE9}" srcOrd="0" destOrd="2" presId="urn:microsoft.com/office/officeart/2005/8/layout/vList4"/>
    <dgm:cxn modelId="{6F95DD84-6FFE-3D47-974B-B492ABE65FA5}" type="presOf" srcId="{B7FAE70A-0ABB-6E46-8867-33DDFA8F6EBC}" destId="{8D3F9811-6E4C-9D45-900E-C5C8E1ECD566}" srcOrd="1" destOrd="2" presId="urn:microsoft.com/office/officeart/2005/8/layout/vList4"/>
    <dgm:cxn modelId="{60D306C0-1213-2C4E-9C47-451EEF0FAD30}" srcId="{B7B510D2-2E90-864D-8EEC-9E89573A55F9}" destId="{4AF23976-303B-EF4C-8FD7-1B41C2A09436}" srcOrd="2" destOrd="0" parTransId="{ADB3A3E5-BB98-5443-84E6-8CE35B589CA3}" sibTransId="{A9E90A8E-BD63-F44D-B902-5BED073904CB}"/>
    <dgm:cxn modelId="{8D6BBD6D-75EF-F54F-8D18-01554121C58B}" srcId="{5A860BDB-73CC-FF4F-BC5A-1370FA99C85B}" destId="{B7FAE70A-0ABB-6E46-8867-33DDFA8F6EBC}" srcOrd="1" destOrd="0" parTransId="{494425E8-47EB-9F4A-9D22-2FD499CB68AF}" sibTransId="{A2ED2131-E520-A24A-9793-6C029E2FA305}"/>
    <dgm:cxn modelId="{F09EE55D-366B-6F40-BAC9-F6670B164BB9}" type="presOf" srcId="{45C70274-BB4F-F641-8BA5-A92D619C9290}" destId="{9699D2F4-3FD1-FE41-974E-F89DEC380FD6}" srcOrd="1" destOrd="3" presId="urn:microsoft.com/office/officeart/2005/8/layout/vList4"/>
    <dgm:cxn modelId="{48107AA8-E4D0-3A44-A65A-AC39F8630655}" type="presOf" srcId="{08BE28AB-AD3C-044C-9DC8-6791BED8887E}" destId="{700C4D85-DB67-E24F-9123-B5DBD7A1D523}" srcOrd="0" destOrd="1" presId="urn:microsoft.com/office/officeart/2005/8/layout/vList4"/>
    <dgm:cxn modelId="{F7CA2BF1-C483-BA44-A3E5-BF680B1AD124}" srcId="{5A860BDB-73CC-FF4F-BC5A-1370FA99C85B}" destId="{8FF39059-920E-7A42-8993-111E1AE9AC92}" srcOrd="2" destOrd="0" parTransId="{022E7518-7D54-E441-96A6-85EB8D5A9812}" sibTransId="{42C3CB27-6F63-8341-B718-C782FD798692}"/>
    <dgm:cxn modelId="{2F35DB6A-1D65-CE42-B7D1-5A0706D86EBE}" srcId="{5A860BDB-73CC-FF4F-BC5A-1370FA99C85B}" destId="{08BE28AB-AD3C-044C-9DC8-6791BED8887E}" srcOrd="0" destOrd="0" parTransId="{235B3095-A711-7242-9C3F-24C893C8FEC4}" sibTransId="{2D7E595F-D14E-EF45-BB7F-889CB88D7D12}"/>
    <dgm:cxn modelId="{66B32027-6F16-EF4A-ACCD-AB9500A8CC0E}" type="presOf" srcId="{8FF39059-920E-7A42-8993-111E1AE9AC92}" destId="{8D3F9811-6E4C-9D45-900E-C5C8E1ECD566}" srcOrd="1" destOrd="3" presId="urn:microsoft.com/office/officeart/2005/8/layout/vList4"/>
    <dgm:cxn modelId="{237C6C2A-4DDC-074E-8D48-8BE5FEC4BC52}" srcId="{4AF23976-303B-EF4C-8FD7-1B41C2A09436}" destId="{58628605-420D-CA47-AC45-E2AB4A8DC27D}" srcOrd="0" destOrd="0" parTransId="{9334CAC1-B4E9-7248-8374-D27BA2888CA1}" sibTransId="{2CF1E9C9-BD68-D048-ADAC-FF4104EC20C1}"/>
    <dgm:cxn modelId="{22962B31-80AA-254E-9F55-CDAEC19BF232}" type="presOf" srcId="{5A860BDB-73CC-FF4F-BC5A-1370FA99C85B}" destId="{8D3F9811-6E4C-9D45-900E-C5C8E1ECD566}" srcOrd="1" destOrd="0" presId="urn:microsoft.com/office/officeart/2005/8/layout/vList4"/>
    <dgm:cxn modelId="{AEBA1A50-7713-9B4A-BC50-979A78C9746D}" srcId="{4AF23976-303B-EF4C-8FD7-1B41C2A09436}" destId="{3F2C7767-699B-EA4B-83B2-5155DBD98BD1}" srcOrd="2" destOrd="0" parTransId="{284E72C6-04A6-8048-9146-86F99D9C9FC8}" sibTransId="{AA1B857D-40EB-AA4E-B0A4-FCF2EE1D2AF3}"/>
    <dgm:cxn modelId="{4C48298C-6FB3-0B4D-B3A9-422C53871F93}" type="presOf" srcId="{48E8363F-A7DA-AC40-B0C5-C5DD66CDE5BA}" destId="{9699D2F4-3FD1-FE41-974E-F89DEC380FD6}" srcOrd="1" destOrd="0" presId="urn:microsoft.com/office/officeart/2005/8/layout/vList4"/>
    <dgm:cxn modelId="{D03CD141-7062-0F45-BC24-1793D52EE4D0}" type="presOf" srcId="{B634B5BE-C864-DD4C-BC3E-4CCED347DD50}" destId="{B488ABDD-DA8F-5047-8EE9-875FE6DAE607}" srcOrd="1" destOrd="2" presId="urn:microsoft.com/office/officeart/2005/8/layout/vList4"/>
    <dgm:cxn modelId="{8812818D-C6AF-2D4E-B0DE-396A823C2BF2}" srcId="{4AF23976-303B-EF4C-8FD7-1B41C2A09436}" destId="{B634B5BE-C864-DD4C-BC3E-4CCED347DD50}" srcOrd="1" destOrd="0" parTransId="{5D57964E-6471-CF4D-BF36-83D08503F748}" sibTransId="{D1B21951-369E-DC41-A58C-99E7667A6C19}"/>
    <dgm:cxn modelId="{925FF6C1-D332-8946-A126-46A906AC4DF6}" type="presParOf" srcId="{005A8F0B-6DE3-A049-8AE2-7B5E069A6836}" destId="{9E34ECC2-D35D-9F40-B8A9-9BF1D991EE41}" srcOrd="0" destOrd="0" presId="urn:microsoft.com/office/officeart/2005/8/layout/vList4"/>
    <dgm:cxn modelId="{E65BEFB0-5484-5545-95F4-A67DD831C746}" type="presParOf" srcId="{9E34ECC2-D35D-9F40-B8A9-9BF1D991EE41}" destId="{700C4D85-DB67-E24F-9123-B5DBD7A1D523}" srcOrd="0" destOrd="0" presId="urn:microsoft.com/office/officeart/2005/8/layout/vList4"/>
    <dgm:cxn modelId="{C06EFC5C-E603-4248-AC1D-520D389623AA}" type="presParOf" srcId="{9E34ECC2-D35D-9F40-B8A9-9BF1D991EE41}" destId="{B4713B79-C73B-364A-81E6-5750E412E13D}" srcOrd="1" destOrd="0" presId="urn:microsoft.com/office/officeart/2005/8/layout/vList4"/>
    <dgm:cxn modelId="{25867487-2F2E-1C4A-B72B-46CD8003AAFA}" type="presParOf" srcId="{9E34ECC2-D35D-9F40-B8A9-9BF1D991EE41}" destId="{8D3F9811-6E4C-9D45-900E-C5C8E1ECD566}" srcOrd="2" destOrd="0" presId="urn:microsoft.com/office/officeart/2005/8/layout/vList4"/>
    <dgm:cxn modelId="{393B3F1C-4E5C-434B-AD06-28FDE18F783D}" type="presParOf" srcId="{005A8F0B-6DE3-A049-8AE2-7B5E069A6836}" destId="{ED1764AA-B51A-C04F-B5AC-529D7EE506D3}" srcOrd="1" destOrd="0" presId="urn:microsoft.com/office/officeart/2005/8/layout/vList4"/>
    <dgm:cxn modelId="{518EE5ED-9B28-1D4F-92F3-E39C69DAD702}" type="presParOf" srcId="{005A8F0B-6DE3-A049-8AE2-7B5E069A6836}" destId="{6696BDF7-CF2B-6E4B-BFFE-5591EB9B2F89}" srcOrd="2" destOrd="0" presId="urn:microsoft.com/office/officeart/2005/8/layout/vList4"/>
    <dgm:cxn modelId="{E252C320-EC89-0344-AFA6-55DC4D312149}" type="presParOf" srcId="{6696BDF7-CF2B-6E4B-BFFE-5591EB9B2F89}" destId="{257B3FA0-1D4C-4345-915E-180AD924B578}" srcOrd="0" destOrd="0" presId="urn:microsoft.com/office/officeart/2005/8/layout/vList4"/>
    <dgm:cxn modelId="{4B389345-318C-8942-90D2-BD82CDD1F31F}" type="presParOf" srcId="{6696BDF7-CF2B-6E4B-BFFE-5591EB9B2F89}" destId="{F8ABF103-4732-DE44-AC17-AF0873D6C321}" srcOrd="1" destOrd="0" presId="urn:microsoft.com/office/officeart/2005/8/layout/vList4"/>
    <dgm:cxn modelId="{6C577F7F-E2C0-204B-86EC-9D4275FAA276}" type="presParOf" srcId="{6696BDF7-CF2B-6E4B-BFFE-5591EB9B2F89}" destId="{9699D2F4-3FD1-FE41-974E-F89DEC380FD6}" srcOrd="2" destOrd="0" presId="urn:microsoft.com/office/officeart/2005/8/layout/vList4"/>
    <dgm:cxn modelId="{BFB9B0B9-87D9-5745-97E0-56EDD013D36C}" type="presParOf" srcId="{005A8F0B-6DE3-A049-8AE2-7B5E069A6836}" destId="{CBB8A25D-31A8-9E4B-B4C8-006183E623AD}" srcOrd="3" destOrd="0" presId="urn:microsoft.com/office/officeart/2005/8/layout/vList4"/>
    <dgm:cxn modelId="{E50762C4-498A-6547-9945-FB3F5CCC577A}" type="presParOf" srcId="{005A8F0B-6DE3-A049-8AE2-7B5E069A6836}" destId="{9BC5E09D-C6B1-884A-A397-5FDA5E40D919}" srcOrd="4" destOrd="0" presId="urn:microsoft.com/office/officeart/2005/8/layout/vList4"/>
    <dgm:cxn modelId="{1CEF6CAB-7CC9-1841-BC98-315CC9451BCD}" type="presParOf" srcId="{9BC5E09D-C6B1-884A-A397-5FDA5E40D919}" destId="{C2D8FBE6-AD28-2744-9E56-A02BC7DF4BE9}" srcOrd="0" destOrd="0" presId="urn:microsoft.com/office/officeart/2005/8/layout/vList4"/>
    <dgm:cxn modelId="{81C1F27E-BE8B-7C4A-84C4-A3E2A9BEC8A2}" type="presParOf" srcId="{9BC5E09D-C6B1-884A-A397-5FDA5E40D919}" destId="{9A209577-BC7F-B945-8941-8B28751B69E5}" srcOrd="1" destOrd="0" presId="urn:microsoft.com/office/officeart/2005/8/layout/vList4"/>
    <dgm:cxn modelId="{BAD6E9AB-36B4-2E47-A367-B0604BCB835C}" type="presParOf" srcId="{9BC5E09D-C6B1-884A-A397-5FDA5E40D919}" destId="{B488ABDD-DA8F-5047-8EE9-875FE6DAE607}"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91CBFCB-FE7E-DA4A-9B62-D8C7766A9B17}" type="doc">
      <dgm:prSet loTypeId="urn:microsoft.com/office/officeart/2005/8/layout/process4" loCatId="" qsTypeId="urn:microsoft.com/office/officeart/2005/8/quickstyle/simple4" qsCatId="simple" csTypeId="urn:microsoft.com/office/officeart/2005/8/colors/accent0_1" csCatId="mainScheme" phldr="1"/>
      <dgm:spPr/>
      <dgm:t>
        <a:bodyPr/>
        <a:lstStyle/>
        <a:p>
          <a:endParaRPr lang="en-US"/>
        </a:p>
      </dgm:t>
    </dgm:pt>
    <dgm:pt modelId="{D2AC6628-9869-DA4F-9896-C6E99AB422E0}">
      <dgm:prSet custT="1"/>
      <dgm:spPr/>
      <dgm:t>
        <a:bodyPr/>
        <a:lstStyle/>
        <a:p>
          <a:pPr rtl="0"/>
          <a:r>
            <a:rPr lang="en-US" sz="2800" dirty="0" smtClean="0"/>
            <a:t>How do we perceive motion?</a:t>
          </a:r>
          <a:endParaRPr lang="en-US" sz="2800" dirty="0"/>
        </a:p>
      </dgm:t>
    </dgm:pt>
    <dgm:pt modelId="{98E25EFB-8A31-0B44-8C42-52C505CA4B7E}" type="parTrans" cxnId="{5BAFB965-4F26-6F4E-A72D-BC9571D9886C}">
      <dgm:prSet/>
      <dgm:spPr/>
      <dgm:t>
        <a:bodyPr/>
        <a:lstStyle/>
        <a:p>
          <a:endParaRPr lang="en-US"/>
        </a:p>
      </dgm:t>
    </dgm:pt>
    <dgm:pt modelId="{3365CAA2-6A9A-0541-B1FD-96573CFCDD86}" type="sibTrans" cxnId="{5BAFB965-4F26-6F4E-A72D-BC9571D9886C}">
      <dgm:prSet/>
      <dgm:spPr/>
      <dgm:t>
        <a:bodyPr/>
        <a:lstStyle/>
        <a:p>
          <a:endParaRPr lang="en-US"/>
        </a:p>
      </dgm:t>
    </dgm:pt>
    <dgm:pt modelId="{A28730E0-FB35-EC42-91C1-35B14154E645}">
      <dgm:prSet custT="1"/>
      <dgm:spPr>
        <a:solidFill>
          <a:schemeClr val="bg2">
            <a:lumMod val="90000"/>
          </a:schemeClr>
        </a:solidFill>
      </dgm:spPr>
      <dgm:t>
        <a:bodyPr/>
        <a:lstStyle/>
        <a:p>
          <a:pPr rtl="0"/>
          <a:r>
            <a:rPr lang="en-US" sz="2000" dirty="0" smtClean="0"/>
            <a:t>When retinal image of an object enlarges, we perceive object as moving toward us. </a:t>
          </a:r>
          <a:endParaRPr lang="en-US" sz="2000" dirty="0"/>
        </a:p>
      </dgm:t>
    </dgm:pt>
    <dgm:pt modelId="{2DF19088-B561-BD46-849D-EA698B86434A}" type="parTrans" cxnId="{1C74E7CA-9E74-124E-BDBB-1F5D1C84FBC9}">
      <dgm:prSet/>
      <dgm:spPr/>
      <dgm:t>
        <a:bodyPr/>
        <a:lstStyle/>
        <a:p>
          <a:endParaRPr lang="en-US"/>
        </a:p>
      </dgm:t>
    </dgm:pt>
    <dgm:pt modelId="{4D0385B3-F879-5C44-AB9A-A81F854CA59B}" type="sibTrans" cxnId="{1C74E7CA-9E74-124E-BDBB-1F5D1C84FBC9}">
      <dgm:prSet/>
      <dgm:spPr/>
      <dgm:t>
        <a:bodyPr/>
        <a:lstStyle/>
        <a:p>
          <a:endParaRPr lang="en-US"/>
        </a:p>
      </dgm:t>
    </dgm:pt>
    <dgm:pt modelId="{90574ECD-2749-254F-951E-748B7B17C88E}">
      <dgm:prSet custT="1"/>
      <dgm:spPr/>
      <dgm:t>
        <a:bodyPr/>
        <a:lstStyle/>
        <a:p>
          <a:pPr rtl="0"/>
          <a:r>
            <a:rPr lang="en-US" sz="2000" dirty="0" smtClean="0"/>
            <a:t>Perception of the speed of the object’s approach is based on our estimate of the object’s rate of enlargement</a:t>
          </a:r>
          <a:endParaRPr lang="en-US" sz="2000" dirty="0"/>
        </a:p>
      </dgm:t>
    </dgm:pt>
    <dgm:pt modelId="{B6FCB6AC-A0A0-5941-94A1-493893A3BAFE}" type="parTrans" cxnId="{818739B7-E1C3-254D-9B75-F4FCC9628297}">
      <dgm:prSet/>
      <dgm:spPr/>
      <dgm:t>
        <a:bodyPr/>
        <a:lstStyle/>
        <a:p>
          <a:endParaRPr lang="en-US"/>
        </a:p>
      </dgm:t>
    </dgm:pt>
    <dgm:pt modelId="{5F59F0CE-649D-DE41-9EA8-06FB360BFF2A}" type="sibTrans" cxnId="{818739B7-E1C3-254D-9B75-F4FCC9628297}">
      <dgm:prSet/>
      <dgm:spPr/>
      <dgm:t>
        <a:bodyPr/>
        <a:lstStyle/>
        <a:p>
          <a:endParaRPr lang="en-US"/>
        </a:p>
      </dgm:t>
    </dgm:pt>
    <dgm:pt modelId="{6007C07F-F875-F04D-8D97-F4D4EDEFB50B}">
      <dgm:prSet custT="1"/>
      <dgm:spPr>
        <a:solidFill>
          <a:schemeClr val="bg2">
            <a:lumMod val="90000"/>
          </a:schemeClr>
        </a:solidFill>
      </dgm:spPr>
      <dgm:t>
        <a:bodyPr/>
        <a:lstStyle/>
        <a:p>
          <a:pPr rtl="0"/>
          <a:r>
            <a:rPr lang="en-US" sz="2000" dirty="0" smtClean="0"/>
            <a:t>Some neurons are specialized to detect motion in one direction but not in opposite direction. </a:t>
          </a:r>
          <a:endParaRPr lang="en-US" sz="2000" dirty="0"/>
        </a:p>
      </dgm:t>
    </dgm:pt>
    <dgm:pt modelId="{3D6B1526-A29B-8642-B664-7E31AABFAC65}" type="parTrans" cxnId="{70BA5C8A-3A7D-7144-A596-8B32BD1F5130}">
      <dgm:prSet/>
      <dgm:spPr/>
      <dgm:t>
        <a:bodyPr/>
        <a:lstStyle/>
        <a:p>
          <a:endParaRPr lang="en-US"/>
        </a:p>
      </dgm:t>
    </dgm:pt>
    <dgm:pt modelId="{D0470C4B-F80A-3F4D-8743-CE3941636CAF}" type="sibTrans" cxnId="{70BA5C8A-3A7D-7144-A596-8B32BD1F5130}">
      <dgm:prSet/>
      <dgm:spPr/>
      <dgm:t>
        <a:bodyPr/>
        <a:lstStyle/>
        <a:p>
          <a:endParaRPr lang="en-US"/>
        </a:p>
      </dgm:t>
    </dgm:pt>
    <dgm:pt modelId="{BF702672-C4A5-6D4D-9103-F83CAFB15E7D}">
      <dgm:prSet custT="1"/>
      <dgm:spPr/>
      <dgm:t>
        <a:bodyPr/>
        <a:lstStyle/>
        <a:p>
          <a:pPr rtl="0"/>
          <a:r>
            <a:rPr lang="en-US" sz="2000" dirty="0" smtClean="0"/>
            <a:t>Other neurons are specialized to detect motion at one particular speed. </a:t>
          </a:r>
          <a:endParaRPr lang="en-US" sz="2000" dirty="0"/>
        </a:p>
      </dgm:t>
    </dgm:pt>
    <dgm:pt modelId="{28D3EB33-0452-8542-BEBD-CDA15046012F}" type="parTrans" cxnId="{A789BA5C-C93F-4844-9837-8BDB9861B4C1}">
      <dgm:prSet/>
      <dgm:spPr/>
      <dgm:t>
        <a:bodyPr/>
        <a:lstStyle/>
        <a:p>
          <a:endParaRPr lang="en-US"/>
        </a:p>
      </dgm:t>
    </dgm:pt>
    <dgm:pt modelId="{D2497483-E784-5A40-A989-750BDF92A999}" type="sibTrans" cxnId="{A789BA5C-C93F-4844-9837-8BDB9861B4C1}">
      <dgm:prSet/>
      <dgm:spPr/>
      <dgm:t>
        <a:bodyPr/>
        <a:lstStyle/>
        <a:p>
          <a:endParaRPr lang="en-US"/>
        </a:p>
      </dgm:t>
    </dgm:pt>
    <dgm:pt modelId="{B12A6A16-1BF5-0243-AF91-B65B3849B298}" type="pres">
      <dgm:prSet presAssocID="{491CBFCB-FE7E-DA4A-9B62-D8C7766A9B17}" presName="Name0" presStyleCnt="0">
        <dgm:presLayoutVars>
          <dgm:dir/>
          <dgm:animLvl val="lvl"/>
          <dgm:resizeHandles val="exact"/>
        </dgm:presLayoutVars>
      </dgm:prSet>
      <dgm:spPr/>
      <dgm:t>
        <a:bodyPr/>
        <a:lstStyle/>
        <a:p>
          <a:endParaRPr lang="en-US"/>
        </a:p>
      </dgm:t>
    </dgm:pt>
    <dgm:pt modelId="{0ED2ABAC-5729-1845-B99A-52DB288E16C8}" type="pres">
      <dgm:prSet presAssocID="{BF702672-C4A5-6D4D-9103-F83CAFB15E7D}" presName="boxAndChildren" presStyleCnt="0"/>
      <dgm:spPr/>
    </dgm:pt>
    <dgm:pt modelId="{406A440A-7B7A-014B-B69C-22330D7C5FA0}" type="pres">
      <dgm:prSet presAssocID="{BF702672-C4A5-6D4D-9103-F83CAFB15E7D}" presName="parentTextBox" presStyleLbl="node1" presStyleIdx="0" presStyleCnt="5"/>
      <dgm:spPr/>
      <dgm:t>
        <a:bodyPr/>
        <a:lstStyle/>
        <a:p>
          <a:endParaRPr lang="en-US"/>
        </a:p>
      </dgm:t>
    </dgm:pt>
    <dgm:pt modelId="{FA7B93F0-B17E-AD45-BB37-6218F7065057}" type="pres">
      <dgm:prSet presAssocID="{D0470C4B-F80A-3F4D-8743-CE3941636CAF}" presName="sp" presStyleCnt="0"/>
      <dgm:spPr/>
    </dgm:pt>
    <dgm:pt modelId="{320CB6A5-27C3-7744-B516-DF1756237226}" type="pres">
      <dgm:prSet presAssocID="{6007C07F-F875-F04D-8D97-F4D4EDEFB50B}" presName="arrowAndChildren" presStyleCnt="0"/>
      <dgm:spPr/>
    </dgm:pt>
    <dgm:pt modelId="{84C5E2F4-B5CD-AF45-8C24-23D51EB79683}" type="pres">
      <dgm:prSet presAssocID="{6007C07F-F875-F04D-8D97-F4D4EDEFB50B}" presName="parentTextArrow" presStyleLbl="node1" presStyleIdx="1" presStyleCnt="5"/>
      <dgm:spPr/>
      <dgm:t>
        <a:bodyPr/>
        <a:lstStyle/>
        <a:p>
          <a:endParaRPr lang="en-US"/>
        </a:p>
      </dgm:t>
    </dgm:pt>
    <dgm:pt modelId="{78A8A34C-1264-8E41-842D-C73D2D559208}" type="pres">
      <dgm:prSet presAssocID="{5F59F0CE-649D-DE41-9EA8-06FB360BFF2A}" presName="sp" presStyleCnt="0"/>
      <dgm:spPr/>
    </dgm:pt>
    <dgm:pt modelId="{8DDB1F17-03A6-474F-B6AD-460053ADE3F1}" type="pres">
      <dgm:prSet presAssocID="{90574ECD-2749-254F-951E-748B7B17C88E}" presName="arrowAndChildren" presStyleCnt="0"/>
      <dgm:spPr/>
    </dgm:pt>
    <dgm:pt modelId="{B380040A-FCF9-184F-A6A4-127EA553A743}" type="pres">
      <dgm:prSet presAssocID="{90574ECD-2749-254F-951E-748B7B17C88E}" presName="parentTextArrow" presStyleLbl="node1" presStyleIdx="2" presStyleCnt="5"/>
      <dgm:spPr/>
      <dgm:t>
        <a:bodyPr/>
        <a:lstStyle/>
        <a:p>
          <a:endParaRPr lang="en-US"/>
        </a:p>
      </dgm:t>
    </dgm:pt>
    <dgm:pt modelId="{F7E0B252-287A-C246-9381-E0B73126FD11}" type="pres">
      <dgm:prSet presAssocID="{4D0385B3-F879-5C44-AB9A-A81F854CA59B}" presName="sp" presStyleCnt="0"/>
      <dgm:spPr/>
    </dgm:pt>
    <dgm:pt modelId="{4809DBEE-FF9F-7F45-9D6B-87D73F6CF9F4}" type="pres">
      <dgm:prSet presAssocID="{A28730E0-FB35-EC42-91C1-35B14154E645}" presName="arrowAndChildren" presStyleCnt="0"/>
      <dgm:spPr/>
    </dgm:pt>
    <dgm:pt modelId="{D5A809B2-1FED-BA44-9408-0BF54CD876B1}" type="pres">
      <dgm:prSet presAssocID="{A28730E0-FB35-EC42-91C1-35B14154E645}" presName="parentTextArrow" presStyleLbl="node1" presStyleIdx="3" presStyleCnt="5"/>
      <dgm:spPr/>
      <dgm:t>
        <a:bodyPr/>
        <a:lstStyle/>
        <a:p>
          <a:endParaRPr lang="en-US"/>
        </a:p>
      </dgm:t>
    </dgm:pt>
    <dgm:pt modelId="{B2B9A6AC-9419-1346-B12B-A60BE899C589}" type="pres">
      <dgm:prSet presAssocID="{3365CAA2-6A9A-0541-B1FD-96573CFCDD86}" presName="sp" presStyleCnt="0"/>
      <dgm:spPr/>
    </dgm:pt>
    <dgm:pt modelId="{B0FEE6CA-231B-E542-9C96-F27379E34776}" type="pres">
      <dgm:prSet presAssocID="{D2AC6628-9869-DA4F-9896-C6E99AB422E0}" presName="arrowAndChildren" presStyleCnt="0"/>
      <dgm:spPr/>
    </dgm:pt>
    <dgm:pt modelId="{5A80B1ED-3A80-E548-9986-27BF19B9765F}" type="pres">
      <dgm:prSet presAssocID="{D2AC6628-9869-DA4F-9896-C6E99AB422E0}" presName="parentTextArrow" presStyleLbl="node1" presStyleIdx="4" presStyleCnt="5"/>
      <dgm:spPr/>
      <dgm:t>
        <a:bodyPr/>
        <a:lstStyle/>
        <a:p>
          <a:endParaRPr lang="en-US"/>
        </a:p>
      </dgm:t>
    </dgm:pt>
  </dgm:ptLst>
  <dgm:cxnLst>
    <dgm:cxn modelId="{5BAFB965-4F26-6F4E-A72D-BC9571D9886C}" srcId="{491CBFCB-FE7E-DA4A-9B62-D8C7766A9B17}" destId="{D2AC6628-9869-DA4F-9896-C6E99AB422E0}" srcOrd="0" destOrd="0" parTransId="{98E25EFB-8A31-0B44-8C42-52C505CA4B7E}" sibTransId="{3365CAA2-6A9A-0541-B1FD-96573CFCDD86}"/>
    <dgm:cxn modelId="{A789BA5C-C93F-4844-9837-8BDB9861B4C1}" srcId="{491CBFCB-FE7E-DA4A-9B62-D8C7766A9B17}" destId="{BF702672-C4A5-6D4D-9103-F83CAFB15E7D}" srcOrd="4" destOrd="0" parTransId="{28D3EB33-0452-8542-BEBD-CDA15046012F}" sibTransId="{D2497483-E784-5A40-A989-750BDF92A999}"/>
    <dgm:cxn modelId="{818739B7-E1C3-254D-9B75-F4FCC9628297}" srcId="{491CBFCB-FE7E-DA4A-9B62-D8C7766A9B17}" destId="{90574ECD-2749-254F-951E-748B7B17C88E}" srcOrd="2" destOrd="0" parTransId="{B6FCB6AC-A0A0-5941-94A1-493893A3BAFE}" sibTransId="{5F59F0CE-649D-DE41-9EA8-06FB360BFF2A}"/>
    <dgm:cxn modelId="{62BDD6CE-1EA2-9848-BE4F-B8696F45D357}" type="presOf" srcId="{A28730E0-FB35-EC42-91C1-35B14154E645}" destId="{D5A809B2-1FED-BA44-9408-0BF54CD876B1}" srcOrd="0" destOrd="0" presId="urn:microsoft.com/office/officeart/2005/8/layout/process4"/>
    <dgm:cxn modelId="{9528E376-08A1-B54E-8BA7-C998C80C2F80}" type="presOf" srcId="{BF702672-C4A5-6D4D-9103-F83CAFB15E7D}" destId="{406A440A-7B7A-014B-B69C-22330D7C5FA0}" srcOrd="0" destOrd="0" presId="urn:microsoft.com/office/officeart/2005/8/layout/process4"/>
    <dgm:cxn modelId="{ACF93BF9-3CE5-E247-A7BB-C896EBAF0FA5}" type="presOf" srcId="{6007C07F-F875-F04D-8D97-F4D4EDEFB50B}" destId="{84C5E2F4-B5CD-AF45-8C24-23D51EB79683}" srcOrd="0" destOrd="0" presId="urn:microsoft.com/office/officeart/2005/8/layout/process4"/>
    <dgm:cxn modelId="{70BA5C8A-3A7D-7144-A596-8B32BD1F5130}" srcId="{491CBFCB-FE7E-DA4A-9B62-D8C7766A9B17}" destId="{6007C07F-F875-F04D-8D97-F4D4EDEFB50B}" srcOrd="3" destOrd="0" parTransId="{3D6B1526-A29B-8642-B664-7E31AABFAC65}" sibTransId="{D0470C4B-F80A-3F4D-8743-CE3941636CAF}"/>
    <dgm:cxn modelId="{66D4640F-A137-D140-9160-A1124EF0899F}" type="presOf" srcId="{491CBFCB-FE7E-DA4A-9B62-D8C7766A9B17}" destId="{B12A6A16-1BF5-0243-AF91-B65B3849B298}" srcOrd="0" destOrd="0" presId="urn:microsoft.com/office/officeart/2005/8/layout/process4"/>
    <dgm:cxn modelId="{1C74E7CA-9E74-124E-BDBB-1F5D1C84FBC9}" srcId="{491CBFCB-FE7E-DA4A-9B62-D8C7766A9B17}" destId="{A28730E0-FB35-EC42-91C1-35B14154E645}" srcOrd="1" destOrd="0" parTransId="{2DF19088-B561-BD46-849D-EA698B86434A}" sibTransId="{4D0385B3-F879-5C44-AB9A-A81F854CA59B}"/>
    <dgm:cxn modelId="{FE9EC61A-C07D-F04C-B2B2-5218D5708515}" type="presOf" srcId="{90574ECD-2749-254F-951E-748B7B17C88E}" destId="{B380040A-FCF9-184F-A6A4-127EA553A743}" srcOrd="0" destOrd="0" presId="urn:microsoft.com/office/officeart/2005/8/layout/process4"/>
    <dgm:cxn modelId="{47404539-CA02-0746-862E-AA15BF0E7A48}" type="presOf" srcId="{D2AC6628-9869-DA4F-9896-C6E99AB422E0}" destId="{5A80B1ED-3A80-E548-9986-27BF19B9765F}" srcOrd="0" destOrd="0" presId="urn:microsoft.com/office/officeart/2005/8/layout/process4"/>
    <dgm:cxn modelId="{F837F237-829D-B04A-95D9-DE168CC0EE56}" type="presParOf" srcId="{B12A6A16-1BF5-0243-AF91-B65B3849B298}" destId="{0ED2ABAC-5729-1845-B99A-52DB288E16C8}" srcOrd="0" destOrd="0" presId="urn:microsoft.com/office/officeart/2005/8/layout/process4"/>
    <dgm:cxn modelId="{366A885F-5366-CD42-A436-969168FD1DA6}" type="presParOf" srcId="{0ED2ABAC-5729-1845-B99A-52DB288E16C8}" destId="{406A440A-7B7A-014B-B69C-22330D7C5FA0}" srcOrd="0" destOrd="0" presId="urn:microsoft.com/office/officeart/2005/8/layout/process4"/>
    <dgm:cxn modelId="{1A5ECA73-952E-BE41-96EB-A67EBBB6D735}" type="presParOf" srcId="{B12A6A16-1BF5-0243-AF91-B65B3849B298}" destId="{FA7B93F0-B17E-AD45-BB37-6218F7065057}" srcOrd="1" destOrd="0" presId="urn:microsoft.com/office/officeart/2005/8/layout/process4"/>
    <dgm:cxn modelId="{526970B0-5320-6147-8868-4BEFE566A2BE}" type="presParOf" srcId="{B12A6A16-1BF5-0243-AF91-B65B3849B298}" destId="{320CB6A5-27C3-7744-B516-DF1756237226}" srcOrd="2" destOrd="0" presId="urn:microsoft.com/office/officeart/2005/8/layout/process4"/>
    <dgm:cxn modelId="{E427FE28-7F43-F945-A422-7D82079635CC}" type="presParOf" srcId="{320CB6A5-27C3-7744-B516-DF1756237226}" destId="{84C5E2F4-B5CD-AF45-8C24-23D51EB79683}" srcOrd="0" destOrd="0" presId="urn:microsoft.com/office/officeart/2005/8/layout/process4"/>
    <dgm:cxn modelId="{00601CA0-4708-E04B-9BB9-380052CBE81B}" type="presParOf" srcId="{B12A6A16-1BF5-0243-AF91-B65B3849B298}" destId="{78A8A34C-1264-8E41-842D-C73D2D559208}" srcOrd="3" destOrd="0" presId="urn:microsoft.com/office/officeart/2005/8/layout/process4"/>
    <dgm:cxn modelId="{D4243CA1-58E4-5D47-B06F-45CE08843DB0}" type="presParOf" srcId="{B12A6A16-1BF5-0243-AF91-B65B3849B298}" destId="{8DDB1F17-03A6-474F-B6AD-460053ADE3F1}" srcOrd="4" destOrd="0" presId="urn:microsoft.com/office/officeart/2005/8/layout/process4"/>
    <dgm:cxn modelId="{709E4DCB-B281-8D4D-AF0D-622F32514835}" type="presParOf" srcId="{8DDB1F17-03A6-474F-B6AD-460053ADE3F1}" destId="{B380040A-FCF9-184F-A6A4-127EA553A743}" srcOrd="0" destOrd="0" presId="urn:microsoft.com/office/officeart/2005/8/layout/process4"/>
    <dgm:cxn modelId="{7B52897C-AE32-1E4A-A855-5AE88F10B37B}" type="presParOf" srcId="{B12A6A16-1BF5-0243-AF91-B65B3849B298}" destId="{F7E0B252-287A-C246-9381-E0B73126FD11}" srcOrd="5" destOrd="0" presId="urn:microsoft.com/office/officeart/2005/8/layout/process4"/>
    <dgm:cxn modelId="{29FECBB2-11EE-4D48-80CE-946D6F27D224}" type="presParOf" srcId="{B12A6A16-1BF5-0243-AF91-B65B3849B298}" destId="{4809DBEE-FF9F-7F45-9D6B-87D73F6CF9F4}" srcOrd="6" destOrd="0" presId="urn:microsoft.com/office/officeart/2005/8/layout/process4"/>
    <dgm:cxn modelId="{3CC09DCC-4752-CE4D-936F-2912B60B5620}" type="presParOf" srcId="{4809DBEE-FF9F-7F45-9D6B-87D73F6CF9F4}" destId="{D5A809B2-1FED-BA44-9408-0BF54CD876B1}" srcOrd="0" destOrd="0" presId="urn:microsoft.com/office/officeart/2005/8/layout/process4"/>
    <dgm:cxn modelId="{41FC9E10-0F61-304E-A6C9-72EA52EC942A}" type="presParOf" srcId="{B12A6A16-1BF5-0243-AF91-B65B3849B298}" destId="{B2B9A6AC-9419-1346-B12B-A60BE899C589}" srcOrd="7" destOrd="0" presId="urn:microsoft.com/office/officeart/2005/8/layout/process4"/>
    <dgm:cxn modelId="{8B27D245-6261-9F4F-BB1F-879E4407B2F1}" type="presParOf" srcId="{B12A6A16-1BF5-0243-AF91-B65B3849B298}" destId="{B0FEE6CA-231B-E542-9C96-F27379E34776}" srcOrd="8" destOrd="0" presId="urn:microsoft.com/office/officeart/2005/8/layout/process4"/>
    <dgm:cxn modelId="{235D6EFF-5540-914C-AD94-5913B63248BC}" type="presParOf" srcId="{B0FEE6CA-231B-E542-9C96-F27379E34776}" destId="{5A80B1ED-3A80-E548-9986-27BF19B9765F}"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0070DA4-5FEE-7141-8572-5B08B6C6F9A0}" type="doc">
      <dgm:prSet loTypeId="urn:microsoft.com/office/officeart/2005/8/layout/hList1" loCatId="" qsTypeId="urn:microsoft.com/office/officeart/2005/8/quickstyle/simple4" qsCatId="simple" csTypeId="urn:microsoft.com/office/officeart/2005/8/colors/accent1_2" csCatId="accent1" phldr="1"/>
      <dgm:spPr/>
      <dgm:t>
        <a:bodyPr/>
        <a:lstStyle/>
        <a:p>
          <a:endParaRPr lang="en-US"/>
        </a:p>
      </dgm:t>
    </dgm:pt>
    <dgm:pt modelId="{FCB32529-009D-8C48-AA10-12158449ABD8}">
      <dgm:prSet/>
      <dgm:spPr/>
      <dgm:t>
        <a:bodyPr/>
        <a:lstStyle/>
        <a:p>
          <a:pPr algn="l" rtl="0"/>
          <a:r>
            <a:rPr lang="en-US" b="1" dirty="0" smtClean="0"/>
            <a:t>Stroboscopic motion</a:t>
          </a:r>
          <a:endParaRPr lang="en-US" dirty="0"/>
        </a:p>
      </dgm:t>
    </dgm:pt>
    <dgm:pt modelId="{C158BD2A-A908-5D42-83B3-E420DF0A67FA}" type="parTrans" cxnId="{39688441-1910-5C45-BCE9-BE524D462D24}">
      <dgm:prSet/>
      <dgm:spPr/>
      <dgm:t>
        <a:bodyPr/>
        <a:lstStyle/>
        <a:p>
          <a:endParaRPr lang="en-US"/>
        </a:p>
      </dgm:t>
    </dgm:pt>
    <dgm:pt modelId="{4C078DFA-B5F7-3244-AB9E-9D40235C24B1}" type="sibTrans" cxnId="{39688441-1910-5C45-BCE9-BE524D462D24}">
      <dgm:prSet/>
      <dgm:spPr/>
      <dgm:t>
        <a:bodyPr/>
        <a:lstStyle/>
        <a:p>
          <a:endParaRPr lang="en-US"/>
        </a:p>
      </dgm:t>
    </dgm:pt>
    <dgm:pt modelId="{705078B5-EC48-ED45-9A34-971B8560134A}">
      <dgm:prSet/>
      <dgm:spPr/>
      <dgm:t>
        <a:bodyPr/>
        <a:lstStyle/>
        <a:p>
          <a:pPr rtl="0"/>
          <a:r>
            <a:rPr lang="en-US" dirty="0" smtClean="0"/>
            <a:t>First studied by Gestalt psychologist Max Wertheimer in the early 1900s, stroboscopic motion creates an illusion of movement with two carefully timed flashing lights </a:t>
          </a:r>
          <a:endParaRPr lang="en-US" dirty="0"/>
        </a:p>
      </dgm:t>
    </dgm:pt>
    <dgm:pt modelId="{8186A1EE-464C-5244-9ED3-2036DE040275}" type="parTrans" cxnId="{A6333162-F915-D24A-A7EE-CFD1C039CD09}">
      <dgm:prSet/>
      <dgm:spPr/>
      <dgm:t>
        <a:bodyPr/>
        <a:lstStyle/>
        <a:p>
          <a:endParaRPr lang="en-US"/>
        </a:p>
      </dgm:t>
    </dgm:pt>
    <dgm:pt modelId="{7BC08CA1-E45E-9C41-AD3C-7D7BD6BFD8C0}" type="sibTrans" cxnId="{A6333162-F915-D24A-A7EE-CFD1C039CD09}">
      <dgm:prSet/>
      <dgm:spPr/>
      <dgm:t>
        <a:bodyPr/>
        <a:lstStyle/>
        <a:p>
          <a:endParaRPr lang="en-US"/>
        </a:p>
      </dgm:t>
    </dgm:pt>
    <dgm:pt modelId="{2769E286-7880-1E44-8390-BDC823001A40}">
      <dgm:prSet/>
      <dgm:spPr/>
      <dgm:t>
        <a:bodyPr/>
        <a:lstStyle/>
        <a:p>
          <a:pPr rtl="0"/>
          <a:r>
            <a:rPr lang="en-US" dirty="0" smtClean="0"/>
            <a:t>If the time interval and distance between the two flashing lights are just right, a very compelling illusion of movement is created.</a:t>
          </a:r>
          <a:endParaRPr lang="en-US" dirty="0"/>
        </a:p>
      </dgm:t>
    </dgm:pt>
    <dgm:pt modelId="{858015AD-6206-AB44-AB40-5AC735BD25A4}" type="parTrans" cxnId="{8A00FF9E-93BD-1843-A477-0BF56AB7DDCA}">
      <dgm:prSet/>
      <dgm:spPr/>
      <dgm:t>
        <a:bodyPr/>
        <a:lstStyle/>
        <a:p>
          <a:endParaRPr lang="en-US"/>
        </a:p>
      </dgm:t>
    </dgm:pt>
    <dgm:pt modelId="{DCC562C9-5EAB-EE4C-9190-DD24BADCD779}" type="sibTrans" cxnId="{8A00FF9E-93BD-1843-A477-0BF56AB7DDCA}">
      <dgm:prSet/>
      <dgm:spPr/>
      <dgm:t>
        <a:bodyPr/>
        <a:lstStyle/>
        <a:p>
          <a:endParaRPr lang="en-US"/>
        </a:p>
      </dgm:t>
    </dgm:pt>
    <dgm:pt modelId="{6A116AF7-3507-E949-9F95-6B883AEC32F0}">
      <dgm:prSet/>
      <dgm:spPr/>
      <dgm:t>
        <a:bodyPr/>
        <a:lstStyle/>
        <a:p>
          <a:pPr rtl="0"/>
          <a:r>
            <a:rPr lang="en-US" dirty="0" smtClean="0"/>
            <a:t>Basis of movies, TV and computer displays</a:t>
          </a:r>
          <a:br>
            <a:rPr lang="en-US" dirty="0" smtClean="0"/>
          </a:br>
          <a:endParaRPr lang="en-US" dirty="0"/>
        </a:p>
      </dgm:t>
    </dgm:pt>
    <dgm:pt modelId="{F77768FA-E645-A94C-8D52-5F9EB172BB0D}" type="parTrans" cxnId="{3F3F6786-37A9-AC44-872E-BA130F9524DE}">
      <dgm:prSet/>
      <dgm:spPr/>
      <dgm:t>
        <a:bodyPr/>
        <a:lstStyle/>
        <a:p>
          <a:endParaRPr lang="en-US"/>
        </a:p>
      </dgm:t>
    </dgm:pt>
    <dgm:pt modelId="{3C03894D-8810-AD4E-89F3-DC688C118A12}" type="sibTrans" cxnId="{3F3F6786-37A9-AC44-872E-BA130F9524DE}">
      <dgm:prSet/>
      <dgm:spPr/>
      <dgm:t>
        <a:bodyPr/>
        <a:lstStyle/>
        <a:p>
          <a:endParaRPr lang="en-US"/>
        </a:p>
      </dgm:t>
    </dgm:pt>
    <dgm:pt modelId="{C3CD542A-3CB0-3B41-8776-37FC2A573CAD}">
      <dgm:prSet/>
      <dgm:spPr/>
      <dgm:t>
        <a:bodyPr/>
        <a:lstStyle/>
        <a:p>
          <a:pPr algn="r" rtl="0"/>
          <a:r>
            <a:rPr lang="en-US" b="1" dirty="0" smtClean="0"/>
            <a:t>Induced motion</a:t>
          </a:r>
          <a:endParaRPr lang="en-US" dirty="0"/>
        </a:p>
      </dgm:t>
    </dgm:pt>
    <dgm:pt modelId="{7071DE1F-35B7-4D48-847D-1595B8DD7D9E}" type="parTrans" cxnId="{F3967F88-1E50-4049-AFFA-9DC1401C65AC}">
      <dgm:prSet/>
      <dgm:spPr/>
      <dgm:t>
        <a:bodyPr/>
        <a:lstStyle/>
        <a:p>
          <a:endParaRPr lang="en-US"/>
        </a:p>
      </dgm:t>
    </dgm:pt>
    <dgm:pt modelId="{76947CDD-9D27-4340-87CC-6C6D50A46E62}" type="sibTrans" cxnId="{F3967F88-1E50-4049-AFFA-9DC1401C65AC}">
      <dgm:prSet/>
      <dgm:spPr/>
      <dgm:t>
        <a:bodyPr/>
        <a:lstStyle/>
        <a:p>
          <a:endParaRPr lang="en-US"/>
        </a:p>
      </dgm:t>
    </dgm:pt>
    <dgm:pt modelId="{3F2C2C04-59C1-8C4F-88CA-A15D8EE33E55}">
      <dgm:prSet/>
      <dgm:spPr/>
      <dgm:t>
        <a:bodyPr/>
        <a:lstStyle/>
        <a:p>
          <a:pPr rtl="0"/>
          <a:r>
            <a:rPr lang="en-US" dirty="0" smtClean="0"/>
            <a:t>Duncker (1929) had subjects sit in a darkened room and look at a luminous dot that was surrounded by a larger luminous rectangular </a:t>
          </a:r>
          <a:r>
            <a:rPr lang="en-US" i="1" dirty="0" smtClean="0"/>
            <a:t>frame</a:t>
          </a:r>
          <a:r>
            <a:rPr lang="en-US" dirty="0" smtClean="0"/>
            <a:t>. When the frame slowly moved to the right, the subjects perceived the </a:t>
          </a:r>
          <a:r>
            <a:rPr lang="en-US" i="1" dirty="0" smtClean="0"/>
            <a:t>dot </a:t>
          </a:r>
          <a:r>
            <a:rPr lang="en-US" dirty="0" smtClean="0"/>
            <a:t>as moving to the left.</a:t>
          </a:r>
          <a:endParaRPr lang="en-US" dirty="0"/>
        </a:p>
      </dgm:t>
    </dgm:pt>
    <dgm:pt modelId="{97AC2C1A-07F7-6F4D-8F97-2BF235282150}" type="parTrans" cxnId="{F4B972D3-B9B7-9B49-BE50-8DD52DCBA884}">
      <dgm:prSet/>
      <dgm:spPr/>
      <dgm:t>
        <a:bodyPr/>
        <a:lstStyle/>
        <a:p>
          <a:endParaRPr lang="en-US"/>
        </a:p>
      </dgm:t>
    </dgm:pt>
    <dgm:pt modelId="{FA66613C-2DE8-2442-83DB-41382028E0ED}" type="sibTrans" cxnId="{F4B972D3-B9B7-9B49-BE50-8DD52DCBA884}">
      <dgm:prSet/>
      <dgm:spPr/>
      <dgm:t>
        <a:bodyPr/>
        <a:lstStyle/>
        <a:p>
          <a:endParaRPr lang="en-US"/>
        </a:p>
      </dgm:t>
    </dgm:pt>
    <dgm:pt modelId="{483EA323-E36B-0B47-BC3D-16A5E268FBE8}">
      <dgm:prSet/>
      <dgm:spPr/>
      <dgm:t>
        <a:bodyPr/>
        <a:lstStyle/>
        <a:p>
          <a:pPr rtl="0"/>
          <a:r>
            <a:rPr lang="en-US" dirty="0" smtClean="0"/>
            <a:t>Was first studied by Gestalt psychologist </a:t>
          </a:r>
          <a:r>
            <a:rPr lang="en-US" b="1" dirty="0" smtClean="0"/>
            <a:t>Karl Duncker</a:t>
          </a:r>
          <a:r>
            <a:rPr lang="en-US" dirty="0" smtClean="0"/>
            <a:t> in the 1920s </a:t>
          </a:r>
          <a:endParaRPr lang="en-US" dirty="0"/>
        </a:p>
      </dgm:t>
    </dgm:pt>
    <dgm:pt modelId="{E2DC902C-E5A7-4549-B929-0A8CE341F9A9}" type="parTrans" cxnId="{168D1F33-43B9-1A4C-86AF-D4983DCE14DA}">
      <dgm:prSet/>
      <dgm:spPr/>
      <dgm:t>
        <a:bodyPr/>
        <a:lstStyle/>
        <a:p>
          <a:endParaRPr lang="en-US"/>
        </a:p>
      </dgm:t>
    </dgm:pt>
    <dgm:pt modelId="{0F0D928B-126D-4046-9D3A-57F4ED572C7D}" type="sibTrans" cxnId="{168D1F33-43B9-1A4C-86AF-D4983DCE14DA}">
      <dgm:prSet/>
      <dgm:spPr/>
      <dgm:t>
        <a:bodyPr/>
        <a:lstStyle/>
        <a:p>
          <a:endParaRPr lang="en-US"/>
        </a:p>
      </dgm:t>
    </dgm:pt>
    <dgm:pt modelId="{3AAD400C-C905-9748-BE3A-60EF1071D349}" type="pres">
      <dgm:prSet presAssocID="{20070DA4-5FEE-7141-8572-5B08B6C6F9A0}" presName="Name0" presStyleCnt="0">
        <dgm:presLayoutVars>
          <dgm:dir/>
          <dgm:animLvl val="lvl"/>
          <dgm:resizeHandles val="exact"/>
        </dgm:presLayoutVars>
      </dgm:prSet>
      <dgm:spPr/>
      <dgm:t>
        <a:bodyPr/>
        <a:lstStyle/>
        <a:p>
          <a:endParaRPr lang="en-US"/>
        </a:p>
      </dgm:t>
    </dgm:pt>
    <dgm:pt modelId="{019EA0DC-4D8A-F540-98F3-FBA6AD0C8B2E}" type="pres">
      <dgm:prSet presAssocID="{FCB32529-009D-8C48-AA10-12158449ABD8}" presName="composite" presStyleCnt="0"/>
      <dgm:spPr/>
    </dgm:pt>
    <dgm:pt modelId="{B7A1F2A8-8B82-9E48-9F4E-C6A37BE62803}" type="pres">
      <dgm:prSet presAssocID="{FCB32529-009D-8C48-AA10-12158449ABD8}" presName="parTx" presStyleLbl="alignNode1" presStyleIdx="0" presStyleCnt="2">
        <dgm:presLayoutVars>
          <dgm:chMax val="0"/>
          <dgm:chPref val="0"/>
          <dgm:bulletEnabled val="1"/>
        </dgm:presLayoutVars>
      </dgm:prSet>
      <dgm:spPr/>
      <dgm:t>
        <a:bodyPr/>
        <a:lstStyle/>
        <a:p>
          <a:endParaRPr lang="en-US"/>
        </a:p>
      </dgm:t>
    </dgm:pt>
    <dgm:pt modelId="{9C98A499-BE77-D242-ADB0-C6AB0F7923BD}" type="pres">
      <dgm:prSet presAssocID="{FCB32529-009D-8C48-AA10-12158449ABD8}" presName="desTx" presStyleLbl="alignAccFollowNode1" presStyleIdx="0" presStyleCnt="2">
        <dgm:presLayoutVars>
          <dgm:bulletEnabled val="1"/>
        </dgm:presLayoutVars>
      </dgm:prSet>
      <dgm:spPr/>
      <dgm:t>
        <a:bodyPr/>
        <a:lstStyle/>
        <a:p>
          <a:endParaRPr lang="en-US"/>
        </a:p>
      </dgm:t>
    </dgm:pt>
    <dgm:pt modelId="{CC13679C-E5AA-F94C-AE4C-C61D0B114191}" type="pres">
      <dgm:prSet presAssocID="{4C078DFA-B5F7-3244-AB9E-9D40235C24B1}" presName="space" presStyleCnt="0"/>
      <dgm:spPr/>
    </dgm:pt>
    <dgm:pt modelId="{314261E1-7D61-B249-9A14-0202D786F22E}" type="pres">
      <dgm:prSet presAssocID="{C3CD542A-3CB0-3B41-8776-37FC2A573CAD}" presName="composite" presStyleCnt="0"/>
      <dgm:spPr/>
    </dgm:pt>
    <dgm:pt modelId="{350E7611-F397-6647-9AD4-FD815A829F1C}" type="pres">
      <dgm:prSet presAssocID="{C3CD542A-3CB0-3B41-8776-37FC2A573CAD}" presName="parTx" presStyleLbl="alignNode1" presStyleIdx="1" presStyleCnt="2">
        <dgm:presLayoutVars>
          <dgm:chMax val="0"/>
          <dgm:chPref val="0"/>
          <dgm:bulletEnabled val="1"/>
        </dgm:presLayoutVars>
      </dgm:prSet>
      <dgm:spPr/>
      <dgm:t>
        <a:bodyPr/>
        <a:lstStyle/>
        <a:p>
          <a:endParaRPr lang="en-US"/>
        </a:p>
      </dgm:t>
    </dgm:pt>
    <dgm:pt modelId="{E905EDED-953D-2C4C-96AA-D2381A6B1958}" type="pres">
      <dgm:prSet presAssocID="{C3CD542A-3CB0-3B41-8776-37FC2A573CAD}" presName="desTx" presStyleLbl="alignAccFollowNode1" presStyleIdx="1" presStyleCnt="2">
        <dgm:presLayoutVars>
          <dgm:bulletEnabled val="1"/>
        </dgm:presLayoutVars>
      </dgm:prSet>
      <dgm:spPr/>
      <dgm:t>
        <a:bodyPr/>
        <a:lstStyle/>
        <a:p>
          <a:endParaRPr lang="en-US"/>
        </a:p>
      </dgm:t>
    </dgm:pt>
  </dgm:ptLst>
  <dgm:cxnLst>
    <dgm:cxn modelId="{F3967F88-1E50-4049-AFFA-9DC1401C65AC}" srcId="{20070DA4-5FEE-7141-8572-5B08B6C6F9A0}" destId="{C3CD542A-3CB0-3B41-8776-37FC2A573CAD}" srcOrd="1" destOrd="0" parTransId="{7071DE1F-35B7-4D48-847D-1595B8DD7D9E}" sibTransId="{76947CDD-9D27-4340-87CC-6C6D50A46E62}"/>
    <dgm:cxn modelId="{48BB48BF-E835-FD45-8D54-34EA451665E6}" type="presOf" srcId="{20070DA4-5FEE-7141-8572-5B08B6C6F9A0}" destId="{3AAD400C-C905-9748-BE3A-60EF1071D349}" srcOrd="0" destOrd="0" presId="urn:microsoft.com/office/officeart/2005/8/layout/hList1"/>
    <dgm:cxn modelId="{8A00FF9E-93BD-1843-A477-0BF56AB7DDCA}" srcId="{FCB32529-009D-8C48-AA10-12158449ABD8}" destId="{2769E286-7880-1E44-8390-BDC823001A40}" srcOrd="1" destOrd="0" parTransId="{858015AD-6206-AB44-AB40-5AC735BD25A4}" sibTransId="{DCC562C9-5EAB-EE4C-9190-DD24BADCD779}"/>
    <dgm:cxn modelId="{D2E608B8-B0BF-4E4F-ABD2-0A4BA05B605D}" type="presOf" srcId="{2769E286-7880-1E44-8390-BDC823001A40}" destId="{9C98A499-BE77-D242-ADB0-C6AB0F7923BD}" srcOrd="0" destOrd="1" presId="urn:microsoft.com/office/officeart/2005/8/layout/hList1"/>
    <dgm:cxn modelId="{F66E982A-BB39-9B48-9739-504D4072F553}" type="presOf" srcId="{705078B5-EC48-ED45-9A34-971B8560134A}" destId="{9C98A499-BE77-D242-ADB0-C6AB0F7923BD}" srcOrd="0" destOrd="0" presId="urn:microsoft.com/office/officeart/2005/8/layout/hList1"/>
    <dgm:cxn modelId="{F4B972D3-B9B7-9B49-BE50-8DD52DCBA884}" srcId="{C3CD542A-3CB0-3B41-8776-37FC2A573CAD}" destId="{3F2C2C04-59C1-8C4F-88CA-A15D8EE33E55}" srcOrd="1" destOrd="0" parTransId="{97AC2C1A-07F7-6F4D-8F97-2BF235282150}" sibTransId="{FA66613C-2DE8-2442-83DB-41382028E0ED}"/>
    <dgm:cxn modelId="{39688441-1910-5C45-BCE9-BE524D462D24}" srcId="{20070DA4-5FEE-7141-8572-5B08B6C6F9A0}" destId="{FCB32529-009D-8C48-AA10-12158449ABD8}" srcOrd="0" destOrd="0" parTransId="{C158BD2A-A908-5D42-83B3-E420DF0A67FA}" sibTransId="{4C078DFA-B5F7-3244-AB9E-9D40235C24B1}"/>
    <dgm:cxn modelId="{3F3F6786-37A9-AC44-872E-BA130F9524DE}" srcId="{FCB32529-009D-8C48-AA10-12158449ABD8}" destId="{6A116AF7-3507-E949-9F95-6B883AEC32F0}" srcOrd="2" destOrd="0" parTransId="{F77768FA-E645-A94C-8D52-5F9EB172BB0D}" sibTransId="{3C03894D-8810-AD4E-89F3-DC688C118A12}"/>
    <dgm:cxn modelId="{B696401B-5A4F-E141-B1F6-A5FFF8438CF2}" type="presOf" srcId="{C3CD542A-3CB0-3B41-8776-37FC2A573CAD}" destId="{350E7611-F397-6647-9AD4-FD815A829F1C}" srcOrd="0" destOrd="0" presId="urn:microsoft.com/office/officeart/2005/8/layout/hList1"/>
    <dgm:cxn modelId="{168D1F33-43B9-1A4C-86AF-D4983DCE14DA}" srcId="{C3CD542A-3CB0-3B41-8776-37FC2A573CAD}" destId="{483EA323-E36B-0B47-BC3D-16A5E268FBE8}" srcOrd="0" destOrd="0" parTransId="{E2DC902C-E5A7-4549-B929-0A8CE341F9A9}" sibTransId="{0F0D928B-126D-4046-9D3A-57F4ED572C7D}"/>
    <dgm:cxn modelId="{850F39A5-207D-C547-A285-BD7BB829720C}" type="presOf" srcId="{483EA323-E36B-0B47-BC3D-16A5E268FBE8}" destId="{E905EDED-953D-2C4C-96AA-D2381A6B1958}" srcOrd="0" destOrd="0" presId="urn:microsoft.com/office/officeart/2005/8/layout/hList1"/>
    <dgm:cxn modelId="{854B02CB-5965-084C-B446-E3EED0B9F7EA}" type="presOf" srcId="{FCB32529-009D-8C48-AA10-12158449ABD8}" destId="{B7A1F2A8-8B82-9E48-9F4E-C6A37BE62803}" srcOrd="0" destOrd="0" presId="urn:microsoft.com/office/officeart/2005/8/layout/hList1"/>
    <dgm:cxn modelId="{A6333162-F915-D24A-A7EE-CFD1C039CD09}" srcId="{FCB32529-009D-8C48-AA10-12158449ABD8}" destId="{705078B5-EC48-ED45-9A34-971B8560134A}" srcOrd="0" destOrd="0" parTransId="{8186A1EE-464C-5244-9ED3-2036DE040275}" sibTransId="{7BC08CA1-E45E-9C41-AD3C-7D7BD6BFD8C0}"/>
    <dgm:cxn modelId="{F85DB579-6A5A-BD41-AD85-DF064EF538B7}" type="presOf" srcId="{6A116AF7-3507-E949-9F95-6B883AEC32F0}" destId="{9C98A499-BE77-D242-ADB0-C6AB0F7923BD}" srcOrd="0" destOrd="2" presId="urn:microsoft.com/office/officeart/2005/8/layout/hList1"/>
    <dgm:cxn modelId="{EF9090F4-70EA-1544-9978-089F55384521}" type="presOf" srcId="{3F2C2C04-59C1-8C4F-88CA-A15D8EE33E55}" destId="{E905EDED-953D-2C4C-96AA-D2381A6B1958}" srcOrd="0" destOrd="1" presId="urn:microsoft.com/office/officeart/2005/8/layout/hList1"/>
    <dgm:cxn modelId="{353C22A8-1388-9544-8626-41E805C9A270}" type="presParOf" srcId="{3AAD400C-C905-9748-BE3A-60EF1071D349}" destId="{019EA0DC-4D8A-F540-98F3-FBA6AD0C8B2E}" srcOrd="0" destOrd="0" presId="urn:microsoft.com/office/officeart/2005/8/layout/hList1"/>
    <dgm:cxn modelId="{1862C086-8D95-9548-8419-960463D16E84}" type="presParOf" srcId="{019EA0DC-4D8A-F540-98F3-FBA6AD0C8B2E}" destId="{B7A1F2A8-8B82-9E48-9F4E-C6A37BE62803}" srcOrd="0" destOrd="0" presId="urn:microsoft.com/office/officeart/2005/8/layout/hList1"/>
    <dgm:cxn modelId="{C5D8E8E5-D777-4F43-BACB-AC5E8BEDA769}" type="presParOf" srcId="{019EA0DC-4D8A-F540-98F3-FBA6AD0C8B2E}" destId="{9C98A499-BE77-D242-ADB0-C6AB0F7923BD}" srcOrd="1" destOrd="0" presId="urn:microsoft.com/office/officeart/2005/8/layout/hList1"/>
    <dgm:cxn modelId="{3E2C670F-807B-D84B-8B36-3B58B454DBDA}" type="presParOf" srcId="{3AAD400C-C905-9748-BE3A-60EF1071D349}" destId="{CC13679C-E5AA-F94C-AE4C-C61D0B114191}" srcOrd="1" destOrd="0" presId="urn:microsoft.com/office/officeart/2005/8/layout/hList1"/>
    <dgm:cxn modelId="{8EA939ED-5396-AE46-8415-F3668EACB443}" type="presParOf" srcId="{3AAD400C-C905-9748-BE3A-60EF1071D349}" destId="{314261E1-7D61-B249-9A14-0202D786F22E}" srcOrd="2" destOrd="0" presId="urn:microsoft.com/office/officeart/2005/8/layout/hList1"/>
    <dgm:cxn modelId="{236F9587-9D97-574C-8CD3-17FA56757CD7}" type="presParOf" srcId="{314261E1-7D61-B249-9A14-0202D786F22E}" destId="{350E7611-F397-6647-9AD4-FD815A829F1C}" srcOrd="0" destOrd="0" presId="urn:microsoft.com/office/officeart/2005/8/layout/hList1"/>
    <dgm:cxn modelId="{382D63CA-2982-9840-8948-480E99DA0D79}" type="presParOf" srcId="{314261E1-7D61-B249-9A14-0202D786F22E}" destId="{E905EDED-953D-2C4C-96AA-D2381A6B195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019CBF-F737-467B-91BB-EA399EA2F057}" type="datetimeFigureOut">
              <a:rPr lang="en-US" smtClean="0"/>
              <a:pPr/>
              <a:t>3/28/2016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8FCC53-D4C8-435D-B659-58083D069D84}" type="slidenum">
              <a:rPr lang="en-US" smtClean="0"/>
              <a:pPr/>
              <a:t>‹#›</a:t>
            </a:fld>
            <a:endParaRPr lang="en-US" dirty="0"/>
          </a:p>
        </p:txBody>
      </p:sp>
    </p:spTree>
    <p:extLst>
      <p:ext uri="{BB962C8B-B14F-4D97-AF65-F5344CB8AC3E}">
        <p14:creationId xmlns:p14="http://schemas.microsoft.com/office/powerpoint/2010/main" val="1536502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1</a:t>
            </a:fld>
            <a:endParaRPr lang="en-US" dirty="0"/>
          </a:p>
        </p:txBody>
      </p:sp>
    </p:spTree>
    <p:extLst>
      <p:ext uri="{BB962C8B-B14F-4D97-AF65-F5344CB8AC3E}">
        <p14:creationId xmlns:p14="http://schemas.microsoft.com/office/powerpoint/2010/main" val="3194325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16</a:t>
            </a:fld>
            <a:endParaRPr lang="en-US" dirty="0"/>
          </a:p>
        </p:txBody>
      </p:sp>
    </p:spTree>
    <p:extLst>
      <p:ext uri="{BB962C8B-B14F-4D97-AF65-F5344CB8AC3E}">
        <p14:creationId xmlns:p14="http://schemas.microsoft.com/office/powerpoint/2010/main" val="755914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Color: The perceptual experience of different wavelengths of light, involving hue, saturation (purity), and brightness (intensity).</a:t>
            </a:r>
          </a:p>
          <a:p>
            <a:r>
              <a:rPr lang="en-US" sz="1200" b="0" i="0" u="none" strike="noStrike" kern="1200" baseline="0" dirty="0" smtClean="0">
                <a:solidFill>
                  <a:schemeClr val="tx1"/>
                </a:solidFill>
                <a:latin typeface="+mn-lt"/>
                <a:ea typeface="+mn-ea"/>
                <a:cs typeface="+mn-cs"/>
              </a:rPr>
              <a:t>Hue: The property of wavelengths of light known as color; different wavelengths correspond to our subjective experience of different colors.</a:t>
            </a:r>
          </a:p>
          <a:p>
            <a:r>
              <a:rPr lang="en-US" sz="1200" b="0" i="0" u="none" strike="noStrike" kern="1200" baseline="0" dirty="0" smtClean="0">
                <a:solidFill>
                  <a:schemeClr val="tx1"/>
                </a:solidFill>
                <a:latin typeface="+mn-lt"/>
                <a:ea typeface="+mn-ea"/>
                <a:cs typeface="+mn-cs"/>
              </a:rPr>
              <a:t>Saturation: The property of color that corresponds to the purity of the light wave.</a:t>
            </a:r>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17</a:t>
            </a:fld>
            <a:endParaRPr lang="en-US" dirty="0"/>
          </a:p>
        </p:txBody>
      </p:sp>
    </p:spTree>
    <p:extLst>
      <p:ext uri="{BB962C8B-B14F-4D97-AF65-F5344CB8AC3E}">
        <p14:creationId xmlns:p14="http://schemas.microsoft.com/office/powerpoint/2010/main" val="1280070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Color blindness: One of several inherited forms of color deficiency or weakness in which an individual cannot distinguish between certain colors.</a:t>
            </a:r>
          </a:p>
          <a:p>
            <a:r>
              <a:rPr lang="en-US" sz="1200" b="0" i="0" u="none" strike="noStrike" kern="1200" baseline="0" dirty="0" smtClean="0">
                <a:solidFill>
                  <a:schemeClr val="tx1"/>
                </a:solidFill>
                <a:latin typeface="+mn-lt"/>
                <a:ea typeface="+mn-ea"/>
                <a:cs typeface="+mn-cs"/>
              </a:rPr>
              <a:t>Afterimage: A visual experience that occurs after the original source of stimulation is no longer present.</a:t>
            </a:r>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18</a:t>
            </a:fld>
            <a:endParaRPr lang="en-US" dirty="0"/>
          </a:p>
        </p:txBody>
      </p:sp>
    </p:spTree>
    <p:extLst>
      <p:ext uri="{BB962C8B-B14F-4D97-AF65-F5344CB8AC3E}">
        <p14:creationId xmlns:p14="http://schemas.microsoft.com/office/powerpoint/2010/main" val="218780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Because of the way red–green color blindness is genetically transmitted, it is much more common in men than in women. About 8 percent of the male population is born with red–green color deficiency, and</a:t>
            </a:r>
          </a:p>
          <a:p>
            <a:r>
              <a:rPr lang="en-US" sz="1200" b="0" i="0" u="none" strike="noStrike" kern="1200" baseline="0" dirty="0" smtClean="0">
                <a:solidFill>
                  <a:schemeClr val="tx1"/>
                </a:solidFill>
                <a:latin typeface="+mn-lt"/>
                <a:ea typeface="+mn-ea"/>
                <a:cs typeface="+mn-cs"/>
              </a:rPr>
              <a:t>about a quarter of these males experience only the colors coded by the blue–yellow cones. People who are completely color blind and see the world only in shades of black, white, and gray are extremely rare</a:t>
            </a:r>
          </a:p>
          <a:p>
            <a:r>
              <a:rPr lang="en-US" sz="1200" b="0" i="0" u="none" strike="noStrike" kern="1200" baseline="0" dirty="0" smtClean="0">
                <a:solidFill>
                  <a:schemeClr val="tx1"/>
                </a:solidFill>
                <a:latin typeface="+mn-lt"/>
                <a:ea typeface="+mn-ea"/>
                <a:cs typeface="+mn-cs"/>
              </a:rPr>
              <a:t>(Shevell &amp; Kingdom, 2008).</a:t>
            </a:r>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19</a:t>
            </a:fld>
            <a:endParaRPr lang="en-US" dirty="0"/>
          </a:p>
        </p:txBody>
      </p:sp>
    </p:spTree>
    <p:extLst>
      <p:ext uri="{BB962C8B-B14F-4D97-AF65-F5344CB8AC3E}">
        <p14:creationId xmlns:p14="http://schemas.microsoft.com/office/powerpoint/2010/main" val="2737731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Each theory correctly describes color vision at a different level of visual processing.</a:t>
            </a:r>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22</a:t>
            </a:fld>
            <a:endParaRPr lang="en-US" dirty="0"/>
          </a:p>
        </p:txBody>
      </p:sp>
    </p:spTree>
    <p:extLst>
      <p:ext uri="{BB962C8B-B14F-4D97-AF65-F5344CB8AC3E}">
        <p14:creationId xmlns:p14="http://schemas.microsoft.com/office/powerpoint/2010/main" val="3222671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23</a:t>
            </a:fld>
            <a:endParaRPr lang="en-US" dirty="0"/>
          </a:p>
        </p:txBody>
      </p:sp>
    </p:spTree>
    <p:extLst>
      <p:ext uri="{BB962C8B-B14F-4D97-AF65-F5344CB8AC3E}">
        <p14:creationId xmlns:p14="http://schemas.microsoft.com/office/powerpoint/2010/main" val="1072614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Characteristics of Sound Waves</a:t>
            </a:r>
          </a:p>
          <a:p>
            <a:r>
              <a:rPr lang="en-US" sz="1200" b="0" i="0" u="none" strike="noStrike" kern="1200" baseline="0" dirty="0" smtClean="0">
                <a:solidFill>
                  <a:schemeClr val="tx1"/>
                </a:solidFill>
                <a:latin typeface="+mn-lt"/>
                <a:ea typeface="+mn-ea"/>
                <a:cs typeface="+mn-cs"/>
              </a:rPr>
              <a:t>The length of a wave, its height, and its complexity determine the loudness, pitch, and timbre that we hear. The sound produced by </a:t>
            </a:r>
            <a:r>
              <a:rPr lang="en-US" sz="1200" b="1" i="0" u="none" strike="noStrike" kern="1200" baseline="0" dirty="0" smtClean="0">
                <a:solidFill>
                  <a:schemeClr val="tx1"/>
                </a:solidFill>
                <a:latin typeface="+mn-lt"/>
                <a:ea typeface="+mn-ea"/>
                <a:cs typeface="+mn-cs"/>
              </a:rPr>
              <a:t>(a) </a:t>
            </a:r>
            <a:r>
              <a:rPr lang="en-US" sz="1200" b="0" i="0" u="none" strike="noStrike" kern="1200" baseline="0" dirty="0" smtClean="0">
                <a:solidFill>
                  <a:schemeClr val="tx1"/>
                </a:solidFill>
                <a:latin typeface="+mn-lt"/>
                <a:ea typeface="+mn-ea"/>
                <a:cs typeface="+mn-cs"/>
              </a:rPr>
              <a:t>would be high-pitched and loud. The sound produced by </a:t>
            </a:r>
            <a:r>
              <a:rPr lang="en-US" sz="1200" b="1" i="0" u="none" strike="noStrike" kern="1200" baseline="0" dirty="0" smtClean="0">
                <a:solidFill>
                  <a:schemeClr val="tx1"/>
                </a:solidFill>
                <a:latin typeface="+mn-lt"/>
                <a:ea typeface="+mn-ea"/>
                <a:cs typeface="+mn-cs"/>
              </a:rPr>
              <a:t>(b</a:t>
            </a:r>
            <a:r>
              <a:rPr lang="en-US" sz="1200" b="0" i="0" u="none" strike="noStrike" kern="1200" baseline="0" dirty="0" smtClean="0">
                <a:solidFill>
                  <a:schemeClr val="tx1"/>
                </a:solidFill>
                <a:latin typeface="+mn-lt"/>
                <a:ea typeface="+mn-ea"/>
                <a:cs typeface="+mn-cs"/>
              </a:rPr>
              <a:t>) would be soft and low. The sound in </a:t>
            </a:r>
            <a:r>
              <a:rPr lang="en-US" sz="1200" b="1" i="0" u="none" strike="noStrike" kern="1200" baseline="0" dirty="0" smtClean="0">
                <a:solidFill>
                  <a:schemeClr val="tx1"/>
                </a:solidFill>
                <a:latin typeface="+mn-lt"/>
                <a:ea typeface="+mn-ea"/>
                <a:cs typeface="+mn-cs"/>
              </a:rPr>
              <a:t>(c) </a:t>
            </a:r>
            <a:r>
              <a:rPr lang="en-US" sz="1200" b="0" i="0" u="none" strike="noStrike" kern="1200" baseline="0" dirty="0" smtClean="0">
                <a:solidFill>
                  <a:schemeClr val="tx1"/>
                </a:solidFill>
                <a:latin typeface="+mn-lt"/>
                <a:ea typeface="+mn-ea"/>
                <a:cs typeface="+mn-cs"/>
              </a:rPr>
              <a:t>is complex, like the sounds we usually experience in the natural world.</a:t>
            </a:r>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24</a:t>
            </a:fld>
            <a:endParaRPr lang="en-US" dirty="0"/>
          </a:p>
        </p:txBody>
      </p:sp>
    </p:spTree>
    <p:extLst>
      <p:ext uri="{BB962C8B-B14F-4D97-AF65-F5344CB8AC3E}">
        <p14:creationId xmlns:p14="http://schemas.microsoft.com/office/powerpoint/2010/main" val="3094291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itchFamily="34" charset="0"/>
              <a:buNone/>
            </a:pPr>
            <a:endParaRPr lang="en-US" sz="12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D68FCC53-D4C8-435D-B659-58083D069D84}" type="slidenum">
              <a:rPr lang="en-US" smtClean="0"/>
              <a:pPr/>
              <a:t>25</a:t>
            </a:fld>
            <a:endParaRPr lang="en-US" dirty="0"/>
          </a:p>
        </p:txBody>
      </p:sp>
    </p:spTree>
    <p:extLst>
      <p:ext uri="{BB962C8B-B14F-4D97-AF65-F5344CB8AC3E}">
        <p14:creationId xmlns:p14="http://schemas.microsoft.com/office/powerpoint/2010/main" val="2321726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path that sound waves take through the major structures of the human ear is shown.</a:t>
            </a:r>
            <a:r>
              <a:rPr lang="en-US" sz="1200" b="1"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After being caught by the outer ear, sound waves are funneled down the ear canal to the eardrum, which transfers the vibrations to the structures of the middle ear. In the middle ear, the vibrations are amplified and transferred in turn to the oval window and on to the fluid-filled cochlea in the inner ear</a:t>
            </a:r>
            <a:endParaRPr lang="en-US" b="1"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26</a:t>
            </a:fld>
            <a:endParaRPr lang="en-US" dirty="0"/>
          </a:p>
        </p:txBody>
      </p:sp>
    </p:spTree>
    <p:extLst>
      <p:ext uri="{BB962C8B-B14F-4D97-AF65-F5344CB8AC3E}">
        <p14:creationId xmlns:p14="http://schemas.microsoft.com/office/powerpoint/2010/main" val="2321726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As the fluid in the cochlea vibrates, the basilar membrane ripples, bending the hair cells, which appear as rows of yellow tips in the top right section of the color-enhanced scanning electromicrograph </a:t>
            </a:r>
            <a:r>
              <a:rPr lang="en-US" sz="1200" b="1" i="0" u="none" strike="noStrike" kern="1200" baseline="0" dirty="0" smtClean="0">
                <a:solidFill>
                  <a:schemeClr val="tx1"/>
                </a:solidFill>
                <a:latin typeface="+mn-lt"/>
                <a:ea typeface="+mn-ea"/>
                <a:cs typeface="+mn-cs"/>
              </a:rPr>
              <a:t>(c). </a:t>
            </a:r>
            <a:r>
              <a:rPr lang="en-US" sz="1200" b="0" i="0" u="none" strike="noStrike" kern="1200" baseline="0" dirty="0" smtClean="0">
                <a:solidFill>
                  <a:schemeClr val="tx1"/>
                </a:solidFill>
                <a:latin typeface="+mn-lt"/>
                <a:ea typeface="+mn-ea"/>
                <a:cs typeface="+mn-cs"/>
              </a:rPr>
              <a:t>The bending of the hair cells stimulates the auditory nerve, which ultimately transmits the neural messages to the auditory cortex in the brain.</a:t>
            </a:r>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28</a:t>
            </a:fld>
            <a:endParaRPr lang="en-US" dirty="0"/>
          </a:p>
        </p:txBody>
      </p:sp>
    </p:spTree>
    <p:extLst>
      <p:ext uri="{BB962C8B-B14F-4D97-AF65-F5344CB8AC3E}">
        <p14:creationId xmlns:p14="http://schemas.microsoft.com/office/powerpoint/2010/main" val="1584117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INSERT</a:t>
            </a:r>
            <a:r>
              <a:rPr lang="en-US" baseline="0" dirty="0" smtClean="0"/>
              <a:t> 3.1 HERE</a:t>
            </a:r>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4</a:t>
            </a:fld>
            <a:endParaRPr lang="en-US" dirty="0"/>
          </a:p>
        </p:txBody>
      </p:sp>
    </p:spTree>
    <p:extLst>
      <p:ext uri="{BB962C8B-B14F-4D97-AF65-F5344CB8AC3E}">
        <p14:creationId xmlns:p14="http://schemas.microsoft.com/office/powerpoint/2010/main" val="1846690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Noise exposure, not age, is the leading cause of hearing loss. Many adolescents and young adults are unaware of the potential for permanent hearing loss due to exposure to loud noise. Damage to the delicate hair cells of the inner ear is cumulative. One survey found that 12–15% of schoolage children have some hearing deficits due to noise exposure (Harrison, 2012). While rock concerts have long been known for excessively loud music, people are also exposed to unhealthy levels of noise in restaurants, athletic stadiums, and in spin and other exercise classes. iPods and other personal music players can also expose the</a:t>
            </a:r>
          </a:p>
          <a:p>
            <a:r>
              <a:rPr lang="en-US" sz="1200" b="0" i="0" u="none" strike="noStrike" kern="1200" baseline="0" dirty="0" smtClean="0">
                <a:solidFill>
                  <a:schemeClr val="tx1"/>
                </a:solidFill>
                <a:latin typeface="+mn-lt"/>
                <a:ea typeface="+mn-ea"/>
                <a:cs typeface="+mn-cs"/>
              </a:rPr>
              <a:t>listener to dangerously high levels of noise (Breinbauer &amp; others, 2012). As a general rule, if other people can hear what you are listening to, the sound is turned up too high.</a:t>
            </a:r>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29</a:t>
            </a:fld>
            <a:endParaRPr lang="en-US" dirty="0"/>
          </a:p>
        </p:txBody>
      </p:sp>
    </p:spTree>
    <p:extLst>
      <p:ext uri="{BB962C8B-B14F-4D97-AF65-F5344CB8AC3E}">
        <p14:creationId xmlns:p14="http://schemas.microsoft.com/office/powerpoint/2010/main" val="3482388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 sound wave of about 100 hertz would excite each hair cell along the basilar membrane to vibrate 100 times per second, and neural impulses would be sent to the brain at the same rate. However, there’s a limit to how fast neurons can fi re. Individual neurons cannot fi re faster than about 1,000 times per second.</a:t>
            </a:r>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30</a:t>
            </a:fld>
            <a:endParaRPr lang="en-US" dirty="0"/>
          </a:p>
        </p:txBody>
      </p:sp>
    </p:spTree>
    <p:extLst>
      <p:ext uri="{BB962C8B-B14F-4D97-AF65-F5344CB8AC3E}">
        <p14:creationId xmlns:p14="http://schemas.microsoft.com/office/powerpoint/2010/main" val="41552630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cs typeface="Arial" charset="0"/>
              </a:defRPr>
            </a:lvl1pPr>
            <a:lvl2pPr marL="742950" indent="-285750" eaLnBrk="0" hangingPunct="0">
              <a:defRPr kumimoji="1" sz="2400">
                <a:solidFill>
                  <a:schemeClr val="tx1"/>
                </a:solidFill>
                <a:latin typeface="Times New Roman" pitchFamily="18" charset="0"/>
                <a:cs typeface="Arial" charset="0"/>
              </a:defRPr>
            </a:lvl2pPr>
            <a:lvl3pPr marL="1143000" indent="-228600" eaLnBrk="0" hangingPunct="0">
              <a:defRPr kumimoji="1" sz="2400">
                <a:solidFill>
                  <a:schemeClr val="tx1"/>
                </a:solidFill>
                <a:latin typeface="Times New Roman" pitchFamily="18" charset="0"/>
                <a:cs typeface="Arial" charset="0"/>
              </a:defRPr>
            </a:lvl3pPr>
            <a:lvl4pPr marL="1600200" indent="-228600" eaLnBrk="0" hangingPunct="0">
              <a:defRPr kumimoji="1" sz="2400">
                <a:solidFill>
                  <a:schemeClr val="tx1"/>
                </a:solidFill>
                <a:latin typeface="Times New Roman" pitchFamily="18" charset="0"/>
                <a:cs typeface="Arial" charset="0"/>
              </a:defRPr>
            </a:lvl4pPr>
            <a:lvl5pPr marL="2057400" indent="-228600" eaLnBrk="0" hangingPunct="0">
              <a:defRPr kumimoji="1"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kumimoji="1"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kumimoji="1"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kumimoji="1"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kumimoji="1" sz="2400">
                <a:solidFill>
                  <a:schemeClr val="tx1"/>
                </a:solidFill>
                <a:latin typeface="Times New Roman" pitchFamily="18" charset="0"/>
                <a:cs typeface="Arial" charset="0"/>
              </a:defRPr>
            </a:lvl9pPr>
          </a:lstStyle>
          <a:p>
            <a:pPr eaLnBrk="1" hangingPunct="1"/>
            <a:fld id="{5FF512B5-4A7A-4E04-BC3F-7F4F220752E4}" type="slidenum">
              <a:rPr kumimoji="0" lang="en-US" sz="1200">
                <a:latin typeface="Arial" charset="0"/>
              </a:rPr>
              <a:pPr eaLnBrk="1" hangingPunct="1"/>
              <a:t>31</a:t>
            </a:fld>
            <a:endParaRPr kumimoji="0" lang="en-US" sz="1200">
              <a:latin typeface="Arial"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cs typeface="Arial" charset="0"/>
              </a:defRPr>
            </a:lvl1pPr>
            <a:lvl2pPr marL="742950" indent="-285750" eaLnBrk="0" hangingPunct="0">
              <a:defRPr kumimoji="1" sz="2400">
                <a:solidFill>
                  <a:schemeClr val="tx1"/>
                </a:solidFill>
                <a:latin typeface="Times New Roman" pitchFamily="18" charset="0"/>
                <a:cs typeface="Arial" charset="0"/>
              </a:defRPr>
            </a:lvl2pPr>
            <a:lvl3pPr marL="1143000" indent="-228600" eaLnBrk="0" hangingPunct="0">
              <a:defRPr kumimoji="1" sz="2400">
                <a:solidFill>
                  <a:schemeClr val="tx1"/>
                </a:solidFill>
                <a:latin typeface="Times New Roman" pitchFamily="18" charset="0"/>
                <a:cs typeface="Arial" charset="0"/>
              </a:defRPr>
            </a:lvl3pPr>
            <a:lvl4pPr marL="1600200" indent="-228600" eaLnBrk="0" hangingPunct="0">
              <a:defRPr kumimoji="1" sz="2400">
                <a:solidFill>
                  <a:schemeClr val="tx1"/>
                </a:solidFill>
                <a:latin typeface="Times New Roman" pitchFamily="18" charset="0"/>
                <a:cs typeface="Arial" charset="0"/>
              </a:defRPr>
            </a:lvl4pPr>
            <a:lvl5pPr marL="2057400" indent="-228600" eaLnBrk="0" hangingPunct="0">
              <a:defRPr kumimoji="1"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kumimoji="1"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kumimoji="1"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kumimoji="1"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kumimoji="1" sz="2400">
                <a:solidFill>
                  <a:schemeClr val="tx1"/>
                </a:solidFill>
                <a:latin typeface="Times New Roman" pitchFamily="18" charset="0"/>
                <a:cs typeface="Arial" charset="0"/>
              </a:defRPr>
            </a:lvl9pPr>
          </a:lstStyle>
          <a:p>
            <a:pPr eaLnBrk="1" hangingPunct="1"/>
            <a:fld id="{416FC481-EF16-4D7B-B1C6-2BD4BE9497A6}" type="slidenum">
              <a:rPr kumimoji="0" lang="en-US" sz="1200">
                <a:latin typeface="Arial" charset="0"/>
              </a:rPr>
              <a:pPr eaLnBrk="1" hangingPunct="1"/>
              <a:t>32</a:t>
            </a:fld>
            <a:endParaRPr kumimoji="0" lang="en-US" sz="1200">
              <a:latin typeface="Arial"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cs typeface="Arial" charset="0"/>
              </a:defRPr>
            </a:lvl1pPr>
            <a:lvl2pPr marL="742950" indent="-285750" eaLnBrk="0" hangingPunct="0">
              <a:defRPr kumimoji="1" sz="2400">
                <a:solidFill>
                  <a:schemeClr val="tx1"/>
                </a:solidFill>
                <a:latin typeface="Times New Roman" pitchFamily="18" charset="0"/>
                <a:cs typeface="Arial" charset="0"/>
              </a:defRPr>
            </a:lvl2pPr>
            <a:lvl3pPr marL="1143000" indent="-228600" eaLnBrk="0" hangingPunct="0">
              <a:defRPr kumimoji="1" sz="2400">
                <a:solidFill>
                  <a:schemeClr val="tx1"/>
                </a:solidFill>
                <a:latin typeface="Times New Roman" pitchFamily="18" charset="0"/>
                <a:cs typeface="Arial" charset="0"/>
              </a:defRPr>
            </a:lvl3pPr>
            <a:lvl4pPr marL="1600200" indent="-228600" eaLnBrk="0" hangingPunct="0">
              <a:defRPr kumimoji="1" sz="2400">
                <a:solidFill>
                  <a:schemeClr val="tx1"/>
                </a:solidFill>
                <a:latin typeface="Times New Roman" pitchFamily="18" charset="0"/>
                <a:cs typeface="Arial" charset="0"/>
              </a:defRPr>
            </a:lvl4pPr>
            <a:lvl5pPr marL="2057400" indent="-228600" eaLnBrk="0" hangingPunct="0">
              <a:defRPr kumimoji="1"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kumimoji="1"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kumimoji="1"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kumimoji="1"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kumimoji="1" sz="2400">
                <a:solidFill>
                  <a:schemeClr val="tx1"/>
                </a:solidFill>
                <a:latin typeface="Times New Roman" pitchFamily="18" charset="0"/>
                <a:cs typeface="Arial" charset="0"/>
              </a:defRPr>
            </a:lvl9pPr>
          </a:lstStyle>
          <a:p>
            <a:pPr eaLnBrk="1" hangingPunct="1"/>
            <a:fld id="{7CE42FF0-C4EC-4365-8748-EF4F8DFEDC99}" type="slidenum">
              <a:rPr kumimoji="0" lang="en-US" sz="1200">
                <a:latin typeface="Arial" charset="0"/>
              </a:rPr>
              <a:pPr eaLnBrk="1" hangingPunct="1"/>
              <a:t>33</a:t>
            </a:fld>
            <a:endParaRPr kumimoji="0" lang="en-US" sz="1200">
              <a:latin typeface="Arial"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cs typeface="Arial" charset="0"/>
              </a:defRPr>
            </a:lvl1pPr>
            <a:lvl2pPr marL="742950" indent="-285750" eaLnBrk="0" hangingPunct="0">
              <a:defRPr kumimoji="1" sz="2400">
                <a:solidFill>
                  <a:schemeClr val="tx1"/>
                </a:solidFill>
                <a:latin typeface="Times New Roman" pitchFamily="18" charset="0"/>
                <a:cs typeface="Arial" charset="0"/>
              </a:defRPr>
            </a:lvl2pPr>
            <a:lvl3pPr marL="1143000" indent="-228600" eaLnBrk="0" hangingPunct="0">
              <a:defRPr kumimoji="1" sz="2400">
                <a:solidFill>
                  <a:schemeClr val="tx1"/>
                </a:solidFill>
                <a:latin typeface="Times New Roman" pitchFamily="18" charset="0"/>
                <a:cs typeface="Arial" charset="0"/>
              </a:defRPr>
            </a:lvl3pPr>
            <a:lvl4pPr marL="1600200" indent="-228600" eaLnBrk="0" hangingPunct="0">
              <a:defRPr kumimoji="1" sz="2400">
                <a:solidFill>
                  <a:schemeClr val="tx1"/>
                </a:solidFill>
                <a:latin typeface="Times New Roman" pitchFamily="18" charset="0"/>
                <a:cs typeface="Arial" charset="0"/>
              </a:defRPr>
            </a:lvl4pPr>
            <a:lvl5pPr marL="2057400" indent="-228600" eaLnBrk="0" hangingPunct="0">
              <a:defRPr kumimoji="1"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kumimoji="1"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kumimoji="1"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kumimoji="1"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kumimoji="1" sz="2400">
                <a:solidFill>
                  <a:schemeClr val="tx1"/>
                </a:solidFill>
                <a:latin typeface="Times New Roman" pitchFamily="18" charset="0"/>
                <a:cs typeface="Arial" charset="0"/>
              </a:defRPr>
            </a:lvl9pPr>
          </a:lstStyle>
          <a:p>
            <a:pPr eaLnBrk="1" hangingPunct="1"/>
            <a:fld id="{F79F0438-FFEC-42F8-AAE9-CE989476AE4C}" type="slidenum">
              <a:rPr kumimoji="0" lang="en-US" sz="1200">
                <a:latin typeface="Arial" charset="0"/>
              </a:rPr>
              <a:pPr eaLnBrk="1" hangingPunct="1"/>
              <a:t>34</a:t>
            </a:fld>
            <a:endParaRPr kumimoji="0" lang="en-US" sz="1200">
              <a:latin typeface="Arial"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Sensory receptors for taste and smell are specialized to respond to different types of chemical substances.</a:t>
            </a:r>
          </a:p>
          <a:p>
            <a:r>
              <a:rPr lang="en-US" sz="1200" b="0" i="0" u="none" strike="noStrike" kern="1200" baseline="0" dirty="0" smtClean="0">
                <a:solidFill>
                  <a:schemeClr val="tx1"/>
                </a:solidFill>
                <a:latin typeface="+mn-lt"/>
                <a:ea typeface="+mn-ea"/>
                <a:cs typeface="+mn-cs"/>
              </a:rPr>
              <a:t>pheromones Chemical signals released by an animal that communicate information and affect the behavior of other animals of the same species.</a:t>
            </a:r>
            <a:endParaRPr lang="en-US" b="1" baseline="0" dirty="0" smtClean="0"/>
          </a:p>
        </p:txBody>
      </p:sp>
      <p:sp>
        <p:nvSpPr>
          <p:cNvPr id="4" name="Slide Number Placeholder 3"/>
          <p:cNvSpPr>
            <a:spLocks noGrp="1"/>
          </p:cNvSpPr>
          <p:nvPr>
            <p:ph type="sldNum" sz="quarter" idx="10"/>
          </p:nvPr>
        </p:nvSpPr>
        <p:spPr/>
        <p:txBody>
          <a:bodyPr/>
          <a:lstStyle/>
          <a:p>
            <a:fld id="{D68FCC53-D4C8-435D-B659-58083D069D84}" type="slidenum">
              <a:rPr lang="en-US" smtClean="0"/>
              <a:pPr/>
              <a:t>35</a:t>
            </a:fld>
            <a:endParaRPr lang="en-US" dirty="0"/>
          </a:p>
        </p:txBody>
      </p:sp>
    </p:spTree>
    <p:extLst>
      <p:ext uri="{BB962C8B-B14F-4D97-AF65-F5344CB8AC3E}">
        <p14:creationId xmlns:p14="http://schemas.microsoft.com/office/powerpoint/2010/main" val="677250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Pheromones: Chemical signals that provide information about social and sexual status to other members of the same species</a:t>
            </a:r>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36</a:t>
            </a:fld>
            <a:endParaRPr lang="en-US" dirty="0"/>
          </a:p>
        </p:txBody>
      </p:sp>
    </p:spTree>
    <p:extLst>
      <p:ext uri="{BB962C8B-B14F-4D97-AF65-F5344CB8AC3E}">
        <p14:creationId xmlns:p14="http://schemas.microsoft.com/office/powerpoint/2010/main" val="16859807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Hundreds</a:t>
            </a:r>
            <a:r>
              <a:rPr lang="en-US" baseline="0" dirty="0" smtClean="0"/>
              <a:t> of different odor receptors identified</a:t>
            </a:r>
          </a:p>
          <a:p>
            <a:r>
              <a:rPr lang="en-US" baseline="0" dirty="0" smtClean="0"/>
              <a:t>Different combinations of olfactory receptors produce sensation of distinct odors</a:t>
            </a:r>
          </a:p>
          <a:p>
            <a:r>
              <a:rPr lang="en-US" baseline="0" dirty="0" smtClean="0"/>
              <a:t>Brain identifies odor by interpreting pattern of stimulated olfactory receptors </a:t>
            </a:r>
            <a:br>
              <a:rPr lang="en-US" baseline="0" dirty="0" smtClean="0"/>
            </a:b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How are olfactory receptor cells unique?</a:t>
            </a:r>
          </a:p>
          <a:p>
            <a:pPr marL="0" indent="0">
              <a:buFont typeface="Arial"/>
              <a:buNone/>
            </a:pPr>
            <a:r>
              <a:rPr lang="en-US" baseline="0" dirty="0" smtClean="0"/>
              <a:t>Direct connection to cortex and limbic system, bypassing thalamus processing</a:t>
            </a:r>
          </a:p>
          <a:p>
            <a:pPr marL="0" indent="0">
              <a:buFont typeface="Arial"/>
              <a:buNone/>
            </a:pPr>
            <a:r>
              <a:rPr lang="en-US" baseline="0" dirty="0" smtClean="0"/>
              <a:t>Only direct link to brain and outside world</a:t>
            </a:r>
          </a:p>
          <a:p>
            <a:pPr marL="171450" indent="-171450">
              <a:buFont typeface="Arial"/>
              <a:buChar char="•"/>
            </a:pPr>
            <a:endParaRPr lang="en-US" baseline="0" dirty="0" smtClean="0"/>
          </a:p>
        </p:txBody>
      </p:sp>
      <p:sp>
        <p:nvSpPr>
          <p:cNvPr id="4" name="Slide Number Placeholder 3"/>
          <p:cNvSpPr>
            <a:spLocks noGrp="1"/>
          </p:cNvSpPr>
          <p:nvPr>
            <p:ph type="sldNum" sz="quarter" idx="10"/>
          </p:nvPr>
        </p:nvSpPr>
        <p:spPr/>
        <p:txBody>
          <a:bodyPr/>
          <a:lstStyle/>
          <a:p>
            <a:fld id="{D68FCC53-D4C8-435D-B659-58083D069D84}" type="slidenum">
              <a:rPr lang="en-US" smtClean="0"/>
              <a:pPr/>
              <a:t>37</a:t>
            </a:fld>
            <a:endParaRPr lang="en-US" dirty="0"/>
          </a:p>
        </p:txBody>
      </p:sp>
    </p:spTree>
    <p:extLst>
      <p:ext uri="{BB962C8B-B14F-4D97-AF65-F5344CB8AC3E}">
        <p14:creationId xmlns:p14="http://schemas.microsoft.com/office/powerpoint/2010/main" val="8484814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38</a:t>
            </a:fld>
            <a:endParaRPr lang="en-US" dirty="0"/>
          </a:p>
        </p:txBody>
      </p:sp>
    </p:spTree>
    <p:extLst>
      <p:ext uri="{BB962C8B-B14F-4D97-AF65-F5344CB8AC3E}">
        <p14:creationId xmlns:p14="http://schemas.microsoft.com/office/powerpoint/2010/main" val="4190616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Absolute threshold: The smallest possible strength of a stimulus that can be detected half the time.</a:t>
            </a:r>
          </a:p>
          <a:p>
            <a:r>
              <a:rPr lang="en-US" sz="1200" b="0" i="0" u="none" strike="noStrike" kern="1200" baseline="0" dirty="0" smtClean="0">
                <a:solidFill>
                  <a:schemeClr val="tx1"/>
                </a:solidFill>
                <a:latin typeface="+mn-lt"/>
                <a:ea typeface="+mn-ea"/>
                <a:cs typeface="+mn-cs"/>
              </a:rPr>
              <a:t>Difference threshold: The smallest possible difference between two stimuli that can be detected half the time; also</a:t>
            </a:r>
          </a:p>
          <a:p>
            <a:r>
              <a:rPr lang="en-US" sz="1200" b="0" i="0" u="none" strike="noStrike" kern="1200" baseline="0" dirty="0" smtClean="0">
                <a:solidFill>
                  <a:schemeClr val="tx1"/>
                </a:solidFill>
                <a:latin typeface="+mn-lt"/>
                <a:ea typeface="+mn-ea"/>
                <a:cs typeface="+mn-cs"/>
              </a:rPr>
              <a:t>called just noticeable difference.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Absolute threshold table: Psychologist Eugene Galanter provided these classic examples of the absolute thresholds for our senses. In each case, people are able to sense these faint stimuli at least half the time.</a:t>
            </a:r>
          </a:p>
          <a:p>
            <a:r>
              <a:rPr lang="en-US" sz="1200" b="0" i="0" u="none" strike="noStrike" kern="1200" baseline="0" dirty="0" smtClean="0">
                <a:solidFill>
                  <a:schemeClr val="tx1"/>
                </a:solidFill>
                <a:latin typeface="+mn-lt"/>
                <a:ea typeface="+mn-ea"/>
                <a:cs typeface="+mn-cs"/>
              </a:rPr>
              <a:t>Weber’s law (VAY-berz) A principle of sensation that holds that the size of the just noticeable difference will vary depending on its relation to the strength of the original stimulus.</a:t>
            </a:r>
          </a:p>
          <a:p>
            <a:endParaRPr lang="en-US" sz="1200" b="0" i="0" u="none" strike="noStrike" kern="1200" baseline="0" dirty="0" smtClean="0">
              <a:solidFill>
                <a:schemeClr val="tx1"/>
              </a:solidFill>
              <a:latin typeface="+mn-lt"/>
              <a:ea typeface="+mn-ea"/>
              <a:cs typeface="+mn-cs"/>
            </a:endParaRPr>
          </a:p>
          <a:p>
            <a:r>
              <a:rPr lang="en-US" b="0" dirty="0" smtClean="0"/>
              <a:t>Sensory adaptation </a:t>
            </a:r>
            <a:r>
              <a:rPr lang="en-US" dirty="0" smtClean="0"/>
              <a:t>involves a gradual decline in sensitivity to a constant stimuli. </a:t>
            </a:r>
            <a:r>
              <a:rPr lang="en-US" sz="1200" b="0" i="0" u="none" strike="noStrike" kern="1200" baseline="0" dirty="0" smtClean="0">
                <a:solidFill>
                  <a:schemeClr val="tx1"/>
                </a:solidFill>
                <a:latin typeface="+mn-lt"/>
                <a:ea typeface="+mn-ea"/>
                <a:cs typeface="+mn-cs"/>
              </a:rPr>
              <a:t>Mere exposure effect: The finding that</a:t>
            </a:r>
          </a:p>
          <a:p>
            <a:r>
              <a:rPr lang="en-US" sz="1200" b="0" i="0" u="none" strike="noStrike" kern="1200" baseline="0" dirty="0" smtClean="0">
                <a:solidFill>
                  <a:schemeClr val="tx1"/>
                </a:solidFill>
                <a:latin typeface="+mn-lt"/>
                <a:ea typeface="+mn-ea"/>
                <a:cs typeface="+mn-cs"/>
              </a:rPr>
              <a:t>repeated exposure to a stimulus increases a person’s preference for that stimulus.</a:t>
            </a:r>
            <a:endParaRPr lang="en-US" dirty="0" smtClean="0"/>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68FCC53-D4C8-435D-B659-58083D069D84}" type="slidenum">
              <a:rPr lang="en-US" smtClean="0"/>
              <a:pPr/>
              <a:t>5</a:t>
            </a:fld>
            <a:endParaRPr lang="en-US" dirty="0"/>
          </a:p>
        </p:txBody>
      </p:sp>
    </p:spTree>
    <p:extLst>
      <p:ext uri="{BB962C8B-B14F-4D97-AF65-F5344CB8AC3E}">
        <p14:creationId xmlns:p14="http://schemas.microsoft.com/office/powerpoint/2010/main" val="14881656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40</a:t>
            </a:fld>
            <a:endParaRPr lang="en-US" dirty="0"/>
          </a:p>
        </p:txBody>
      </p:sp>
    </p:spTree>
    <p:extLst>
      <p:ext uri="{BB962C8B-B14F-4D97-AF65-F5344CB8AC3E}">
        <p14:creationId xmlns:p14="http://schemas.microsoft.com/office/powerpoint/2010/main" val="34693272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Taste is just one aspect of flavor, which involves several sensations, including the aroma, temperature, texture, and appearance of food.</a:t>
            </a:r>
          </a:p>
          <a:p>
            <a:r>
              <a:rPr lang="en-US" sz="1200" b="0" i="0" u="none" strike="noStrike" kern="1200" baseline="0" dirty="0" smtClean="0">
                <a:solidFill>
                  <a:schemeClr val="tx1"/>
                </a:solidFill>
                <a:latin typeface="+mn-lt"/>
                <a:ea typeface="+mn-ea"/>
                <a:cs typeface="+mn-cs"/>
              </a:rPr>
              <a:t>Embedded in the surface of the tongue are thousands of taste buds, the sensory receptor organs for taste. Taste buds are located in the grooves of the bumps on the surface of the tongue. Each taste bud contains an average of 50 taste receptor cells. When activated, the taste receptor cells send messages to adjoining sensory neurons, which relay the information to the brain. Taste buds, like the olfactory neurons, are constantly being replaced. The life expectancy of a particular taste bud is only about 10 days. </a:t>
            </a:r>
            <a:r>
              <a:rPr lang="en-US" sz="1200" b="1" i="0" u="none" strike="noStrike" kern="1200" baseline="0" dirty="0" smtClean="0">
                <a:solidFill>
                  <a:schemeClr val="tx1"/>
                </a:solidFill>
                <a:latin typeface="+mn-lt"/>
                <a:ea typeface="+mn-ea"/>
                <a:cs typeface="+mn-cs"/>
              </a:rPr>
              <a:t>(b) </a:t>
            </a:r>
            <a:r>
              <a:rPr lang="en-US" sz="1200" b="0" i="0" u="none" strike="noStrike" kern="1200" baseline="0" dirty="0" smtClean="0">
                <a:solidFill>
                  <a:schemeClr val="tx1"/>
                </a:solidFill>
                <a:latin typeface="+mn-lt"/>
                <a:ea typeface="+mn-ea"/>
                <a:cs typeface="+mn-cs"/>
              </a:rPr>
              <a:t>The photograph shows the surface of the tongue magnified hundreds of times.</a:t>
            </a:r>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41</a:t>
            </a:fld>
            <a:endParaRPr lang="en-US" dirty="0"/>
          </a:p>
        </p:txBody>
      </p:sp>
    </p:spTree>
    <p:extLst>
      <p:ext uri="{BB962C8B-B14F-4D97-AF65-F5344CB8AC3E}">
        <p14:creationId xmlns:p14="http://schemas.microsoft.com/office/powerpoint/2010/main" val="34693272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Gate-control theory of pain The theory that pain is a product of both physiological and psychological factors that cause spinal gates to open and relay patterns of intense stimulation to the brain, which perceives</a:t>
            </a:r>
          </a:p>
          <a:p>
            <a:r>
              <a:rPr lang="en-US" sz="1200" b="0" i="0" u="none" strike="noStrike" kern="1200" baseline="0" dirty="0" smtClean="0">
                <a:solidFill>
                  <a:schemeClr val="tx1"/>
                </a:solidFill>
                <a:latin typeface="+mn-lt"/>
                <a:ea typeface="+mn-ea"/>
                <a:cs typeface="+mn-cs"/>
              </a:rPr>
              <a:t>them as pain.</a:t>
            </a:r>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45</a:t>
            </a:fld>
            <a:endParaRPr lang="en-US" dirty="0"/>
          </a:p>
        </p:txBody>
      </p:sp>
    </p:spTree>
    <p:extLst>
      <p:ext uri="{BB962C8B-B14F-4D97-AF65-F5344CB8AC3E}">
        <p14:creationId xmlns:p14="http://schemas.microsoft.com/office/powerpoint/2010/main" val="9232929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Such differences appear to reflect cultural beliefs about the meaning of pain, social expectations about how people express their experience of pain, and actual physiological differences among ethnic groups</a:t>
            </a: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68FCC53-D4C8-435D-B659-58083D069D84}" type="slidenum">
              <a:rPr lang="en-US" smtClean="0"/>
              <a:pPr/>
              <a:t>47</a:t>
            </a:fld>
            <a:endParaRPr lang="en-US" dirty="0"/>
          </a:p>
        </p:txBody>
      </p:sp>
    </p:spTree>
    <p:extLst>
      <p:ext uri="{BB962C8B-B14F-4D97-AF65-F5344CB8AC3E}">
        <p14:creationId xmlns:p14="http://schemas.microsoft.com/office/powerpoint/2010/main" val="34182396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Table 3.4 for Summary Table of the Senses</a:t>
            </a:r>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48</a:t>
            </a:fld>
            <a:endParaRPr lang="en-US" dirty="0"/>
          </a:p>
        </p:txBody>
      </p:sp>
    </p:spTree>
    <p:extLst>
      <p:ext uri="{BB962C8B-B14F-4D97-AF65-F5344CB8AC3E}">
        <p14:creationId xmlns:p14="http://schemas.microsoft.com/office/powerpoint/2010/main" val="39712010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0" fontAlgn="base" hangingPunct="0">
              <a:lnSpc>
                <a:spcPts val="1800"/>
              </a:lnSpc>
              <a:spcBef>
                <a:spcPct val="0"/>
              </a:spcBef>
              <a:spcAft>
                <a:spcPts val="600"/>
              </a:spcAft>
            </a:pPr>
            <a:endParaRPr lang="en-US" sz="1200" b="1" dirty="0">
              <a:solidFill>
                <a:schemeClr val="bg1"/>
              </a:solidFill>
              <a:latin typeface="Aharoni" pitchFamily="2" charset="-79"/>
              <a:ea typeface="Times New Roman" pitchFamily="18" charset="0"/>
              <a:cs typeface="Aharoni" pitchFamily="2" charset="-79"/>
            </a:endParaRPr>
          </a:p>
        </p:txBody>
      </p:sp>
      <p:sp>
        <p:nvSpPr>
          <p:cNvPr id="4" name="Slide Number Placeholder 3"/>
          <p:cNvSpPr>
            <a:spLocks noGrp="1"/>
          </p:cNvSpPr>
          <p:nvPr>
            <p:ph type="sldNum" sz="quarter" idx="10"/>
          </p:nvPr>
        </p:nvSpPr>
        <p:spPr/>
        <p:txBody>
          <a:bodyPr/>
          <a:lstStyle/>
          <a:p>
            <a:fld id="{D68FCC53-D4C8-435D-B659-58083D069D84}" type="slidenum">
              <a:rPr lang="en-US" smtClean="0"/>
              <a:pPr/>
              <a:t>50</a:t>
            </a:fld>
            <a:endParaRPr lang="en-US" dirty="0"/>
          </a:p>
        </p:txBody>
      </p:sp>
    </p:spTree>
    <p:extLst>
      <p:ext uri="{BB962C8B-B14F-4D97-AF65-F5344CB8AC3E}">
        <p14:creationId xmlns:p14="http://schemas.microsoft.com/office/powerpoint/2010/main" val="31753140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ts val="1800"/>
              </a:lnSpc>
              <a:spcAft>
                <a:spcPts val="1200"/>
              </a:spcAft>
              <a:buFont typeface="Arial" pitchFamily="34" charset="0"/>
              <a:buChar char="•"/>
            </a:pPr>
            <a:endParaRPr lang="en-US" sz="1200"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52</a:t>
            </a:fld>
            <a:endParaRPr lang="en-US" dirty="0"/>
          </a:p>
        </p:txBody>
      </p:sp>
    </p:spTree>
    <p:extLst>
      <p:ext uri="{BB962C8B-B14F-4D97-AF65-F5344CB8AC3E}">
        <p14:creationId xmlns:p14="http://schemas.microsoft.com/office/powerpoint/2010/main" val="23062796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(a) </a:t>
            </a:r>
            <a:r>
              <a:rPr lang="en-US" sz="1200" b="0" i="0" u="none" strike="noStrike" kern="1200" baseline="0" dirty="0" smtClean="0">
                <a:solidFill>
                  <a:schemeClr val="tx1"/>
                </a:solidFill>
                <a:latin typeface="+mn-lt"/>
                <a:ea typeface="+mn-ea"/>
                <a:cs typeface="+mn-cs"/>
              </a:rPr>
              <a:t>The law of similarity is the tendency to perceive objects of a similar size, shape, or color as a unit or figure. Thus, you perceive organized rows of chocolates and truffles rather than a mixed array.</a:t>
            </a:r>
          </a:p>
          <a:p>
            <a:r>
              <a:rPr lang="en-US" sz="1200" b="1" i="0" u="none" strike="noStrike" kern="1200" baseline="0" dirty="0" smtClean="0">
                <a:solidFill>
                  <a:schemeClr val="tx1"/>
                </a:solidFill>
                <a:latin typeface="+mn-lt"/>
                <a:ea typeface="+mn-ea"/>
                <a:cs typeface="+mn-cs"/>
              </a:rPr>
              <a:t>(b) </a:t>
            </a:r>
            <a:r>
              <a:rPr lang="en-US" sz="1200" b="0" i="0" u="none" strike="noStrike" kern="1200" baseline="0" dirty="0" smtClean="0">
                <a:solidFill>
                  <a:schemeClr val="tx1"/>
                </a:solidFill>
                <a:latin typeface="+mn-lt"/>
                <a:ea typeface="+mn-ea"/>
                <a:cs typeface="+mn-cs"/>
              </a:rPr>
              <a:t>The law of closure is the tendency to fill in the gaps in an incomplete image. Thus, you perceive the curved lines on the clock as smooth, continuous circles, even though they are interrupted by</a:t>
            </a:r>
          </a:p>
          <a:p>
            <a:r>
              <a:rPr lang="en-US" sz="1200" b="0" i="0" u="none" strike="noStrike" kern="1200" baseline="0" dirty="0" smtClean="0">
                <a:solidFill>
                  <a:schemeClr val="tx1"/>
                </a:solidFill>
                <a:latin typeface="+mn-lt"/>
                <a:ea typeface="+mn-ea"/>
                <a:cs typeface="+mn-cs"/>
              </a:rPr>
              <a:t>workers and the clock’s hands.</a:t>
            </a:r>
          </a:p>
          <a:p>
            <a:r>
              <a:rPr lang="en-US" sz="1200" b="1" i="0" u="none" strike="noStrike" kern="1200" baseline="0" dirty="0" smtClean="0">
                <a:solidFill>
                  <a:schemeClr val="tx1"/>
                </a:solidFill>
                <a:latin typeface="+mn-lt"/>
                <a:ea typeface="+mn-ea"/>
                <a:cs typeface="+mn-cs"/>
              </a:rPr>
              <a:t>(c) </a:t>
            </a:r>
            <a:r>
              <a:rPr lang="en-US" sz="1200" b="0" i="0" u="none" strike="noStrike" kern="1200" baseline="0" dirty="0" smtClean="0">
                <a:solidFill>
                  <a:schemeClr val="tx1"/>
                </a:solidFill>
                <a:latin typeface="+mn-lt"/>
                <a:ea typeface="+mn-ea"/>
                <a:cs typeface="+mn-cs"/>
              </a:rPr>
              <a:t>The law of good continuation is the tendency to group elements that appear to follow in the same direction as a single unit or figure. Thus, you tend to see the curved sections of rails as continuous</a:t>
            </a:r>
          </a:p>
          <a:p>
            <a:r>
              <a:rPr lang="en-US" sz="1200" b="0" i="0" u="none" strike="noStrike" kern="1200" baseline="0" dirty="0" smtClean="0">
                <a:solidFill>
                  <a:schemeClr val="tx1"/>
                </a:solidFill>
                <a:latin typeface="+mn-lt"/>
                <a:ea typeface="+mn-ea"/>
                <a:cs typeface="+mn-cs"/>
              </a:rPr>
              <a:t>units, and the straight sections as other continuous units.</a:t>
            </a:r>
          </a:p>
          <a:p>
            <a:r>
              <a:rPr lang="en-US" sz="1200" b="1" i="0" u="none" strike="noStrike" kern="1200" baseline="0" dirty="0" smtClean="0">
                <a:solidFill>
                  <a:schemeClr val="tx1"/>
                </a:solidFill>
                <a:latin typeface="+mn-lt"/>
                <a:ea typeface="+mn-ea"/>
                <a:cs typeface="+mn-cs"/>
              </a:rPr>
              <a:t>(d) </a:t>
            </a:r>
            <a:r>
              <a:rPr lang="en-US" sz="1200" b="0" i="0" u="none" strike="noStrike" kern="1200" baseline="0" dirty="0" smtClean="0">
                <a:solidFill>
                  <a:schemeClr val="tx1"/>
                </a:solidFill>
                <a:latin typeface="+mn-lt"/>
                <a:ea typeface="+mn-ea"/>
                <a:cs typeface="+mn-cs"/>
              </a:rPr>
              <a:t>The law of proximity is the tendency to perceive objects that are close to one another as a single unit. Thus, you perceive these four penguins</a:t>
            </a:r>
          </a:p>
          <a:p>
            <a:r>
              <a:rPr lang="en-US" sz="1200" b="0" i="0" u="none" strike="noStrike" kern="1200" baseline="0" dirty="0" smtClean="0">
                <a:solidFill>
                  <a:schemeClr val="tx1"/>
                </a:solidFill>
                <a:latin typeface="+mn-lt"/>
                <a:ea typeface="+mn-ea"/>
                <a:cs typeface="+mn-cs"/>
              </a:rPr>
              <a:t>as two sets of penguin couples rather than as a single group of four penguins.</a:t>
            </a:r>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54</a:t>
            </a:fld>
            <a:endParaRPr lang="en-US" dirty="0"/>
          </a:p>
        </p:txBody>
      </p:sp>
    </p:spTree>
    <p:extLst>
      <p:ext uri="{BB962C8B-B14F-4D97-AF65-F5344CB8AC3E}">
        <p14:creationId xmlns:p14="http://schemas.microsoft.com/office/powerpoint/2010/main" val="23062796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Texture Gradient, Overlap, and Aerial Perspective Monocular cues are used to gauge distance of objects in a photograph.</a:t>
            </a:r>
          </a:p>
          <a:p>
            <a:r>
              <a:rPr lang="en-US" sz="1200" b="0" i="0" u="none" strike="noStrike" kern="1200" baseline="0" dirty="0" smtClean="0">
                <a:solidFill>
                  <a:schemeClr val="tx1"/>
                </a:solidFill>
                <a:latin typeface="+mn-lt"/>
                <a:ea typeface="+mn-ea"/>
                <a:cs typeface="+mn-cs"/>
              </a:rPr>
              <a:t>The rows of tulips appear crisp in the foreground but become increasingly fuzzy in the background, an example of texture gradient. Similarly, the rows of tulips at the top of the image are just blurs of color, creating an impression of even greater distance through aerial perspective. And, the yellow tulips are perceived as being closer than the gravel pathway and green stems that they overlap.</a:t>
            </a:r>
          </a:p>
          <a:p>
            <a:r>
              <a:rPr lang="en-US" sz="1200" b="0" i="0" u="none" strike="noStrike" kern="1200" baseline="0" dirty="0" smtClean="0">
                <a:solidFill>
                  <a:schemeClr val="tx1"/>
                </a:solidFill>
                <a:latin typeface="+mn-lt"/>
                <a:ea typeface="+mn-ea"/>
                <a:cs typeface="+mn-cs"/>
              </a:rPr>
              <a:t>Relative Size, Linear Perspective, and Aerial Perspective Several monocular depth cues are operating in this photograph. Relative size is particularly influential: The very small image of the jogger and the decreasing size of the street lamps contribute to the perception of distance. Linear perspective is evident in the apparent convergence of the walkway railings. Aerial perspective contributes to the perception of depth from the hazy background.</a:t>
            </a:r>
          </a:p>
          <a:p>
            <a:r>
              <a:rPr lang="en-US" sz="1200" b="0" i="0" u="none" strike="noStrike" kern="1200" baseline="0" dirty="0" smtClean="0">
                <a:solidFill>
                  <a:schemeClr val="tx1"/>
                </a:solidFill>
                <a:latin typeface="+mn-lt"/>
                <a:ea typeface="+mn-ea"/>
                <a:cs typeface="+mn-cs"/>
              </a:rPr>
              <a:t>Motion Parallax This photograph of waiters in India passing a tray from one train car to the next captures the visual flavor of motion parallax. Objects that whiz by faster are perceptually judged as being closer, as in the case here of the blurred ground and bushes. Objects that pass by more slowly are judged as being farther away, as conveyed by the clearer details of buildings and more distant objects.</a:t>
            </a:r>
          </a:p>
          <a:p>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56</a:t>
            </a:fld>
            <a:endParaRPr lang="en-US" dirty="0"/>
          </a:p>
        </p:txBody>
      </p:sp>
    </p:spTree>
    <p:extLst>
      <p:ext uri="{BB962C8B-B14F-4D97-AF65-F5344CB8AC3E}">
        <p14:creationId xmlns:p14="http://schemas.microsoft.com/office/powerpoint/2010/main" val="34659673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eaLnBrk="0" fontAlgn="base" hangingPunct="0">
              <a:lnSpc>
                <a:spcPts val="1800"/>
              </a:lnSpc>
              <a:spcBef>
                <a:spcPct val="0"/>
              </a:spcBef>
              <a:spcAft>
                <a:spcPts val="600"/>
              </a:spcAft>
            </a:pPr>
            <a:r>
              <a:rPr lang="en-US" sz="1200" b="1" dirty="0" smtClean="0">
                <a:solidFill>
                  <a:schemeClr val="bg1"/>
                </a:solidFill>
                <a:latin typeface="Aharoni" pitchFamily="2" charset="-79"/>
                <a:ea typeface="Times New Roman" pitchFamily="18" charset="0"/>
                <a:cs typeface="Aharoni" pitchFamily="2" charset="-79"/>
              </a:rPr>
              <a:t>Convergence: </a:t>
            </a:r>
            <a:r>
              <a:rPr lang="en-US" sz="1200" b="0" dirty="0" smtClean="0">
                <a:solidFill>
                  <a:schemeClr val="bg1"/>
                </a:solidFill>
                <a:latin typeface="Arial" pitchFamily="34" charset="0"/>
                <a:ea typeface="Times New Roman" pitchFamily="18" charset="0"/>
                <a:cs typeface="Arial" pitchFamily="34" charset="0"/>
              </a:rPr>
              <a:t>D</a:t>
            </a:r>
            <a:r>
              <a:rPr lang="en-US" sz="1200" dirty="0" smtClean="0">
                <a:solidFill>
                  <a:schemeClr val="bg1"/>
                </a:solidFill>
                <a:latin typeface="Arial" pitchFamily="34" charset="0"/>
                <a:ea typeface="Times New Roman" pitchFamily="18" charset="0"/>
                <a:cs typeface="Arial" pitchFamily="34" charset="0"/>
              </a:rPr>
              <a:t>egree to which muscles rotate your eyes to focus on an object</a:t>
            </a:r>
            <a:endParaRPr lang="en-US" sz="1200" dirty="0" smtClean="0">
              <a:solidFill>
                <a:schemeClr val="bg1"/>
              </a:solidFill>
              <a:latin typeface="Arial" pitchFamily="34" charset="0"/>
              <a:cs typeface="Arial" pitchFamily="34" charset="0"/>
            </a:endParaRPr>
          </a:p>
          <a:p>
            <a:pPr algn="l"/>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57</a:t>
            </a:fld>
            <a:endParaRPr lang="en-US" dirty="0"/>
          </a:p>
        </p:txBody>
      </p:sp>
    </p:spTree>
    <p:extLst>
      <p:ext uri="{BB962C8B-B14F-4D97-AF65-F5344CB8AC3E}">
        <p14:creationId xmlns:p14="http://schemas.microsoft.com/office/powerpoint/2010/main" val="887490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Subliminal perception refer to the detection of stimuli that are below the threshold of conscious perception and evoke a brain response.</a:t>
            </a:r>
          </a:p>
          <a:p>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9</a:t>
            </a:fld>
            <a:endParaRPr lang="en-US" dirty="0"/>
          </a:p>
        </p:txBody>
      </p:sp>
    </p:spTree>
    <p:extLst>
      <p:ext uri="{BB962C8B-B14F-4D97-AF65-F5344CB8AC3E}">
        <p14:creationId xmlns:p14="http://schemas.microsoft.com/office/powerpoint/2010/main" val="12455282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fontAlgn="base" hangingPunct="0">
              <a:lnSpc>
                <a:spcPts val="2200"/>
              </a:lnSpc>
              <a:spcBef>
                <a:spcPct val="0"/>
              </a:spcBef>
              <a:spcAft>
                <a:spcPts val="600"/>
              </a:spcAft>
            </a:pPr>
            <a:endParaRPr lang="en-US" sz="1200" dirty="0" smtClean="0">
              <a:latin typeface="Arial" pitchFamily="34" charset="0"/>
              <a:ea typeface="Calibri"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58</a:t>
            </a:fld>
            <a:endParaRPr lang="en-US" dirty="0"/>
          </a:p>
        </p:txBody>
      </p:sp>
    </p:spTree>
    <p:extLst>
      <p:ext uri="{BB962C8B-B14F-4D97-AF65-F5344CB8AC3E}">
        <p14:creationId xmlns:p14="http://schemas.microsoft.com/office/powerpoint/2010/main" val="21106706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bg1"/>
              </a:solidFill>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59</a:t>
            </a:fld>
            <a:endParaRPr lang="en-US" dirty="0"/>
          </a:p>
        </p:txBody>
      </p:sp>
    </p:spTree>
    <p:extLst>
      <p:ext uri="{BB962C8B-B14F-4D97-AF65-F5344CB8AC3E}">
        <p14:creationId xmlns:p14="http://schemas.microsoft.com/office/powerpoint/2010/main" val="35981267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bg1"/>
                </a:solidFill>
                <a:latin typeface="Aharoni" pitchFamily="2" charset="-79"/>
                <a:ea typeface="Times New Roman" pitchFamily="18" charset="0"/>
                <a:cs typeface="Aharoni" pitchFamily="2" charset="-79"/>
              </a:rPr>
              <a:t>Perceptual constancy: </a:t>
            </a:r>
            <a:r>
              <a:rPr lang="en-US" sz="1200" dirty="0" smtClean="0">
                <a:solidFill>
                  <a:schemeClr val="bg1"/>
                </a:solidFill>
                <a:latin typeface="Arial" pitchFamily="34" charset="0"/>
                <a:ea typeface="Times New Roman" pitchFamily="18" charset="0"/>
                <a:cs typeface="Arial" pitchFamily="34" charset="0"/>
              </a:rPr>
              <a:t>tendency to perceive objects, especially familiar objects, as constant and unchanging despite changes in sensory input</a:t>
            </a:r>
          </a:p>
          <a:p>
            <a:r>
              <a:rPr lang="en-US" sz="1200" b="0" i="0" u="none" strike="noStrike" kern="1200" baseline="0" dirty="0" smtClean="0">
                <a:solidFill>
                  <a:schemeClr val="tx1"/>
                </a:solidFill>
                <a:latin typeface="+mn-lt"/>
                <a:ea typeface="+mn-ea"/>
                <a:cs typeface="+mn-cs"/>
              </a:rPr>
              <a:t>Most people find 12 right angles in this drawing of a slightly tilted cube. But look again. There are no right angles in the drawing.</a:t>
            </a:r>
          </a:p>
          <a:p>
            <a:r>
              <a:rPr lang="en-US" sz="1200" b="0" i="0" u="none" strike="noStrike" kern="1200" baseline="0" dirty="0" smtClean="0">
                <a:solidFill>
                  <a:schemeClr val="tx1"/>
                </a:solidFill>
                <a:latin typeface="+mn-lt"/>
                <a:ea typeface="+mn-ea"/>
                <a:cs typeface="+mn-cs"/>
              </a:rPr>
              <a:t>Shape constancy leads you to perceive an image of a cube with right angles, despite the lack of sensory data to support that perception.</a:t>
            </a:r>
            <a:endParaRPr lang="en-US" sz="1200" dirty="0" smtClean="0">
              <a:solidFill>
                <a:schemeClr val="bg1"/>
              </a:solidFill>
              <a:latin typeface="Arial" pitchFamily="34" charset="0"/>
              <a:ea typeface="Times New Roman" pitchFamily="18"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60</a:t>
            </a:fld>
            <a:endParaRPr lang="en-US" dirty="0"/>
          </a:p>
        </p:txBody>
      </p:sp>
    </p:spTree>
    <p:extLst>
      <p:ext uri="{BB962C8B-B14F-4D97-AF65-F5344CB8AC3E}">
        <p14:creationId xmlns:p14="http://schemas.microsoft.com/office/powerpoint/2010/main" val="29422391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61</a:t>
            </a:fld>
            <a:endParaRPr lang="en-US" dirty="0"/>
          </a:p>
        </p:txBody>
      </p:sp>
    </p:spTree>
    <p:extLst>
      <p:ext uri="{BB962C8B-B14F-4D97-AF65-F5344CB8AC3E}">
        <p14:creationId xmlns:p14="http://schemas.microsoft.com/office/powerpoint/2010/main" val="37182638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Educational, cultural, and life experiences shape perceptions.</a:t>
            </a:r>
          </a:p>
          <a:p>
            <a:r>
              <a:rPr lang="en-US" sz="1200" b="0" i="0" u="none" strike="noStrike" kern="1200" baseline="0" dirty="0" smtClean="0">
                <a:solidFill>
                  <a:schemeClr val="tx1"/>
                </a:solidFill>
                <a:latin typeface="+mn-lt"/>
                <a:ea typeface="+mn-ea"/>
                <a:cs typeface="+mn-cs"/>
              </a:rPr>
              <a:t>Is that Jesus’s face on a piece of Indian nan (left)? Or Marlene Dietrich on that grilled cheese sandwich (right)? Ten years after she first noticed what she thought was the face of the Virgin Mary on her grilled cheese sandwich,</a:t>
            </a:r>
          </a:p>
          <a:p>
            <a:r>
              <a:rPr lang="en-US" sz="1200" b="0" i="0" u="none" strike="noStrike" kern="1200" baseline="0" dirty="0" smtClean="0">
                <a:solidFill>
                  <a:schemeClr val="tx1"/>
                </a:solidFill>
                <a:latin typeface="+mn-lt"/>
                <a:ea typeface="+mn-ea"/>
                <a:cs typeface="+mn-cs"/>
              </a:rPr>
              <a:t>Diana Duyser auctioned it off on eBay. The winning bid? Duyser got $28,000 for her carefully preserved (and partially eaten) relic. Why are we so quick to perceive human faces in ambiguous stimuli?</a:t>
            </a:r>
            <a:endParaRPr lang="en-US" dirty="0" smtClean="0"/>
          </a:p>
          <a:p>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64</a:t>
            </a:fld>
            <a:endParaRPr lang="en-US" dirty="0"/>
          </a:p>
        </p:txBody>
      </p:sp>
    </p:spTree>
    <p:extLst>
      <p:ext uri="{BB962C8B-B14F-4D97-AF65-F5344CB8AC3E}">
        <p14:creationId xmlns:p14="http://schemas.microsoft.com/office/powerpoint/2010/main" val="15298243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lvl1pPr>
              <a:defRPr sz="3200">
                <a:solidFill>
                  <a:schemeClr val="tx1"/>
                </a:solidFill>
                <a:latin typeface="Lucida Grande" pitchFamily="28" charset="0"/>
              </a:defRPr>
            </a:lvl1pPr>
            <a:lvl2pPr marL="742950" indent="-285750">
              <a:defRPr sz="3200">
                <a:solidFill>
                  <a:schemeClr val="tx1"/>
                </a:solidFill>
                <a:latin typeface="Lucida Grande" pitchFamily="28" charset="0"/>
              </a:defRPr>
            </a:lvl2pPr>
            <a:lvl3pPr marL="1143000" indent="-228600">
              <a:defRPr sz="3200">
                <a:solidFill>
                  <a:schemeClr val="tx1"/>
                </a:solidFill>
                <a:latin typeface="Lucida Grande" pitchFamily="28" charset="0"/>
              </a:defRPr>
            </a:lvl3pPr>
            <a:lvl4pPr marL="1600200" indent="-228600">
              <a:defRPr sz="3200">
                <a:solidFill>
                  <a:schemeClr val="tx1"/>
                </a:solidFill>
                <a:latin typeface="Lucida Grande" pitchFamily="28" charset="0"/>
              </a:defRPr>
            </a:lvl4pPr>
            <a:lvl5pPr marL="2057400" indent="-228600">
              <a:defRPr sz="3200">
                <a:solidFill>
                  <a:schemeClr val="tx1"/>
                </a:solidFill>
                <a:latin typeface="Lucida Grande" pitchFamily="28" charset="0"/>
              </a:defRPr>
            </a:lvl5pPr>
            <a:lvl6pPr marL="2514600" indent="-228600" eaLnBrk="0" fontAlgn="base" hangingPunct="0">
              <a:spcBef>
                <a:spcPct val="0"/>
              </a:spcBef>
              <a:spcAft>
                <a:spcPct val="0"/>
              </a:spcAft>
              <a:defRPr sz="3200">
                <a:solidFill>
                  <a:schemeClr val="tx1"/>
                </a:solidFill>
                <a:latin typeface="Lucida Grande" pitchFamily="28" charset="0"/>
              </a:defRPr>
            </a:lvl6pPr>
            <a:lvl7pPr marL="2971800" indent="-228600" eaLnBrk="0" fontAlgn="base" hangingPunct="0">
              <a:spcBef>
                <a:spcPct val="0"/>
              </a:spcBef>
              <a:spcAft>
                <a:spcPct val="0"/>
              </a:spcAft>
              <a:defRPr sz="3200">
                <a:solidFill>
                  <a:schemeClr val="tx1"/>
                </a:solidFill>
                <a:latin typeface="Lucida Grande" pitchFamily="28" charset="0"/>
              </a:defRPr>
            </a:lvl7pPr>
            <a:lvl8pPr marL="3429000" indent="-228600" eaLnBrk="0" fontAlgn="base" hangingPunct="0">
              <a:spcBef>
                <a:spcPct val="0"/>
              </a:spcBef>
              <a:spcAft>
                <a:spcPct val="0"/>
              </a:spcAft>
              <a:defRPr sz="3200">
                <a:solidFill>
                  <a:schemeClr val="tx1"/>
                </a:solidFill>
                <a:latin typeface="Lucida Grande" pitchFamily="28" charset="0"/>
              </a:defRPr>
            </a:lvl8pPr>
            <a:lvl9pPr marL="3886200" indent="-228600" eaLnBrk="0" fontAlgn="base" hangingPunct="0">
              <a:spcBef>
                <a:spcPct val="0"/>
              </a:spcBef>
              <a:spcAft>
                <a:spcPct val="0"/>
              </a:spcAft>
              <a:defRPr sz="3200">
                <a:solidFill>
                  <a:schemeClr val="tx1"/>
                </a:solidFill>
                <a:latin typeface="Lucida Grande" pitchFamily="28" charset="0"/>
              </a:defRPr>
            </a:lvl9pPr>
          </a:lstStyle>
          <a:p>
            <a:fld id="{58D75637-3CF2-46FF-9282-63977C63D7C6}" type="slidenum">
              <a:rPr lang="en-US" altLang="en-US" sz="1200" smtClean="0"/>
              <a:pPr/>
              <a:t>66</a:t>
            </a:fld>
            <a:endParaRPr lang="en-US" altLang="en-US" sz="1200"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a:defRPr sz="3200">
                <a:solidFill>
                  <a:schemeClr val="tx1"/>
                </a:solidFill>
                <a:latin typeface="Lucida Grande" pitchFamily="28" charset="0"/>
              </a:defRPr>
            </a:lvl1pPr>
            <a:lvl2pPr marL="742950" indent="-285750">
              <a:defRPr sz="3200">
                <a:solidFill>
                  <a:schemeClr val="tx1"/>
                </a:solidFill>
                <a:latin typeface="Lucida Grande" pitchFamily="28" charset="0"/>
              </a:defRPr>
            </a:lvl2pPr>
            <a:lvl3pPr marL="1143000" indent="-228600">
              <a:defRPr sz="3200">
                <a:solidFill>
                  <a:schemeClr val="tx1"/>
                </a:solidFill>
                <a:latin typeface="Lucida Grande" pitchFamily="28" charset="0"/>
              </a:defRPr>
            </a:lvl3pPr>
            <a:lvl4pPr marL="1600200" indent="-228600">
              <a:defRPr sz="3200">
                <a:solidFill>
                  <a:schemeClr val="tx1"/>
                </a:solidFill>
                <a:latin typeface="Lucida Grande" pitchFamily="28" charset="0"/>
              </a:defRPr>
            </a:lvl4pPr>
            <a:lvl5pPr marL="2057400" indent="-228600">
              <a:defRPr sz="3200">
                <a:solidFill>
                  <a:schemeClr val="tx1"/>
                </a:solidFill>
                <a:latin typeface="Lucida Grande" pitchFamily="28" charset="0"/>
              </a:defRPr>
            </a:lvl5pPr>
            <a:lvl6pPr marL="2514600" indent="-228600" eaLnBrk="0" fontAlgn="base" hangingPunct="0">
              <a:spcBef>
                <a:spcPct val="0"/>
              </a:spcBef>
              <a:spcAft>
                <a:spcPct val="0"/>
              </a:spcAft>
              <a:defRPr sz="3200">
                <a:solidFill>
                  <a:schemeClr val="tx1"/>
                </a:solidFill>
                <a:latin typeface="Lucida Grande" pitchFamily="28" charset="0"/>
              </a:defRPr>
            </a:lvl6pPr>
            <a:lvl7pPr marL="2971800" indent="-228600" eaLnBrk="0" fontAlgn="base" hangingPunct="0">
              <a:spcBef>
                <a:spcPct val="0"/>
              </a:spcBef>
              <a:spcAft>
                <a:spcPct val="0"/>
              </a:spcAft>
              <a:defRPr sz="3200">
                <a:solidFill>
                  <a:schemeClr val="tx1"/>
                </a:solidFill>
                <a:latin typeface="Lucida Grande" pitchFamily="28" charset="0"/>
              </a:defRPr>
            </a:lvl7pPr>
            <a:lvl8pPr marL="3429000" indent="-228600" eaLnBrk="0" fontAlgn="base" hangingPunct="0">
              <a:spcBef>
                <a:spcPct val="0"/>
              </a:spcBef>
              <a:spcAft>
                <a:spcPct val="0"/>
              </a:spcAft>
              <a:defRPr sz="3200">
                <a:solidFill>
                  <a:schemeClr val="tx1"/>
                </a:solidFill>
                <a:latin typeface="Lucida Grande" pitchFamily="28" charset="0"/>
              </a:defRPr>
            </a:lvl8pPr>
            <a:lvl9pPr marL="3886200" indent="-228600" eaLnBrk="0" fontAlgn="base" hangingPunct="0">
              <a:spcBef>
                <a:spcPct val="0"/>
              </a:spcBef>
              <a:spcAft>
                <a:spcPct val="0"/>
              </a:spcAft>
              <a:defRPr sz="3200">
                <a:solidFill>
                  <a:schemeClr val="tx1"/>
                </a:solidFill>
                <a:latin typeface="Lucida Grande" pitchFamily="28" charset="0"/>
              </a:defRPr>
            </a:lvl9pPr>
          </a:lstStyle>
          <a:p>
            <a:fld id="{384307B7-F798-4F11-897C-D72EA4E6C9E2}" type="slidenum">
              <a:rPr lang="en-US" altLang="en-US" sz="1200" smtClean="0"/>
              <a:pPr/>
              <a:t>68</a:t>
            </a:fld>
            <a:endParaRPr lang="en-US" altLang="en-US" sz="1200"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lvl1pPr>
              <a:defRPr sz="3200">
                <a:solidFill>
                  <a:schemeClr val="tx1"/>
                </a:solidFill>
                <a:latin typeface="Lucida Grande" pitchFamily="28" charset="0"/>
              </a:defRPr>
            </a:lvl1pPr>
            <a:lvl2pPr marL="742950" indent="-285750">
              <a:defRPr sz="3200">
                <a:solidFill>
                  <a:schemeClr val="tx1"/>
                </a:solidFill>
                <a:latin typeface="Lucida Grande" pitchFamily="28" charset="0"/>
              </a:defRPr>
            </a:lvl2pPr>
            <a:lvl3pPr marL="1143000" indent="-228600">
              <a:defRPr sz="3200">
                <a:solidFill>
                  <a:schemeClr val="tx1"/>
                </a:solidFill>
                <a:latin typeface="Lucida Grande" pitchFamily="28" charset="0"/>
              </a:defRPr>
            </a:lvl3pPr>
            <a:lvl4pPr marL="1600200" indent="-228600">
              <a:defRPr sz="3200">
                <a:solidFill>
                  <a:schemeClr val="tx1"/>
                </a:solidFill>
                <a:latin typeface="Lucida Grande" pitchFamily="28" charset="0"/>
              </a:defRPr>
            </a:lvl4pPr>
            <a:lvl5pPr marL="2057400" indent="-228600">
              <a:defRPr sz="3200">
                <a:solidFill>
                  <a:schemeClr val="tx1"/>
                </a:solidFill>
                <a:latin typeface="Lucida Grande" pitchFamily="28" charset="0"/>
              </a:defRPr>
            </a:lvl5pPr>
            <a:lvl6pPr marL="2514600" indent="-228600" eaLnBrk="0" fontAlgn="base" hangingPunct="0">
              <a:spcBef>
                <a:spcPct val="0"/>
              </a:spcBef>
              <a:spcAft>
                <a:spcPct val="0"/>
              </a:spcAft>
              <a:defRPr sz="3200">
                <a:solidFill>
                  <a:schemeClr val="tx1"/>
                </a:solidFill>
                <a:latin typeface="Lucida Grande" pitchFamily="28" charset="0"/>
              </a:defRPr>
            </a:lvl6pPr>
            <a:lvl7pPr marL="2971800" indent="-228600" eaLnBrk="0" fontAlgn="base" hangingPunct="0">
              <a:spcBef>
                <a:spcPct val="0"/>
              </a:spcBef>
              <a:spcAft>
                <a:spcPct val="0"/>
              </a:spcAft>
              <a:defRPr sz="3200">
                <a:solidFill>
                  <a:schemeClr val="tx1"/>
                </a:solidFill>
                <a:latin typeface="Lucida Grande" pitchFamily="28" charset="0"/>
              </a:defRPr>
            </a:lvl7pPr>
            <a:lvl8pPr marL="3429000" indent="-228600" eaLnBrk="0" fontAlgn="base" hangingPunct="0">
              <a:spcBef>
                <a:spcPct val="0"/>
              </a:spcBef>
              <a:spcAft>
                <a:spcPct val="0"/>
              </a:spcAft>
              <a:defRPr sz="3200">
                <a:solidFill>
                  <a:schemeClr val="tx1"/>
                </a:solidFill>
                <a:latin typeface="Lucida Grande" pitchFamily="28" charset="0"/>
              </a:defRPr>
            </a:lvl8pPr>
            <a:lvl9pPr marL="3886200" indent="-228600" eaLnBrk="0" fontAlgn="base" hangingPunct="0">
              <a:spcBef>
                <a:spcPct val="0"/>
              </a:spcBef>
              <a:spcAft>
                <a:spcPct val="0"/>
              </a:spcAft>
              <a:defRPr sz="3200">
                <a:solidFill>
                  <a:schemeClr val="tx1"/>
                </a:solidFill>
                <a:latin typeface="Lucida Grande" pitchFamily="28" charset="0"/>
              </a:defRPr>
            </a:lvl9pPr>
          </a:lstStyle>
          <a:p>
            <a:fld id="{0A3F76EC-09AD-40D3-BB36-ADA871B1F0C3}" type="slidenum">
              <a:rPr lang="en-US" altLang="en-US" sz="1200" smtClean="0"/>
              <a:pPr/>
              <a:t>70</a:t>
            </a:fld>
            <a:endParaRPr lang="en-US" altLang="en-US" sz="1200"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People who live in urban, industrialized environments have a great deal of perceptual experience with straight lines, edges, and right angles.</a:t>
            </a:r>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71</a:t>
            </a:fld>
            <a:endParaRPr lang="en-US" dirty="0"/>
          </a:p>
        </p:txBody>
      </p:sp>
    </p:spTree>
    <p:extLst>
      <p:ext uri="{BB962C8B-B14F-4D97-AF65-F5344CB8AC3E}">
        <p14:creationId xmlns:p14="http://schemas.microsoft.com/office/powerpoint/2010/main" val="3887371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Electromagnetic Spectrum: We are surrounded by different kinds of electromagnetic energy waves, yet we are able to see only a tiny portion—less than one percent—of the entire spectrum of electromagnetic energy. Some electronic instruments, like radio and television, are specialized receivers that detect a specific wavelength range. Similarly, the human eye is sensitive to a specific and very narrow range of wavelengths.</a:t>
            </a:r>
            <a:br>
              <a:rPr lang="en-US" sz="1200" b="0" i="0" u="none" strike="noStrike" kern="1200" baseline="0" dirty="0" smtClean="0">
                <a:solidFill>
                  <a:schemeClr val="tx1"/>
                </a:solidFill>
                <a:latin typeface="+mn-lt"/>
                <a:ea typeface="+mn-ea"/>
                <a:cs typeface="+mn-cs"/>
              </a:rPr>
            </a:br>
            <a:r>
              <a:rPr lang="en-US" sz="1200" dirty="0" smtClean="0">
                <a:solidFill>
                  <a:prstClr val="black"/>
                </a:solidFill>
                <a:latin typeface="Arial" pitchFamily="34" charset="0"/>
                <a:ea typeface="Calibri" pitchFamily="34" charset="0"/>
                <a:cs typeface="Arial" pitchFamily="34" charset="0"/>
              </a:rPr>
              <a:t>Note that as wavelength varies, color perception in humans varies.</a:t>
            </a:r>
          </a:p>
          <a:p>
            <a:pPr marL="0" indent="0" eaLnBrk="0" fontAlgn="base" hangingPunct="0">
              <a:lnSpc>
                <a:spcPts val="2200"/>
              </a:lnSpc>
              <a:spcBef>
                <a:spcPct val="0"/>
              </a:spcBef>
              <a:spcAft>
                <a:spcPts val="1200"/>
              </a:spcAft>
              <a:buFont typeface="Arial" pitchFamily="34" charset="0"/>
              <a:buNone/>
            </a:pPr>
            <a:r>
              <a:rPr lang="en-US" sz="1200" dirty="0" smtClean="0">
                <a:solidFill>
                  <a:prstClr val="black"/>
                </a:solidFill>
                <a:latin typeface="Arial" pitchFamily="34" charset="0"/>
                <a:ea typeface="Calibri" pitchFamily="34" charset="0"/>
                <a:cs typeface="Arial" pitchFamily="34" charset="0"/>
              </a:rPr>
              <a:t>Wavelength itself is not color – color is an interpretation of wavelength </a:t>
            </a:r>
          </a:p>
          <a:p>
            <a:pPr marL="0" indent="0" eaLnBrk="0" fontAlgn="base" hangingPunct="0">
              <a:lnSpc>
                <a:spcPts val="2200"/>
              </a:lnSpc>
              <a:spcBef>
                <a:spcPct val="0"/>
              </a:spcBef>
              <a:spcAft>
                <a:spcPts val="1200"/>
              </a:spcAft>
              <a:buFont typeface="Arial" pitchFamily="34" charset="0"/>
              <a:buNone/>
            </a:pPr>
            <a:r>
              <a:rPr lang="en-US" sz="1200" dirty="0" smtClean="0">
                <a:solidFill>
                  <a:prstClr val="black"/>
                </a:solidFill>
                <a:latin typeface="Arial" pitchFamily="34" charset="0"/>
                <a:ea typeface="Calibri" pitchFamily="34" charset="0"/>
                <a:cs typeface="Arial" pitchFamily="34" charset="0"/>
              </a:rPr>
              <a:t>Humans see in the 350 to 700 nanometer range.</a:t>
            </a:r>
          </a:p>
          <a:p>
            <a:endParaRPr lang="en-US" b="1" dirty="0" smtClean="0"/>
          </a:p>
          <a:p>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10</a:t>
            </a:fld>
            <a:endParaRPr lang="en-US" dirty="0"/>
          </a:p>
        </p:txBody>
      </p:sp>
    </p:spTree>
    <p:extLst>
      <p:ext uri="{BB962C8B-B14F-4D97-AF65-F5344CB8AC3E}">
        <p14:creationId xmlns:p14="http://schemas.microsoft.com/office/powerpoint/2010/main" val="1975853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Electromagnetic Spectrum We are surrounded by different kinds of electromagnetic energy waves, yet we are able to see only a tiny portion—less than one percent—of the entire spectrum of electromagnetic energy. Some electronic instruments, like radio and television, are specialized receivers that detect a specific wavelength range. Similarly, the human eye is sensitive to a specific and very narrow range of wavelengths.</a:t>
            </a:r>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11</a:t>
            </a:fld>
            <a:endParaRPr lang="en-US" dirty="0"/>
          </a:p>
        </p:txBody>
      </p:sp>
    </p:spTree>
    <p:extLst>
      <p:ext uri="{BB962C8B-B14F-4D97-AF65-F5344CB8AC3E}">
        <p14:creationId xmlns:p14="http://schemas.microsoft.com/office/powerpoint/2010/main" val="1355264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12</a:t>
            </a:fld>
            <a:endParaRPr lang="en-US" dirty="0"/>
          </a:p>
        </p:txBody>
      </p:sp>
    </p:spTree>
    <p:extLst>
      <p:ext uri="{BB962C8B-B14F-4D97-AF65-F5344CB8AC3E}">
        <p14:creationId xmlns:p14="http://schemas.microsoft.com/office/powerpoint/2010/main" val="3367670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Cornea</a:t>
            </a:r>
          </a:p>
          <a:p>
            <a:r>
              <a:rPr lang="en-US" dirty="0" smtClean="0"/>
              <a:t>Pupil and Iris</a:t>
            </a:r>
          </a:p>
          <a:p>
            <a:r>
              <a:rPr lang="en-US" dirty="0" smtClean="0"/>
              <a:t>Lens</a:t>
            </a:r>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13</a:t>
            </a:fld>
            <a:endParaRPr lang="en-US" dirty="0"/>
          </a:p>
        </p:txBody>
      </p:sp>
    </p:spTree>
    <p:extLst>
      <p:ext uri="{BB962C8B-B14F-4D97-AF65-F5344CB8AC3E}">
        <p14:creationId xmlns:p14="http://schemas.microsoft.com/office/powerpoint/2010/main" val="2444051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14</a:t>
            </a:fld>
            <a:endParaRPr lang="en-US" dirty="0"/>
          </a:p>
        </p:txBody>
      </p:sp>
    </p:spTree>
    <p:extLst>
      <p:ext uri="{BB962C8B-B14F-4D97-AF65-F5344CB8AC3E}">
        <p14:creationId xmlns:p14="http://schemas.microsoft.com/office/powerpoint/2010/main" val="12791295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rot="16200000">
            <a:off x="-400993" y="5819131"/>
            <a:ext cx="1033306" cy="215444"/>
          </a:xfrm>
          <a:prstGeom prst="rect">
            <a:avLst/>
          </a:prstGeom>
        </p:spPr>
        <p:txBody>
          <a:bodyPr wrap="none">
            <a:spAutoFit/>
          </a:bodyPr>
          <a:lstStyle/>
          <a:p>
            <a:r>
              <a:rPr lang="en-US" sz="800" dirty="0">
                <a:solidFill>
                  <a:schemeClr val="bg1">
                    <a:lumMod val="65000"/>
                  </a:schemeClr>
                </a:solidFill>
              </a:rPr>
              <a:t>Getty </a:t>
            </a:r>
            <a:r>
              <a:rPr lang="en-US" sz="800" dirty="0" smtClean="0">
                <a:solidFill>
                  <a:schemeClr val="bg1">
                    <a:lumMod val="65000"/>
                  </a:schemeClr>
                </a:solidFill>
              </a:rPr>
              <a:t>Images/Corbis</a:t>
            </a:r>
            <a:endParaRPr lang="en-US" sz="800" dirty="0">
              <a:solidFill>
                <a:schemeClr val="bg1">
                  <a:lumMod val="65000"/>
                </a:schemeClr>
              </a:solidFill>
            </a:endParaRPr>
          </a:p>
        </p:txBody>
      </p:sp>
      <p:sp>
        <p:nvSpPr>
          <p:cNvPr id="3" name="Rectangle 2"/>
          <p:cNvSpPr/>
          <p:nvPr userDrawn="1"/>
        </p:nvSpPr>
        <p:spPr>
          <a:xfrm rot="16200000">
            <a:off x="-400993" y="5819131"/>
            <a:ext cx="1033306" cy="215444"/>
          </a:xfrm>
          <a:prstGeom prst="rect">
            <a:avLst/>
          </a:prstGeom>
        </p:spPr>
        <p:txBody>
          <a:bodyPr wrap="none">
            <a:spAutoFit/>
          </a:bodyPr>
          <a:lstStyle/>
          <a:p>
            <a:r>
              <a:rPr lang="en-US" sz="800" dirty="0">
                <a:solidFill>
                  <a:schemeClr val="bg1">
                    <a:lumMod val="65000"/>
                  </a:schemeClr>
                </a:solidFill>
              </a:rPr>
              <a:t>Getty </a:t>
            </a:r>
            <a:r>
              <a:rPr lang="en-US" sz="800" dirty="0" smtClean="0">
                <a:solidFill>
                  <a:schemeClr val="bg1">
                    <a:lumMod val="65000"/>
                  </a:schemeClr>
                </a:solidFill>
              </a:rPr>
              <a:t>Images/Corbis</a:t>
            </a:r>
            <a:endParaRPr lang="en-US" sz="800" dirty="0">
              <a:solidFill>
                <a:schemeClr val="bg1">
                  <a:lumMod val="65000"/>
                </a:scheme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00188" y="228600"/>
            <a:ext cx="7491412"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500188" y="1524000"/>
            <a:ext cx="3668712" cy="4714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321300" y="1524000"/>
            <a:ext cx="3670300" cy="4714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4"/>
          <p:cNvSpPr>
            <a:spLocks noGrp="1" noChangeArrowheads="1"/>
          </p:cNvSpPr>
          <p:nvPr>
            <p:ph type="dt" sz="half" idx="10"/>
          </p:nvPr>
        </p:nvSpPr>
        <p:spPr>
          <a:xfrm>
            <a:off x="1447800" y="6324600"/>
            <a:ext cx="1409700" cy="490538"/>
          </a:xfrm>
          <a:prstGeom prst="rect">
            <a:avLst/>
          </a:prstGeom>
          <a:ln/>
        </p:spPr>
        <p:txBody>
          <a:bodyPr/>
          <a:lstStyle>
            <a:lvl1pPr>
              <a:defRPr/>
            </a:lvl1pPr>
          </a:lstStyle>
          <a:p>
            <a:pPr>
              <a:defRPr/>
            </a:pPr>
            <a:endParaRPr lang="en-US"/>
          </a:p>
        </p:txBody>
      </p:sp>
      <p:sp>
        <p:nvSpPr>
          <p:cNvPr id="6" name="Rectangle 35"/>
          <p:cNvSpPr>
            <a:spLocks noGrp="1" noChangeArrowheads="1"/>
          </p:cNvSpPr>
          <p:nvPr>
            <p:ph type="ftr" sz="quarter" idx="11"/>
          </p:nvPr>
        </p:nvSpPr>
        <p:spPr>
          <a:xfrm>
            <a:off x="3733800" y="6324600"/>
            <a:ext cx="2895600" cy="457200"/>
          </a:xfrm>
          <a:prstGeom prst="rect">
            <a:avLst/>
          </a:prstGeom>
          <a:ln/>
        </p:spPr>
        <p:txBody>
          <a:bodyPr/>
          <a:lstStyle>
            <a:lvl1pPr>
              <a:defRPr/>
            </a:lvl1pPr>
          </a:lstStyle>
          <a:p>
            <a:pPr>
              <a:defRPr/>
            </a:pPr>
            <a:endParaRPr lang="en-US"/>
          </a:p>
        </p:txBody>
      </p:sp>
      <p:sp>
        <p:nvSpPr>
          <p:cNvPr id="7" name="Rectangle 36"/>
          <p:cNvSpPr>
            <a:spLocks noGrp="1" noChangeArrowheads="1"/>
          </p:cNvSpPr>
          <p:nvPr>
            <p:ph type="sldNum" sz="quarter" idx="12"/>
          </p:nvPr>
        </p:nvSpPr>
        <p:spPr>
          <a:xfrm>
            <a:off x="7239000" y="6324600"/>
            <a:ext cx="1905000" cy="457200"/>
          </a:xfrm>
          <a:prstGeom prst="rect">
            <a:avLst/>
          </a:prstGeom>
          <a:ln/>
        </p:spPr>
        <p:txBody>
          <a:bodyPr/>
          <a:lstStyle>
            <a:lvl1pPr>
              <a:defRPr/>
            </a:lvl1pPr>
          </a:lstStyle>
          <a:p>
            <a:pPr>
              <a:defRPr/>
            </a:pPr>
            <a:fld id="{0A3DB724-1413-4319-B5CE-3B389BFE73EC}" type="slidenum">
              <a:rPr lang="en-US"/>
              <a:pPr>
                <a:defRPr/>
              </a:pPr>
              <a:t>‹#›</a:t>
            </a:fld>
            <a:endParaRPr lang="en-US"/>
          </a:p>
        </p:txBody>
      </p:sp>
    </p:spTree>
    <p:extLst>
      <p:ext uri="{BB962C8B-B14F-4D97-AF65-F5344CB8AC3E}">
        <p14:creationId xmlns:p14="http://schemas.microsoft.com/office/powerpoint/2010/main" val="3502124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74259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Questions">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57200" y="2314426"/>
            <a:ext cx="8229600" cy="2000548"/>
          </a:xfrm>
        </p:spPr>
        <p:style>
          <a:lnRef idx="1">
            <a:schemeClr val="dk1"/>
          </a:lnRef>
          <a:fillRef idx="2">
            <a:schemeClr val="dk1"/>
          </a:fillRef>
          <a:effectRef idx="1">
            <a:schemeClr val="dk1"/>
          </a:effectRef>
          <a:fontRef idx="none"/>
        </p:style>
        <p:txBody>
          <a:bodyPr anchor="ctr" anchorCtr="0">
            <a:spAutoFit/>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01089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rot="16200000">
            <a:off x="-400993" y="5819131"/>
            <a:ext cx="1033306" cy="215444"/>
          </a:xfrm>
          <a:prstGeom prst="rect">
            <a:avLst/>
          </a:prstGeom>
        </p:spPr>
        <p:txBody>
          <a:bodyPr wrap="none">
            <a:spAutoFit/>
          </a:bodyPr>
          <a:lstStyle/>
          <a:p>
            <a:r>
              <a:rPr lang="en-US" sz="800" dirty="0">
                <a:solidFill>
                  <a:schemeClr val="bg1">
                    <a:lumMod val="65000"/>
                  </a:schemeClr>
                </a:solidFill>
              </a:rPr>
              <a:t>Getty </a:t>
            </a:r>
            <a:r>
              <a:rPr lang="en-US" sz="800" dirty="0" smtClean="0">
                <a:solidFill>
                  <a:schemeClr val="bg1">
                    <a:lumMod val="65000"/>
                  </a:schemeClr>
                </a:solidFill>
              </a:rPr>
              <a:t>Images/Corbis</a:t>
            </a:r>
            <a:endParaRPr lang="en-US" sz="800" dirty="0">
              <a:solidFill>
                <a:schemeClr val="bg1">
                  <a:lumMod val="65000"/>
                </a:scheme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Questions">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57200" y="2314426"/>
            <a:ext cx="8229600" cy="2000548"/>
          </a:xfrm>
        </p:spPr>
        <p:style>
          <a:lnRef idx="1">
            <a:schemeClr val="dk1"/>
          </a:lnRef>
          <a:fillRef idx="2">
            <a:schemeClr val="dk1"/>
          </a:fillRef>
          <a:effectRef idx="1">
            <a:schemeClr val="dk1"/>
          </a:effectRef>
          <a:fontRef idx="none"/>
        </p:style>
        <p:txBody>
          <a:bodyPr anchor="ctr" anchorCtr="0">
            <a:spAutoFit/>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01089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00188" y="228600"/>
            <a:ext cx="7491412"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00188" y="1524000"/>
            <a:ext cx="3668712" cy="4714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321300" y="1524000"/>
            <a:ext cx="3670300" cy="4714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4"/>
          <p:cNvSpPr>
            <a:spLocks noGrp="1" noChangeArrowheads="1"/>
          </p:cNvSpPr>
          <p:nvPr>
            <p:ph type="dt" sz="half" idx="10"/>
          </p:nvPr>
        </p:nvSpPr>
        <p:spPr>
          <a:xfrm>
            <a:off x="1447800" y="6324600"/>
            <a:ext cx="1409700" cy="490538"/>
          </a:xfrm>
          <a:prstGeom prst="rect">
            <a:avLst/>
          </a:prstGeom>
          <a:ln/>
        </p:spPr>
        <p:txBody>
          <a:bodyPr/>
          <a:lstStyle>
            <a:lvl1pPr>
              <a:defRPr/>
            </a:lvl1pPr>
          </a:lstStyle>
          <a:p>
            <a:pPr>
              <a:defRPr/>
            </a:pPr>
            <a:endParaRPr lang="en-US"/>
          </a:p>
        </p:txBody>
      </p:sp>
      <p:sp>
        <p:nvSpPr>
          <p:cNvPr id="6" name="Rectangle 35"/>
          <p:cNvSpPr>
            <a:spLocks noGrp="1" noChangeArrowheads="1"/>
          </p:cNvSpPr>
          <p:nvPr>
            <p:ph type="ftr" sz="quarter" idx="11"/>
          </p:nvPr>
        </p:nvSpPr>
        <p:spPr>
          <a:xfrm>
            <a:off x="3733800" y="6324600"/>
            <a:ext cx="2895600" cy="457200"/>
          </a:xfrm>
          <a:prstGeom prst="rect">
            <a:avLst/>
          </a:prstGeom>
          <a:ln/>
        </p:spPr>
        <p:txBody>
          <a:bodyPr/>
          <a:lstStyle>
            <a:lvl1pPr>
              <a:defRPr/>
            </a:lvl1pPr>
          </a:lstStyle>
          <a:p>
            <a:pPr>
              <a:defRPr/>
            </a:pPr>
            <a:endParaRPr lang="en-US"/>
          </a:p>
        </p:txBody>
      </p:sp>
      <p:sp>
        <p:nvSpPr>
          <p:cNvPr id="7" name="Rectangle 36"/>
          <p:cNvSpPr>
            <a:spLocks noGrp="1" noChangeArrowheads="1"/>
          </p:cNvSpPr>
          <p:nvPr>
            <p:ph type="sldNum" sz="quarter" idx="12"/>
          </p:nvPr>
        </p:nvSpPr>
        <p:spPr>
          <a:xfrm>
            <a:off x="7239000" y="6324600"/>
            <a:ext cx="1905000" cy="457200"/>
          </a:xfrm>
          <a:prstGeom prst="rect">
            <a:avLst/>
          </a:prstGeom>
          <a:ln/>
        </p:spPr>
        <p:txBody>
          <a:bodyPr/>
          <a:lstStyle>
            <a:lvl1pPr>
              <a:defRPr/>
            </a:lvl1pPr>
          </a:lstStyle>
          <a:p>
            <a:pPr>
              <a:defRPr/>
            </a:pPr>
            <a:fld id="{B4046B1B-C305-4D03-8E90-EA98BDF18B51}" type="slidenum">
              <a:rPr lang="en-US"/>
              <a:pPr>
                <a:defRPr/>
              </a:pPr>
              <a:t>‹#›</a:t>
            </a:fld>
            <a:endParaRPr lang="en-US"/>
          </a:p>
        </p:txBody>
      </p:sp>
    </p:spTree>
    <p:extLst>
      <p:ext uri="{BB962C8B-B14F-4D97-AF65-F5344CB8AC3E}">
        <p14:creationId xmlns:p14="http://schemas.microsoft.com/office/powerpoint/2010/main" val="767518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2"/>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rot="16200000">
            <a:off x="-400993" y="5819131"/>
            <a:ext cx="1033306" cy="215444"/>
          </a:xfrm>
          <a:prstGeom prst="rect">
            <a:avLst/>
          </a:prstGeom>
        </p:spPr>
        <p:txBody>
          <a:bodyPr wrap="none">
            <a:spAutoFit/>
          </a:bodyPr>
          <a:lstStyle/>
          <a:p>
            <a:r>
              <a:rPr lang="en-US" sz="800" dirty="0">
                <a:solidFill>
                  <a:schemeClr val="bg1">
                    <a:lumMod val="65000"/>
                  </a:schemeClr>
                </a:solidFill>
              </a:rPr>
              <a:t>Getty </a:t>
            </a:r>
            <a:r>
              <a:rPr lang="en-US" sz="800" dirty="0" smtClean="0">
                <a:solidFill>
                  <a:schemeClr val="bg1">
                    <a:lumMod val="65000"/>
                  </a:schemeClr>
                </a:solidFill>
              </a:rPr>
              <a:t>Images/Corbis</a:t>
            </a:r>
            <a:endParaRPr lang="en-US" sz="800" dirty="0">
              <a:solidFill>
                <a:schemeClr val="bg1">
                  <a:lumMod val="65000"/>
                </a:schemeClr>
              </a:solidFill>
            </a:endParaRPr>
          </a:p>
        </p:txBody>
      </p:sp>
      <p:sp>
        <p:nvSpPr>
          <p:cNvPr id="5" name="Rectangle 4"/>
          <p:cNvSpPr/>
          <p:nvPr userDrawn="1"/>
        </p:nvSpPr>
        <p:spPr>
          <a:xfrm rot="16200000">
            <a:off x="-400993" y="5819131"/>
            <a:ext cx="1033306" cy="215444"/>
          </a:xfrm>
          <a:prstGeom prst="rect">
            <a:avLst/>
          </a:prstGeom>
        </p:spPr>
        <p:txBody>
          <a:bodyPr wrap="none">
            <a:spAutoFit/>
          </a:bodyPr>
          <a:lstStyle/>
          <a:p>
            <a:r>
              <a:rPr lang="en-US" sz="800" dirty="0">
                <a:solidFill>
                  <a:schemeClr val="bg1">
                    <a:lumMod val="65000"/>
                  </a:schemeClr>
                </a:solidFill>
              </a:rPr>
              <a:t>Getty </a:t>
            </a:r>
            <a:r>
              <a:rPr lang="en-US" sz="800" dirty="0" smtClean="0">
                <a:solidFill>
                  <a:schemeClr val="bg1">
                    <a:lumMod val="65000"/>
                  </a:schemeClr>
                </a:solidFill>
              </a:rPr>
              <a:t>Images/Corbis</a:t>
            </a:r>
            <a:endParaRPr lang="en-US" sz="800" dirty="0">
              <a:solidFill>
                <a:schemeClr val="bg1">
                  <a:lumMod val="65000"/>
                </a:schemeClr>
              </a:solidFill>
            </a:endParaRPr>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21" r:id="rId7"/>
    <p:sldLayoutId id="2147483728" r:id="rId8"/>
    <p:sldLayoutId id="2147483736" r:id="rId9"/>
    <p:sldLayoutId id="2147483737" r:id="rId10"/>
  </p:sldLayoutIdLst>
  <p:txStyles>
    <p:titleStyle>
      <a:lvl1pPr algn="l" defTabSz="914400" rtl="0" eaLnBrk="1" latinLnBrk="0" hangingPunct="1">
        <a:spcBef>
          <a:spcPct val="0"/>
        </a:spcBef>
        <a:buNone/>
        <a:defRPr sz="3600" kern="1200">
          <a:solidFill>
            <a:schemeClr val="tx2">
              <a:lumMod val="75000"/>
            </a:schemeClr>
          </a:solidFill>
          <a:latin typeface="+mj-lt"/>
          <a:ea typeface="+mj-ea"/>
          <a:cs typeface="+mj-cs"/>
        </a:defRPr>
      </a:lvl1pPr>
    </p:titleStyle>
    <p:bodyStyle>
      <a:lvl1pPr marL="342900" indent="-342900" algn="l" defTabSz="914400" rtl="0" eaLnBrk="1" latinLnBrk="0" hangingPunct="1">
        <a:spcBef>
          <a:spcPct val="20000"/>
        </a:spcBef>
        <a:buClr>
          <a:schemeClr val="accent6">
            <a:lumMod val="50000"/>
          </a:schemeClr>
        </a:buClr>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Clr>
          <a:schemeClr val="accent1">
            <a:lumMod val="75000"/>
          </a:schemeClr>
        </a:buClr>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medel.com/ENG/INT/10_Understanding_CI/40_MED_EL_for_children/999_kidscorner/999_kids_hearingloss.asp"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emvergeoning.com/wp-content/uploads/2009/01/lilac-chaser1.gif"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7.gif"/></Relationships>
</file>

<file path=ppt/slides/_rels/slide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6378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ts val="3200"/>
              </a:lnSpc>
            </a:pPr>
            <a:r>
              <a:rPr lang="en-US" sz="3200" dirty="0" smtClean="0">
                <a:latin typeface="Aharoni" pitchFamily="2" charset="-79"/>
                <a:cs typeface="Aharoni" pitchFamily="2" charset="-79"/>
              </a:rPr>
              <a:t/>
            </a:r>
            <a:br>
              <a:rPr lang="en-US" sz="3200" dirty="0" smtClean="0">
                <a:latin typeface="Aharoni" pitchFamily="2" charset="-79"/>
                <a:cs typeface="Aharoni" pitchFamily="2" charset="-79"/>
              </a:rPr>
            </a:br>
            <a:r>
              <a:rPr lang="en-US" sz="3200" dirty="0" smtClean="0">
                <a:latin typeface="Aharoni" pitchFamily="2" charset="-79"/>
                <a:cs typeface="Aharoni" pitchFamily="2" charset="-79"/>
              </a:rPr>
              <a:t>What </a:t>
            </a:r>
            <a:r>
              <a:rPr lang="en-US" sz="3200" dirty="0">
                <a:latin typeface="Aharoni" pitchFamily="2" charset="-79"/>
                <a:cs typeface="Aharoni" pitchFamily="2" charset="-79"/>
              </a:rPr>
              <a:t>We See</a:t>
            </a:r>
            <a:br>
              <a:rPr lang="en-US" sz="3200" dirty="0">
                <a:latin typeface="Aharoni" pitchFamily="2" charset="-79"/>
                <a:cs typeface="Aharoni" pitchFamily="2" charset="-79"/>
              </a:rPr>
            </a:br>
            <a:r>
              <a:rPr lang="en-US" sz="3200" dirty="0" smtClean="0">
                <a:latin typeface="Aharoni" pitchFamily="2" charset="-79"/>
                <a:cs typeface="Aharoni" pitchFamily="2" charset="-79"/>
              </a:rPr>
              <a:t>THE NATURE OF LIGHT</a:t>
            </a:r>
            <a:r>
              <a:rPr lang="en-US" sz="3200" dirty="0">
                <a:latin typeface="Aharoni" pitchFamily="2" charset="-79"/>
                <a:cs typeface="Aharoni" pitchFamily="2" charset="-79"/>
              </a:rPr>
              <a:t/>
            </a:r>
            <a:br>
              <a:rPr lang="en-US" sz="3200" dirty="0">
                <a:latin typeface="Aharoni" pitchFamily="2" charset="-79"/>
                <a:cs typeface="Aharoni" pitchFamily="2" charset="-79"/>
              </a:rPr>
            </a:br>
            <a:endParaRPr lang="en-US" sz="3200" dirty="0"/>
          </a:p>
        </p:txBody>
      </p:sp>
      <p:sp>
        <p:nvSpPr>
          <p:cNvPr id="3" name="Content Placeholder 2"/>
          <p:cNvSpPr>
            <a:spLocks noGrp="1"/>
          </p:cNvSpPr>
          <p:nvPr>
            <p:ph idx="1"/>
          </p:nvPr>
        </p:nvSpPr>
        <p:spPr>
          <a:xfrm>
            <a:off x="457200" y="1600201"/>
            <a:ext cx="8229600" cy="1701800"/>
          </a:xfrm>
        </p:spPr>
        <p:txBody>
          <a:bodyPr>
            <a:normAutofit fontScale="77500" lnSpcReduction="20000"/>
          </a:bodyPr>
          <a:lstStyle/>
          <a:p>
            <a:pPr eaLnBrk="0" fontAlgn="base" hangingPunct="0">
              <a:lnSpc>
                <a:spcPts val="2200"/>
              </a:lnSpc>
              <a:spcBef>
                <a:spcPct val="0"/>
              </a:spcBef>
              <a:spcAft>
                <a:spcPts val="1200"/>
              </a:spcAft>
            </a:pPr>
            <a:r>
              <a:rPr lang="en-US" dirty="0">
                <a:solidFill>
                  <a:prstClr val="black"/>
                </a:solidFill>
                <a:latin typeface="Arial" pitchFamily="34" charset="0"/>
                <a:ea typeface="Calibri" pitchFamily="34" charset="0"/>
                <a:cs typeface="Arial" pitchFamily="34" charset="0"/>
              </a:rPr>
              <a:t>Light is electromagnetic energy that can be described as waves and by its wavelength</a:t>
            </a:r>
          </a:p>
          <a:p>
            <a:pPr eaLnBrk="0" fontAlgn="base" hangingPunct="0">
              <a:lnSpc>
                <a:spcPts val="2200"/>
              </a:lnSpc>
              <a:spcBef>
                <a:spcPct val="0"/>
              </a:spcBef>
              <a:spcAft>
                <a:spcPts val="1200"/>
              </a:spcAft>
            </a:pPr>
            <a:r>
              <a:rPr lang="en-US" dirty="0">
                <a:solidFill>
                  <a:prstClr val="black"/>
                </a:solidFill>
                <a:latin typeface="Arial" pitchFamily="34" charset="0"/>
                <a:ea typeface="Calibri" pitchFamily="34" charset="0"/>
                <a:cs typeface="Arial" pitchFamily="34" charset="0"/>
              </a:rPr>
              <a:t>Various types of electromagnetic energy differ in wavelength, which is the distance from one wave peak to another.</a:t>
            </a:r>
          </a:p>
          <a:p>
            <a:endParaRPr lang="en-US" dirty="0"/>
          </a:p>
        </p:txBody>
      </p:sp>
      <p:pic>
        <p:nvPicPr>
          <p:cNvPr id="4" name="Picture 3" descr="The figure shows the visible spectrum of light. The Electromagnetic Spectrum: We are surrounded by different kinds of electromagnetic energy waves, yet we are able to see only a tiny portion—less than one percent—of the entire spectrum of electromagnetic energy. Some electronic instruments, like radio and television, are specialized receivers that detect a specific wavelength range. Similarly, the human eye is sensitive to a specific and very narrow range of wavelengths. Note that as wavelength varies, color perception in humans varies.&#10;Wavelength itself is not color – color is an interpretation of wavelength &#10;Humans see in the 350 to 700 nanometer range.&#10;" title="Fig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5849" y="2939050"/>
            <a:ext cx="5954751" cy="3410493"/>
          </a:xfrm>
          <a:prstGeom prst="rect">
            <a:avLst/>
          </a:prstGeom>
        </p:spPr>
      </p:pic>
    </p:spTree>
    <p:extLst>
      <p:ext uri="{BB962C8B-B14F-4D97-AF65-F5344CB8AC3E}">
        <p14:creationId xmlns:p14="http://schemas.microsoft.com/office/powerpoint/2010/main" val="159172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Thermal image of a mouse"/>
          <p:cNvPicPr>
            <a:picLocks noChangeAspect="1"/>
          </p:cNvPicPr>
          <p:nvPr/>
        </p:nvPicPr>
        <p:blipFill rotWithShape="1">
          <a:blip r:embed="rId3"/>
          <a:srcRect l="6718" r="4651" b="6911"/>
          <a:stretch/>
        </p:blipFill>
        <p:spPr>
          <a:xfrm>
            <a:off x="0" y="-38100"/>
            <a:ext cx="9144000" cy="6999801"/>
          </a:xfrm>
          <a:prstGeom prst="rect">
            <a:avLst/>
          </a:prstGeom>
        </p:spPr>
      </p:pic>
      <p:sp>
        <p:nvSpPr>
          <p:cNvPr id="4" name="Title 1"/>
          <p:cNvSpPr txBox="1">
            <a:spLocks/>
          </p:cNvSpPr>
          <p:nvPr/>
        </p:nvSpPr>
        <p:spPr>
          <a:xfrm>
            <a:off x="217714" y="174010"/>
            <a:ext cx="61722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200"/>
              </a:lnSpc>
            </a:pPr>
            <a:r>
              <a:rPr lang="en-US" sz="3600" dirty="0" smtClean="0">
                <a:solidFill>
                  <a:schemeClr val="bg1"/>
                </a:solidFill>
                <a:latin typeface="Aharoni" pitchFamily="2" charset="-79"/>
                <a:cs typeface="Aharoni" pitchFamily="2" charset="-79"/>
              </a:rPr>
              <a:t>Electromagnetic Spectrum</a:t>
            </a:r>
            <a:endParaRPr lang="en-US" sz="2400" dirty="0">
              <a:solidFill>
                <a:schemeClr val="bg1"/>
              </a:solidFill>
              <a:latin typeface="Aharoni" pitchFamily="2" charset="-79"/>
              <a:cs typeface="Aharoni" pitchFamily="2" charset="-79"/>
            </a:endParaRPr>
          </a:p>
        </p:txBody>
      </p:sp>
      <p:sp>
        <p:nvSpPr>
          <p:cNvPr id="5" name="Rectangle 4"/>
          <p:cNvSpPr/>
          <p:nvPr/>
        </p:nvSpPr>
        <p:spPr>
          <a:xfrm>
            <a:off x="687613" y="5138126"/>
            <a:ext cx="4392387" cy="1235381"/>
          </a:xfrm>
          <a:prstGeom prst="rect">
            <a:avLst/>
          </a:prstGeom>
          <a:solidFill>
            <a:srgbClr val="5A8B88">
              <a:alpha val="69804"/>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fontAlgn="base" hangingPunct="0">
              <a:lnSpc>
                <a:spcPts val="2200"/>
              </a:lnSpc>
              <a:spcBef>
                <a:spcPct val="0"/>
              </a:spcBef>
              <a:spcAft>
                <a:spcPts val="1200"/>
              </a:spcAft>
            </a:pPr>
            <a:r>
              <a:rPr lang="en-US" sz="2400" dirty="0">
                <a:solidFill>
                  <a:schemeClr val="bg1"/>
                </a:solidFill>
                <a:latin typeface="Arial" pitchFamily="34" charset="0"/>
                <a:ea typeface="Calibri" pitchFamily="34" charset="0"/>
                <a:cs typeface="Arial" pitchFamily="34" charset="0"/>
              </a:rPr>
              <a:t>Other animals can see in the infrared (pit vipers) and ultraviolet ranges (bees and some birds)</a:t>
            </a:r>
          </a:p>
        </p:txBody>
      </p:sp>
      <p:sp>
        <p:nvSpPr>
          <p:cNvPr id="6" name="Rectangle 5"/>
          <p:cNvSpPr/>
          <p:nvPr/>
        </p:nvSpPr>
        <p:spPr>
          <a:xfrm rot="16200000">
            <a:off x="-310098" y="6233625"/>
            <a:ext cx="851515" cy="215444"/>
          </a:xfrm>
          <a:prstGeom prst="rect">
            <a:avLst/>
          </a:prstGeom>
        </p:spPr>
        <p:txBody>
          <a:bodyPr wrap="none">
            <a:spAutoFit/>
          </a:bodyPr>
          <a:lstStyle/>
          <a:p>
            <a:r>
              <a:rPr lang="en-US" sz="800" dirty="0">
                <a:solidFill>
                  <a:srgbClr val="FFFFFF"/>
                </a:solidFill>
              </a:rPr>
              <a:t>Julius Lab, UCSF</a:t>
            </a:r>
          </a:p>
        </p:txBody>
      </p:sp>
    </p:spTree>
    <p:extLst>
      <p:ext uri="{BB962C8B-B14F-4D97-AF65-F5344CB8AC3E}">
        <p14:creationId xmlns:p14="http://schemas.microsoft.com/office/powerpoint/2010/main" val="10661124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57200" y="144010"/>
            <a:ext cx="8229600" cy="1143000"/>
          </a:xfrm>
        </p:spPr>
        <p:txBody>
          <a:bodyPr/>
          <a:lstStyle/>
          <a:p>
            <a:r>
              <a:rPr lang="en-US" dirty="0"/>
              <a:t>Path of Light in a Human Eye</a:t>
            </a:r>
          </a:p>
        </p:txBody>
      </p:sp>
      <p:pic>
        <p:nvPicPr>
          <p:cNvPr id="1026" name="Picture 2" descr="C:\Users\dluser\Desktop\AP Psych 2014-15\AP Ch3 Sens\Ch. 3 Images\Hock5e_3_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429" y="1169720"/>
            <a:ext cx="653415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1800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 of Light in a Human Eye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59241170"/>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569123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Photo of rods and cones"/>
          <p:cNvPicPr>
            <a:picLocks noChangeAspect="1"/>
          </p:cNvPicPr>
          <p:nvPr/>
        </p:nvPicPr>
        <p:blipFill rotWithShape="1">
          <a:blip r:embed="rId3" cstate="print">
            <a:extLst>
              <a:ext uri="{28A0092B-C50C-407E-A947-70E740481C1C}">
                <a14:useLocalDpi xmlns:a14="http://schemas.microsoft.com/office/drawing/2010/main" val="0"/>
              </a:ext>
            </a:extLst>
          </a:blip>
          <a:srcRect b="24242"/>
          <a:stretch/>
        </p:blipFill>
        <p:spPr>
          <a:xfrm>
            <a:off x="0" y="0"/>
            <a:ext cx="9144000" cy="6858000"/>
          </a:xfrm>
          <a:prstGeom prst="rect">
            <a:avLst/>
          </a:prstGeom>
        </p:spPr>
      </p:pic>
      <p:sp>
        <p:nvSpPr>
          <p:cNvPr id="2" name="Title 1"/>
          <p:cNvSpPr txBox="1">
            <a:spLocks/>
          </p:cNvSpPr>
          <p:nvPr/>
        </p:nvSpPr>
        <p:spPr>
          <a:xfrm>
            <a:off x="217714" y="174010"/>
            <a:ext cx="4278086" cy="5715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200"/>
              </a:lnSpc>
            </a:pPr>
            <a:r>
              <a:rPr lang="en-US" sz="3600" dirty="0" smtClean="0">
                <a:solidFill>
                  <a:schemeClr val="bg1"/>
                </a:solidFill>
                <a:latin typeface="Aharoni" pitchFamily="2" charset="-79"/>
                <a:cs typeface="Aharoni" pitchFamily="2" charset="-79"/>
              </a:rPr>
              <a:t>The Retina</a:t>
            </a:r>
          </a:p>
        </p:txBody>
      </p:sp>
      <p:sp>
        <p:nvSpPr>
          <p:cNvPr id="3" name="Rectangle 2"/>
          <p:cNvSpPr/>
          <p:nvPr/>
        </p:nvSpPr>
        <p:spPr>
          <a:xfrm>
            <a:off x="500743" y="914400"/>
            <a:ext cx="3962400" cy="4221669"/>
          </a:xfrm>
          <a:prstGeom prst="rect">
            <a:avLst/>
          </a:prstGeom>
          <a:solidFill>
            <a:srgbClr val="E5B924">
              <a:alpha val="69804"/>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33363" indent="-233363" eaLnBrk="0" fontAlgn="base" hangingPunct="0">
              <a:lnSpc>
                <a:spcPts val="2200"/>
              </a:lnSpc>
              <a:spcBef>
                <a:spcPct val="0"/>
              </a:spcBef>
              <a:spcAft>
                <a:spcPts val="1200"/>
              </a:spcAft>
              <a:buFont typeface="Wingdings" pitchFamily="2" charset="2"/>
              <a:buChar char="§"/>
            </a:pPr>
            <a:r>
              <a:rPr lang="en-US" sz="2400" dirty="0">
                <a:solidFill>
                  <a:schemeClr val="bg1"/>
                </a:solidFill>
                <a:latin typeface="Arial" pitchFamily="34" charset="0"/>
                <a:ea typeface="Calibri" pitchFamily="34" charset="0"/>
                <a:cs typeface="Arial" pitchFamily="34" charset="0"/>
              </a:rPr>
              <a:t>Thin, light-sensitive membrane located at back of eye, contains sensory receptors for vision</a:t>
            </a:r>
          </a:p>
          <a:p>
            <a:pPr marL="233363" indent="-233363" eaLnBrk="0" fontAlgn="base" hangingPunct="0">
              <a:lnSpc>
                <a:spcPts val="2200"/>
              </a:lnSpc>
              <a:spcBef>
                <a:spcPct val="0"/>
              </a:spcBef>
              <a:spcAft>
                <a:spcPts val="1200"/>
              </a:spcAft>
              <a:buFont typeface="Wingdings" pitchFamily="2" charset="2"/>
              <a:buChar char="§"/>
            </a:pPr>
            <a:r>
              <a:rPr lang="en-US" sz="2400" b="1" dirty="0">
                <a:solidFill>
                  <a:schemeClr val="bg1"/>
                </a:solidFill>
                <a:latin typeface="Arial" pitchFamily="34" charset="0"/>
                <a:ea typeface="Calibri" pitchFamily="34" charset="0"/>
                <a:cs typeface="Arial" pitchFamily="34" charset="0"/>
              </a:rPr>
              <a:t>Rods and cone</a:t>
            </a:r>
            <a:r>
              <a:rPr lang="en-US" sz="2400" dirty="0">
                <a:solidFill>
                  <a:schemeClr val="bg1"/>
                </a:solidFill>
                <a:latin typeface="Arial" pitchFamily="34" charset="0"/>
                <a:ea typeface="Calibri" pitchFamily="34" charset="0"/>
                <a:cs typeface="Arial" pitchFamily="34" charset="0"/>
              </a:rPr>
              <a:t>s: Sensory receptor cells that respond to light</a:t>
            </a:r>
          </a:p>
          <a:p>
            <a:pPr marL="233363" indent="-233363" eaLnBrk="0" fontAlgn="base" hangingPunct="0">
              <a:lnSpc>
                <a:spcPts val="2200"/>
              </a:lnSpc>
              <a:spcBef>
                <a:spcPct val="0"/>
              </a:spcBef>
              <a:spcAft>
                <a:spcPts val="1200"/>
              </a:spcAft>
              <a:buFont typeface="Wingdings" pitchFamily="2" charset="2"/>
              <a:buChar char="§"/>
            </a:pPr>
            <a:r>
              <a:rPr lang="en-US" sz="2400" dirty="0">
                <a:solidFill>
                  <a:schemeClr val="bg1"/>
                </a:solidFill>
                <a:latin typeface="Arial" pitchFamily="34" charset="0"/>
                <a:ea typeface="Calibri" pitchFamily="34" charset="0"/>
                <a:cs typeface="Arial" pitchFamily="34" charset="0"/>
              </a:rPr>
              <a:t>Called </a:t>
            </a:r>
            <a:r>
              <a:rPr lang="en-US" sz="2400" i="1" dirty="0">
                <a:solidFill>
                  <a:schemeClr val="bg1"/>
                </a:solidFill>
                <a:latin typeface="Arial" pitchFamily="34" charset="0"/>
                <a:ea typeface="Calibri" pitchFamily="34" charset="0"/>
                <a:cs typeface="Arial" pitchFamily="34" charset="0"/>
              </a:rPr>
              <a:t>photoreceptors</a:t>
            </a:r>
            <a:r>
              <a:rPr lang="en-US" sz="2400" dirty="0">
                <a:solidFill>
                  <a:schemeClr val="bg1"/>
                </a:solidFill>
                <a:latin typeface="Arial" pitchFamily="34" charset="0"/>
                <a:ea typeface="Calibri" pitchFamily="34" charset="0"/>
                <a:cs typeface="Arial" pitchFamily="34" charset="0"/>
              </a:rPr>
              <a:t> </a:t>
            </a:r>
          </a:p>
          <a:p>
            <a:pPr marL="233363" indent="-233363" eaLnBrk="0" fontAlgn="base" hangingPunct="0">
              <a:lnSpc>
                <a:spcPts val="2200"/>
              </a:lnSpc>
              <a:spcBef>
                <a:spcPct val="0"/>
              </a:spcBef>
              <a:spcAft>
                <a:spcPts val="1200"/>
              </a:spcAft>
              <a:buFont typeface="Wingdings" pitchFamily="2" charset="2"/>
              <a:buChar char="§"/>
            </a:pPr>
            <a:r>
              <a:rPr lang="en-US" sz="2400" dirty="0">
                <a:solidFill>
                  <a:schemeClr val="bg1"/>
                </a:solidFill>
                <a:latin typeface="Arial" pitchFamily="34" charset="0"/>
                <a:ea typeface="Calibri" pitchFamily="34" charset="0"/>
                <a:cs typeface="Arial" pitchFamily="34" charset="0"/>
              </a:rPr>
              <a:t>Exposed to light, rods and cones undergo chemical reactions that result in neural signals.</a:t>
            </a:r>
          </a:p>
        </p:txBody>
      </p:sp>
      <p:sp>
        <p:nvSpPr>
          <p:cNvPr id="5" name="Rectangle 4"/>
          <p:cNvSpPr/>
          <p:nvPr/>
        </p:nvSpPr>
        <p:spPr>
          <a:xfrm rot="16200000">
            <a:off x="8532325" y="6233625"/>
            <a:ext cx="1033306" cy="215444"/>
          </a:xfrm>
          <a:prstGeom prst="rect">
            <a:avLst/>
          </a:prstGeom>
        </p:spPr>
        <p:txBody>
          <a:bodyPr wrap="none">
            <a:spAutoFit/>
          </a:bodyPr>
          <a:lstStyle/>
          <a:p>
            <a:r>
              <a:rPr lang="en-US" sz="800" dirty="0"/>
              <a:t>Getty </a:t>
            </a:r>
            <a:r>
              <a:rPr lang="en-US" sz="800" dirty="0" smtClean="0"/>
              <a:t>Images/Corbis</a:t>
            </a:r>
            <a:endParaRPr lang="en-US" sz="800" dirty="0"/>
          </a:p>
        </p:txBody>
      </p:sp>
    </p:spTree>
    <p:extLst>
      <p:ext uri="{BB962C8B-B14F-4D97-AF65-F5344CB8AC3E}">
        <p14:creationId xmlns:p14="http://schemas.microsoft.com/office/powerpoint/2010/main" val="5147800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haroni" pitchFamily="2" charset="-79"/>
                <a:cs typeface="Aharoni" pitchFamily="2" charset="-79"/>
              </a:rPr>
              <a:t/>
            </a:r>
            <a:br>
              <a:rPr lang="en-US" dirty="0" smtClean="0">
                <a:latin typeface="Aharoni" pitchFamily="2" charset="-79"/>
                <a:cs typeface="Aharoni" pitchFamily="2" charset="-79"/>
              </a:rPr>
            </a:br>
            <a:r>
              <a:rPr lang="en-US" dirty="0" smtClean="0">
                <a:latin typeface="Aharoni" pitchFamily="2" charset="-79"/>
                <a:cs typeface="Aharoni" pitchFamily="2" charset="-79"/>
              </a:rPr>
              <a:t>The </a:t>
            </a:r>
            <a:r>
              <a:rPr lang="en-US" dirty="0">
                <a:latin typeface="Aharoni" pitchFamily="2" charset="-79"/>
                <a:cs typeface="Aharoni" pitchFamily="2" charset="-79"/>
              </a:rPr>
              <a:t>Blind Spot</a:t>
            </a:r>
            <a:br>
              <a:rPr lang="en-US" dirty="0">
                <a:latin typeface="Aharoni" pitchFamily="2" charset="-79"/>
                <a:cs typeface="Aharoni" pitchFamily="2" charset="-79"/>
              </a:rPr>
            </a:br>
            <a:endParaRPr lang="en-US" dirty="0"/>
          </a:p>
        </p:txBody>
      </p:sp>
      <p:sp>
        <p:nvSpPr>
          <p:cNvPr id="3" name="Content Placeholder 2"/>
          <p:cNvSpPr>
            <a:spLocks noGrp="1"/>
          </p:cNvSpPr>
          <p:nvPr>
            <p:ph idx="1"/>
          </p:nvPr>
        </p:nvSpPr>
        <p:spPr>
          <a:xfrm>
            <a:off x="457200" y="1600201"/>
            <a:ext cx="8229600" cy="1976070"/>
          </a:xfrm>
        </p:spPr>
        <p:txBody>
          <a:bodyPr/>
          <a:lstStyle/>
          <a:p>
            <a:pPr eaLnBrk="0" fontAlgn="base" hangingPunct="0">
              <a:lnSpc>
                <a:spcPts val="2200"/>
              </a:lnSpc>
              <a:spcBef>
                <a:spcPct val="0"/>
              </a:spcBef>
              <a:spcAft>
                <a:spcPts val="1200"/>
              </a:spcAft>
            </a:pPr>
            <a:r>
              <a:rPr lang="en-US" dirty="0">
                <a:solidFill>
                  <a:prstClr val="black"/>
                </a:solidFill>
                <a:latin typeface="Arial" pitchFamily="34" charset="0"/>
                <a:ea typeface="Calibri" pitchFamily="34" charset="0"/>
                <a:cs typeface="Arial" pitchFamily="34" charset="0"/>
              </a:rPr>
              <a:t>The optic disc where ganglion nerve cells leave the retina</a:t>
            </a:r>
          </a:p>
          <a:p>
            <a:pPr eaLnBrk="0" fontAlgn="base" hangingPunct="0">
              <a:lnSpc>
                <a:spcPts val="2200"/>
              </a:lnSpc>
              <a:spcBef>
                <a:spcPct val="0"/>
              </a:spcBef>
              <a:spcAft>
                <a:spcPts val="1200"/>
              </a:spcAft>
            </a:pPr>
            <a:r>
              <a:rPr lang="en-US" dirty="0">
                <a:solidFill>
                  <a:prstClr val="black"/>
                </a:solidFill>
                <a:latin typeface="Arial" pitchFamily="34" charset="0"/>
                <a:ea typeface="Calibri" pitchFamily="34" charset="0"/>
                <a:cs typeface="Arial" pitchFamily="34" charset="0"/>
              </a:rPr>
              <a:t>Contains no photoreceptors</a:t>
            </a:r>
          </a:p>
          <a:p>
            <a:pPr eaLnBrk="0" fontAlgn="base" hangingPunct="0">
              <a:lnSpc>
                <a:spcPts val="2200"/>
              </a:lnSpc>
              <a:spcBef>
                <a:spcPct val="0"/>
              </a:spcBef>
              <a:spcAft>
                <a:spcPts val="1200"/>
              </a:spcAft>
            </a:pPr>
            <a:r>
              <a:rPr lang="en-US" dirty="0">
                <a:solidFill>
                  <a:prstClr val="black"/>
                </a:solidFill>
                <a:latin typeface="Arial" pitchFamily="34" charset="0"/>
                <a:ea typeface="Calibri" pitchFamily="34" charset="0"/>
                <a:cs typeface="Arial" pitchFamily="34" charset="0"/>
              </a:rPr>
              <a:t>Brain fills in the blind spot with the surrounding </a:t>
            </a:r>
            <a:r>
              <a:rPr lang="en-US" dirty="0" smtClean="0">
                <a:solidFill>
                  <a:prstClr val="black"/>
                </a:solidFill>
                <a:latin typeface="Arial" pitchFamily="34" charset="0"/>
                <a:ea typeface="Calibri" pitchFamily="34" charset="0"/>
                <a:cs typeface="Arial" pitchFamily="34" charset="0"/>
              </a:rPr>
              <a:t>patterns</a:t>
            </a:r>
          </a:p>
          <a:p>
            <a:pPr marL="0" indent="0" eaLnBrk="0" fontAlgn="base" hangingPunct="0">
              <a:lnSpc>
                <a:spcPts val="2200"/>
              </a:lnSpc>
              <a:spcBef>
                <a:spcPct val="0"/>
              </a:spcBef>
              <a:spcAft>
                <a:spcPts val="1200"/>
              </a:spcAft>
              <a:buNone/>
            </a:pPr>
            <a:endParaRPr lang="en-US" dirty="0">
              <a:solidFill>
                <a:prstClr val="black"/>
              </a:solidFill>
              <a:latin typeface="Arial" pitchFamily="34" charset="0"/>
              <a:ea typeface="Calibri" pitchFamily="34" charset="0"/>
              <a:cs typeface="Arial" pitchFamily="34" charset="0"/>
            </a:endParaRPr>
          </a:p>
          <a:p>
            <a:endParaRPr lang="en-US" dirty="0"/>
          </a:p>
        </p:txBody>
      </p:sp>
    </p:spTree>
    <p:extLst>
      <p:ext uri="{BB962C8B-B14F-4D97-AF65-F5344CB8AC3E}">
        <p14:creationId xmlns:p14="http://schemas.microsoft.com/office/powerpoint/2010/main" val="4820794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8869"/>
            <a:ext cx="4588918" cy="1143000"/>
          </a:xfrm>
        </p:spPr>
        <p:txBody>
          <a:bodyPr>
            <a:normAutofit fontScale="90000"/>
          </a:bodyPr>
          <a:lstStyle/>
          <a:p>
            <a:r>
              <a:rPr lang="en-US" dirty="0" smtClean="0">
                <a:latin typeface="Aharoni" pitchFamily="2" charset="-79"/>
                <a:cs typeface="Aharoni" pitchFamily="2" charset="-79"/>
              </a:rPr>
              <a:t>Neural Pathways from Eye to Brain</a:t>
            </a:r>
            <a:r>
              <a:rPr lang="en-US" dirty="0">
                <a:latin typeface="Aharoni" pitchFamily="2" charset="-79"/>
                <a:cs typeface="Aharoni" pitchFamily="2" charset="-79"/>
              </a:rPr>
              <a:t/>
            </a:r>
            <a:br>
              <a:rPr lang="en-US" dirty="0">
                <a:latin typeface="Aharoni" pitchFamily="2" charset="-79"/>
                <a:cs typeface="Aharoni" pitchFamily="2" charset="-79"/>
              </a:rPr>
            </a:br>
            <a:endParaRPr lang="en-US" dirty="0"/>
          </a:p>
        </p:txBody>
      </p:sp>
      <p:graphicFrame>
        <p:nvGraphicFramePr>
          <p:cNvPr id="6" name="Diagram 5"/>
          <p:cNvGraphicFramePr/>
          <p:nvPr>
            <p:extLst>
              <p:ext uri="{D42A27DB-BD31-4B8C-83A1-F6EECF244321}">
                <p14:modId xmlns:p14="http://schemas.microsoft.com/office/powerpoint/2010/main" val="2720412241"/>
              </p:ext>
            </p:extLst>
          </p:nvPr>
        </p:nvGraphicFramePr>
        <p:xfrm>
          <a:off x="5681060" y="284097"/>
          <a:ext cx="3041037" cy="58490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The figure is a drawing that describes the neural pathways from eyes to brain. Optic nerve exits retina at optic disk&#10;Optic nerves meet at optic chiasm and split apart&#10;One set of nerve fibers crosses over and projects to opposite side of brain&#10;Another set continues along same brain side&#10;Most nerve fibers travel to thalamus and on to visual cortex of occipital lobe&#10;" title="Figure 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1898" y="2244554"/>
            <a:ext cx="4875692" cy="3505200"/>
          </a:xfrm>
          <a:prstGeom prst="rect">
            <a:avLst/>
          </a:prstGeom>
        </p:spPr>
      </p:pic>
      <p:sp>
        <p:nvSpPr>
          <p:cNvPr id="3" name="TextBox 2"/>
          <p:cNvSpPr txBox="1"/>
          <p:nvPr/>
        </p:nvSpPr>
        <p:spPr>
          <a:xfrm>
            <a:off x="1187532" y="5878286"/>
            <a:ext cx="1197764" cy="369332"/>
          </a:xfrm>
          <a:prstGeom prst="rect">
            <a:avLst/>
          </a:prstGeom>
          <a:noFill/>
        </p:spPr>
        <p:txBody>
          <a:bodyPr wrap="none" rtlCol="0">
            <a:spAutoFit/>
          </a:bodyPr>
          <a:lstStyle/>
          <a:p>
            <a:r>
              <a:rPr lang="en-US" dirty="0" smtClean="0"/>
              <a:t>Thalamus</a:t>
            </a:r>
            <a:endParaRPr lang="en-US" dirty="0"/>
          </a:p>
        </p:txBody>
      </p:sp>
      <p:cxnSp>
        <p:nvCxnSpPr>
          <p:cNvPr id="7" name="Straight Arrow Connector 6"/>
          <p:cNvCxnSpPr>
            <a:stCxn id="3" idx="3"/>
          </p:cNvCxnSpPr>
          <p:nvPr/>
        </p:nvCxnSpPr>
        <p:spPr>
          <a:xfrm flipV="1">
            <a:off x="2385296" y="4667004"/>
            <a:ext cx="1687940" cy="13959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84126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8625" y="274637"/>
            <a:ext cx="6598175" cy="1246113"/>
          </a:xfrm>
        </p:spPr>
        <p:txBody>
          <a:bodyPr/>
          <a:lstStyle/>
          <a:p>
            <a:r>
              <a:rPr lang="en-US" dirty="0" smtClean="0"/>
              <a:t>Color Vision</a:t>
            </a:r>
            <a:endParaRPr lang="en-US" dirty="0"/>
          </a:p>
        </p:txBody>
      </p:sp>
      <p:sp>
        <p:nvSpPr>
          <p:cNvPr id="3" name="Content Placeholder 2"/>
          <p:cNvSpPr>
            <a:spLocks noGrp="1"/>
          </p:cNvSpPr>
          <p:nvPr>
            <p:ph idx="1"/>
          </p:nvPr>
        </p:nvSpPr>
        <p:spPr>
          <a:xfrm>
            <a:off x="457200" y="1600200"/>
            <a:ext cx="5558040" cy="4525963"/>
          </a:xfrm>
        </p:spPr>
        <p:txBody>
          <a:bodyPr>
            <a:normAutofit fontScale="77500" lnSpcReduction="20000"/>
          </a:bodyPr>
          <a:lstStyle/>
          <a:p>
            <a:pPr eaLnBrk="0" fontAlgn="base" hangingPunct="0">
              <a:lnSpc>
                <a:spcPts val="2200"/>
              </a:lnSpc>
              <a:spcBef>
                <a:spcPct val="0"/>
              </a:spcBef>
              <a:spcAft>
                <a:spcPts val="600"/>
              </a:spcAft>
            </a:pPr>
            <a:r>
              <a:rPr lang="en-US" sz="2400" dirty="0">
                <a:latin typeface="Arial" pitchFamily="34" charset="0"/>
                <a:ea typeface="Calibri" pitchFamily="34" charset="0"/>
                <a:cs typeface="Arial" pitchFamily="34" charset="0"/>
              </a:rPr>
              <a:t>Our visual system interprets differences in the wavelength of light as </a:t>
            </a:r>
            <a:r>
              <a:rPr lang="en-US" sz="2400" dirty="0" smtClean="0">
                <a:latin typeface="Arial" pitchFamily="34" charset="0"/>
                <a:ea typeface="Calibri" pitchFamily="34" charset="0"/>
                <a:cs typeface="Arial" pitchFamily="34" charset="0"/>
              </a:rPr>
              <a:t>color.</a:t>
            </a:r>
            <a:endParaRPr lang="en-US" sz="2400" dirty="0">
              <a:latin typeface="Arial" pitchFamily="34" charset="0"/>
              <a:ea typeface="Calibri" pitchFamily="34" charset="0"/>
              <a:cs typeface="Arial" pitchFamily="34" charset="0"/>
            </a:endParaRPr>
          </a:p>
          <a:p>
            <a:pPr eaLnBrk="0" fontAlgn="base" hangingPunct="0">
              <a:lnSpc>
                <a:spcPts val="2200"/>
              </a:lnSpc>
              <a:spcBef>
                <a:spcPct val="0"/>
              </a:spcBef>
              <a:spcAft>
                <a:spcPts val="600"/>
              </a:spcAft>
            </a:pPr>
            <a:r>
              <a:rPr lang="en-US" sz="2400" dirty="0">
                <a:latin typeface="Arial" pitchFamily="34" charset="0"/>
                <a:ea typeface="Calibri" pitchFamily="34" charset="0"/>
                <a:cs typeface="Arial" pitchFamily="34" charset="0"/>
              </a:rPr>
              <a:t>Rods are color blind, but the cones allow us to see different </a:t>
            </a:r>
            <a:r>
              <a:rPr lang="en-US" sz="2400" dirty="0" smtClean="0">
                <a:latin typeface="Arial" pitchFamily="34" charset="0"/>
                <a:ea typeface="Calibri" pitchFamily="34" charset="0"/>
                <a:cs typeface="Arial" pitchFamily="34" charset="0"/>
              </a:rPr>
              <a:t>colors.</a:t>
            </a:r>
            <a:endParaRPr lang="en-US" sz="2400" dirty="0">
              <a:latin typeface="Arial" pitchFamily="34" charset="0"/>
              <a:ea typeface="Calibri" pitchFamily="34" charset="0"/>
              <a:cs typeface="Arial" pitchFamily="34" charset="0"/>
            </a:endParaRPr>
          </a:p>
          <a:p>
            <a:pPr eaLnBrk="0" fontAlgn="base" hangingPunct="0">
              <a:lnSpc>
                <a:spcPts val="2200"/>
              </a:lnSpc>
              <a:spcBef>
                <a:spcPct val="0"/>
              </a:spcBef>
              <a:spcAft>
                <a:spcPts val="600"/>
              </a:spcAft>
            </a:pPr>
            <a:r>
              <a:rPr lang="en-US" sz="2400" dirty="0">
                <a:latin typeface="Arial" pitchFamily="34" charset="0"/>
                <a:ea typeface="Calibri" pitchFamily="34" charset="0"/>
                <a:cs typeface="Arial" pitchFamily="34" charset="0"/>
              </a:rPr>
              <a:t>This difference occurs because we have only one type of rod but three types of </a:t>
            </a:r>
            <a:r>
              <a:rPr lang="en-US" sz="2400" dirty="0" smtClean="0">
                <a:latin typeface="Arial" pitchFamily="34" charset="0"/>
                <a:ea typeface="Calibri" pitchFamily="34" charset="0"/>
                <a:cs typeface="Arial" pitchFamily="34" charset="0"/>
              </a:rPr>
              <a:t>cones.</a:t>
            </a:r>
            <a:endParaRPr lang="en-US" sz="2400" dirty="0">
              <a:latin typeface="Arial" pitchFamily="34" charset="0"/>
              <a:ea typeface="Calibri" pitchFamily="34" charset="0"/>
              <a:cs typeface="Arial" pitchFamily="34" charset="0"/>
            </a:endParaRPr>
          </a:p>
          <a:p>
            <a:pPr eaLnBrk="0" fontAlgn="base" hangingPunct="0">
              <a:lnSpc>
                <a:spcPts val="2200"/>
              </a:lnSpc>
              <a:spcBef>
                <a:spcPct val="0"/>
              </a:spcBef>
              <a:spcAft>
                <a:spcPts val="600"/>
              </a:spcAft>
            </a:pPr>
            <a:r>
              <a:rPr lang="en-US" sz="2400" dirty="0">
                <a:latin typeface="Arial" pitchFamily="34" charset="0"/>
                <a:ea typeface="Calibri" pitchFamily="34" charset="0"/>
                <a:cs typeface="Arial" pitchFamily="34" charset="0"/>
              </a:rPr>
              <a:t>ROYGBIV</a:t>
            </a:r>
          </a:p>
          <a:p>
            <a:pPr marL="800100" lvl="1" indent="-342900" eaLnBrk="0" fontAlgn="base" hangingPunct="0">
              <a:lnSpc>
                <a:spcPts val="2200"/>
              </a:lnSpc>
              <a:spcBef>
                <a:spcPct val="0"/>
              </a:spcBef>
              <a:spcAft>
                <a:spcPts val="600"/>
              </a:spcAft>
              <a:buFont typeface="Arial" pitchFamily="34" charset="0"/>
              <a:buChar char="•"/>
            </a:pPr>
            <a:r>
              <a:rPr lang="en-US" dirty="0">
                <a:latin typeface="Arial" pitchFamily="34" charset="0"/>
                <a:ea typeface="Calibri" pitchFamily="34" charset="0"/>
                <a:cs typeface="Arial" pitchFamily="34" charset="0"/>
              </a:rPr>
              <a:t>Wavelengths of about 400 nanometers are perceived as violet.</a:t>
            </a:r>
          </a:p>
          <a:p>
            <a:pPr marL="800100" lvl="1" indent="-342900" eaLnBrk="0" fontAlgn="base" hangingPunct="0">
              <a:lnSpc>
                <a:spcPts val="2200"/>
              </a:lnSpc>
              <a:spcBef>
                <a:spcPct val="0"/>
              </a:spcBef>
              <a:spcAft>
                <a:spcPts val="600"/>
              </a:spcAft>
              <a:buFont typeface="Arial" pitchFamily="34" charset="0"/>
              <a:buChar char="•"/>
            </a:pPr>
            <a:r>
              <a:rPr lang="en-US" dirty="0">
                <a:latin typeface="Arial" pitchFamily="34" charset="0"/>
                <a:ea typeface="Calibri" pitchFamily="34" charset="0"/>
                <a:cs typeface="Arial" pitchFamily="34" charset="0"/>
              </a:rPr>
              <a:t>Wavelengths of about 700 nanometers are perceived as red.</a:t>
            </a:r>
          </a:p>
          <a:p>
            <a:pPr marL="800100" lvl="1" indent="-342900" eaLnBrk="0" fontAlgn="base" hangingPunct="0">
              <a:lnSpc>
                <a:spcPts val="2200"/>
              </a:lnSpc>
              <a:spcBef>
                <a:spcPct val="0"/>
              </a:spcBef>
              <a:spcAft>
                <a:spcPts val="600"/>
              </a:spcAft>
              <a:buFont typeface="Arial" pitchFamily="34" charset="0"/>
              <a:buChar char="•"/>
            </a:pPr>
            <a:r>
              <a:rPr lang="en-US" dirty="0">
                <a:latin typeface="Arial" pitchFamily="34" charset="0"/>
                <a:ea typeface="Calibri" pitchFamily="34" charset="0"/>
                <a:cs typeface="Arial" pitchFamily="34" charset="0"/>
              </a:rPr>
              <a:t>In between are orange, yellow, green, blue, and indigo.</a:t>
            </a:r>
          </a:p>
          <a:p>
            <a:endParaRPr lang="en-US" dirty="0"/>
          </a:p>
        </p:txBody>
      </p:sp>
      <p:pic>
        <p:nvPicPr>
          <p:cNvPr id="4" name="Picture 3" title="Image of color wheel"/>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191" y="183827"/>
            <a:ext cx="1475725" cy="1393249"/>
          </a:xfrm>
          <a:prstGeom prst="rect">
            <a:avLst/>
          </a:prstGeom>
        </p:spPr>
      </p:pic>
      <p:sp>
        <p:nvSpPr>
          <p:cNvPr id="7" name="Rectangle 6"/>
          <p:cNvSpPr/>
          <p:nvPr/>
        </p:nvSpPr>
        <p:spPr>
          <a:xfrm>
            <a:off x="6165621" y="1747392"/>
            <a:ext cx="2472932" cy="3046988"/>
          </a:xfrm>
          <a:prstGeom prst="rect">
            <a:avLst/>
          </a:prstGeom>
          <a:solidFill>
            <a:schemeClr val="bg2"/>
          </a:solidFill>
          <a:ln>
            <a:solidFill>
              <a:schemeClr val="tx1"/>
            </a:solidFill>
          </a:ln>
        </p:spPr>
        <p:txBody>
          <a:bodyPr wrap="square">
            <a:spAutoFit/>
          </a:bodyPr>
          <a:lstStyle/>
          <a:p>
            <a:r>
              <a:rPr lang="en-US" sz="2400" b="1" dirty="0" smtClean="0"/>
              <a:t>Terms to Learn</a:t>
            </a:r>
            <a:br>
              <a:rPr lang="en-US" sz="2400" b="1" dirty="0" smtClean="0"/>
            </a:br>
            <a:endParaRPr lang="en-US" sz="2400" b="1" dirty="0" smtClean="0"/>
          </a:p>
          <a:p>
            <a:pPr marL="342900" indent="-342900">
              <a:buFont typeface="Arial"/>
              <a:buChar char="•"/>
            </a:pPr>
            <a:r>
              <a:rPr lang="en-US" sz="2400" dirty="0" smtClean="0"/>
              <a:t>Hue</a:t>
            </a:r>
          </a:p>
          <a:p>
            <a:pPr marL="342900" indent="-342900">
              <a:buFont typeface="Arial"/>
              <a:buChar char="•"/>
            </a:pPr>
            <a:endParaRPr lang="en-US" sz="2400" dirty="0"/>
          </a:p>
          <a:p>
            <a:pPr marL="342900" indent="-342900">
              <a:buFont typeface="Arial"/>
              <a:buChar char="•"/>
            </a:pPr>
            <a:r>
              <a:rPr lang="en-US" sz="2400" dirty="0" smtClean="0"/>
              <a:t>Saturation</a:t>
            </a:r>
          </a:p>
          <a:p>
            <a:pPr marL="342900" indent="-342900">
              <a:buFont typeface="Arial"/>
              <a:buChar char="•"/>
            </a:pPr>
            <a:endParaRPr lang="en-US" sz="2400" dirty="0"/>
          </a:p>
          <a:p>
            <a:pPr marL="342900" indent="-342900">
              <a:buFont typeface="Arial"/>
              <a:buChar char="•"/>
            </a:pPr>
            <a:r>
              <a:rPr lang="en-US" sz="2400" dirty="0" smtClean="0"/>
              <a:t>Brightness</a:t>
            </a:r>
            <a:endParaRPr lang="en-US" sz="2400" dirty="0"/>
          </a:p>
          <a:p>
            <a:endParaRPr lang="en-US" sz="2400" dirty="0"/>
          </a:p>
        </p:txBody>
      </p:sp>
    </p:spTree>
    <p:extLst>
      <p:ext uri="{BB962C8B-B14F-4D97-AF65-F5344CB8AC3E}">
        <p14:creationId xmlns:p14="http://schemas.microsoft.com/office/powerpoint/2010/main" val="32670045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We See Color</a:t>
            </a:r>
            <a:endParaRPr lang="en-US" dirty="0"/>
          </a:p>
        </p:txBody>
      </p:sp>
      <p:sp>
        <p:nvSpPr>
          <p:cNvPr id="3" name="Content Placeholder 2"/>
          <p:cNvSpPr>
            <a:spLocks noGrp="1"/>
          </p:cNvSpPr>
          <p:nvPr>
            <p:ph idx="1"/>
          </p:nvPr>
        </p:nvSpPr>
        <p:spPr/>
        <p:txBody>
          <a:bodyPr/>
          <a:lstStyle/>
          <a:p>
            <a:r>
              <a:rPr lang="en-US" dirty="0" smtClean="0"/>
              <a:t>Trichromatic theory of color vision</a:t>
            </a:r>
          </a:p>
          <a:p>
            <a:pPr lvl="1"/>
            <a:r>
              <a:rPr lang="en-US" dirty="0"/>
              <a:t>S</a:t>
            </a:r>
            <a:r>
              <a:rPr lang="en-US" dirty="0" smtClean="0"/>
              <a:t>ensation </a:t>
            </a:r>
            <a:r>
              <a:rPr lang="en-US" dirty="0"/>
              <a:t>of color </a:t>
            </a:r>
            <a:r>
              <a:rPr lang="en-US" dirty="0" smtClean="0"/>
              <a:t>results because </a:t>
            </a:r>
            <a:r>
              <a:rPr lang="en-US" dirty="0"/>
              <a:t>cones in the retina are </a:t>
            </a:r>
            <a:r>
              <a:rPr lang="en-US" dirty="0" smtClean="0"/>
              <a:t>especially sensitive </a:t>
            </a:r>
            <a:r>
              <a:rPr lang="en-US" dirty="0"/>
              <a:t>to red light (long wavelengths)</a:t>
            </a:r>
            <a:r>
              <a:rPr lang="en-US" dirty="0" smtClean="0"/>
              <a:t>, green </a:t>
            </a:r>
            <a:r>
              <a:rPr lang="en-US" dirty="0"/>
              <a:t>light (medium wavelengths), or </a:t>
            </a:r>
            <a:r>
              <a:rPr lang="en-US" dirty="0" smtClean="0"/>
              <a:t>blue light </a:t>
            </a:r>
            <a:r>
              <a:rPr lang="en-US" dirty="0"/>
              <a:t>(short wavelengths</a:t>
            </a:r>
            <a:r>
              <a:rPr lang="en-US" dirty="0" smtClean="0"/>
              <a:t>)</a:t>
            </a:r>
            <a:endParaRPr lang="en-US" dirty="0"/>
          </a:p>
          <a:p>
            <a:pPr lvl="1"/>
            <a:r>
              <a:rPr lang="en-US" dirty="0" smtClean="0"/>
              <a:t>Provides good explanation for red-green </a:t>
            </a:r>
            <a:r>
              <a:rPr lang="en-US" b="1" dirty="0" smtClean="0"/>
              <a:t>color blindness</a:t>
            </a:r>
            <a:r>
              <a:rPr lang="en-US" dirty="0" smtClean="0"/>
              <a:t>; does not explain </a:t>
            </a:r>
            <a:r>
              <a:rPr lang="en-US" b="1" dirty="0" smtClean="0"/>
              <a:t>afterimage</a:t>
            </a:r>
          </a:p>
        </p:txBody>
      </p:sp>
    </p:spTree>
    <p:extLst>
      <p:ext uri="{BB962C8B-B14F-4D97-AF65-F5344CB8AC3E}">
        <p14:creationId xmlns:p14="http://schemas.microsoft.com/office/powerpoint/2010/main" val="42892660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Most Common Form of Color</a:t>
            </a:r>
            <a:br>
              <a:rPr lang="en-US" dirty="0"/>
            </a:br>
            <a:r>
              <a:rPr lang="en-US" dirty="0"/>
              <a:t>Blindness</a:t>
            </a:r>
          </a:p>
        </p:txBody>
      </p:sp>
      <p:sp>
        <p:nvSpPr>
          <p:cNvPr id="3" name="Content Placeholder 2"/>
          <p:cNvSpPr>
            <a:spLocks noGrp="1"/>
          </p:cNvSpPr>
          <p:nvPr>
            <p:ph idx="1"/>
          </p:nvPr>
        </p:nvSpPr>
        <p:spPr>
          <a:xfrm>
            <a:off x="457200" y="1600200"/>
            <a:ext cx="4080951" cy="4525963"/>
          </a:xfrm>
        </p:spPr>
        <p:txBody>
          <a:bodyPr>
            <a:normAutofit fontScale="92500" lnSpcReduction="20000"/>
          </a:bodyPr>
          <a:lstStyle/>
          <a:p>
            <a:r>
              <a:rPr lang="en-US" dirty="0"/>
              <a:t>To someone with the </a:t>
            </a:r>
            <a:r>
              <a:rPr lang="en-US" dirty="0" smtClean="0"/>
              <a:t>most common </a:t>
            </a:r>
            <a:r>
              <a:rPr lang="en-US" dirty="0"/>
              <a:t>form of red–green </a:t>
            </a:r>
            <a:r>
              <a:rPr lang="en-US" dirty="0" smtClean="0"/>
              <a:t>color blindness, these </a:t>
            </a:r>
            <a:r>
              <a:rPr lang="en-US" dirty="0"/>
              <a:t>two photographs </a:t>
            </a:r>
            <a:r>
              <a:rPr lang="en-US" dirty="0" smtClean="0"/>
              <a:t>look almost</a:t>
            </a:r>
            <a:r>
              <a:rPr lang="en-US" dirty="0"/>
              <a:t> </a:t>
            </a:r>
            <a:r>
              <a:rPr lang="en-US" dirty="0" smtClean="0"/>
              <a:t>exactly </a:t>
            </a:r>
            <a:r>
              <a:rPr lang="en-US" dirty="0"/>
              <a:t>the </a:t>
            </a:r>
            <a:r>
              <a:rPr lang="en-US" dirty="0" smtClean="0"/>
              <a:t>same.</a:t>
            </a:r>
          </a:p>
          <a:p>
            <a:r>
              <a:rPr lang="en-US" dirty="0" smtClean="0"/>
              <a:t>People with this type of color blindness have normal blue sensitive cones</a:t>
            </a:r>
            <a:r>
              <a:rPr lang="en-US" dirty="0"/>
              <a:t>, but their other cones </a:t>
            </a:r>
            <a:r>
              <a:rPr lang="en-US" dirty="0" smtClean="0"/>
              <a:t>are sensitive </a:t>
            </a:r>
            <a:r>
              <a:rPr lang="en-US" dirty="0"/>
              <a:t>to either red or green.</a:t>
            </a:r>
          </a:p>
        </p:txBody>
      </p:sp>
      <p:pic>
        <p:nvPicPr>
          <p:cNvPr id="4" name="Picture 3" title="Photo of birds showing what color blind and non color blind people see."/>
          <p:cNvPicPr>
            <a:picLocks noChangeAspect="1"/>
          </p:cNvPicPr>
          <p:nvPr/>
        </p:nvPicPr>
        <p:blipFill>
          <a:blip r:embed="rId3"/>
          <a:stretch>
            <a:fillRect/>
          </a:stretch>
        </p:blipFill>
        <p:spPr>
          <a:xfrm>
            <a:off x="5250929" y="1116098"/>
            <a:ext cx="3433186" cy="5368424"/>
          </a:xfrm>
          <a:prstGeom prst="rect">
            <a:avLst/>
          </a:prstGeom>
        </p:spPr>
      </p:pic>
    </p:spTree>
    <p:extLst>
      <p:ext uri="{BB962C8B-B14F-4D97-AF65-F5344CB8AC3E}">
        <p14:creationId xmlns:p14="http://schemas.microsoft.com/office/powerpoint/2010/main" val="11528100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57200" y="1717340"/>
            <a:ext cx="8229600" cy="3194721"/>
          </a:xfrm>
        </p:spPr>
        <p:txBody>
          <a:bodyPr/>
          <a:lstStyle/>
          <a:p>
            <a:r>
              <a:rPr lang="en-US" b="1" dirty="0" smtClean="0"/>
              <a:t/>
            </a:r>
            <a:br>
              <a:rPr lang="en-US" b="1" dirty="0" smtClean="0"/>
            </a:br>
            <a:r>
              <a:rPr lang="en-US" b="1" dirty="0" smtClean="0"/>
              <a:t>Sensation</a:t>
            </a:r>
            <a:r>
              <a:rPr lang="en-US" dirty="0" smtClean="0"/>
              <a:t>: </a:t>
            </a:r>
            <a:r>
              <a:rPr lang="en-US" dirty="0"/>
              <a:t>The process of detecting </a:t>
            </a:r>
            <a:r>
              <a:rPr lang="en-US" dirty="0" smtClean="0"/>
              <a:t>a physical </a:t>
            </a:r>
            <a:r>
              <a:rPr lang="en-US" dirty="0"/>
              <a:t>stimulus, such as light, sound, heat</a:t>
            </a:r>
            <a:r>
              <a:rPr lang="en-US" dirty="0" smtClean="0"/>
              <a:t>, or </a:t>
            </a:r>
            <a:r>
              <a:rPr lang="en-US" dirty="0"/>
              <a:t>pressure</a:t>
            </a:r>
            <a:r>
              <a:rPr lang="en-US" dirty="0" smtClean="0"/>
              <a:t>.</a:t>
            </a:r>
            <a:br>
              <a:rPr lang="en-US" dirty="0" smtClean="0"/>
            </a:br>
            <a:endParaRPr lang="en-US" dirty="0"/>
          </a:p>
          <a:p>
            <a:r>
              <a:rPr lang="en-US" b="1" dirty="0"/>
              <a:t>P</a:t>
            </a:r>
            <a:r>
              <a:rPr lang="en-US" b="1" dirty="0" smtClean="0"/>
              <a:t>erception</a:t>
            </a:r>
            <a:r>
              <a:rPr lang="en-US" dirty="0" smtClean="0"/>
              <a:t> </a:t>
            </a:r>
            <a:r>
              <a:rPr lang="en-US" dirty="0"/>
              <a:t>The process of integrating</a:t>
            </a:r>
            <a:r>
              <a:rPr lang="en-US" dirty="0" smtClean="0"/>
              <a:t>, organizing</a:t>
            </a:r>
            <a:r>
              <a:rPr lang="en-US" dirty="0"/>
              <a:t>, and interpreting sensations</a:t>
            </a:r>
            <a:r>
              <a:rPr lang="en-US" dirty="0" smtClean="0"/>
              <a:t>.</a:t>
            </a:r>
            <a:br>
              <a:rPr lang="en-US" dirty="0" smtClean="0"/>
            </a:br>
            <a:endParaRPr lang="en-US" dirty="0"/>
          </a:p>
        </p:txBody>
      </p:sp>
    </p:spTree>
    <p:extLst>
      <p:ext uri="{BB962C8B-B14F-4D97-AF65-F5344CB8AC3E}">
        <p14:creationId xmlns:p14="http://schemas.microsoft.com/office/powerpoint/2010/main" val="9287215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We See Color</a:t>
            </a:r>
            <a:endParaRPr lang="en-US" dirty="0"/>
          </a:p>
        </p:txBody>
      </p:sp>
      <p:sp>
        <p:nvSpPr>
          <p:cNvPr id="3" name="Content Placeholder 2"/>
          <p:cNvSpPr>
            <a:spLocks noGrp="1"/>
          </p:cNvSpPr>
          <p:nvPr>
            <p:ph idx="1"/>
          </p:nvPr>
        </p:nvSpPr>
        <p:spPr>
          <a:xfrm>
            <a:off x="457200" y="1600200"/>
            <a:ext cx="8451022" cy="2452042"/>
          </a:xfrm>
        </p:spPr>
        <p:txBody>
          <a:bodyPr>
            <a:normAutofit/>
          </a:bodyPr>
          <a:lstStyle/>
          <a:p>
            <a:r>
              <a:rPr lang="en-US" dirty="0" smtClean="0"/>
              <a:t>Opponent-process theory</a:t>
            </a:r>
          </a:p>
          <a:p>
            <a:pPr lvl="1" eaLnBrk="0" fontAlgn="base" hangingPunct="0">
              <a:lnSpc>
                <a:spcPts val="2200"/>
              </a:lnSpc>
              <a:spcBef>
                <a:spcPct val="0"/>
              </a:spcBef>
              <a:spcAft>
                <a:spcPts val="600"/>
              </a:spcAft>
            </a:pPr>
            <a:r>
              <a:rPr lang="en-US" sz="1800" dirty="0">
                <a:latin typeface="Arial" pitchFamily="34" charset="0"/>
                <a:ea typeface="Calibri" pitchFamily="34" charset="0"/>
                <a:cs typeface="Arial" pitchFamily="34" charset="0"/>
              </a:rPr>
              <a:t>Color vision is the product of opposing pairs of color </a:t>
            </a:r>
            <a:r>
              <a:rPr lang="en-US" sz="1800" dirty="0" smtClean="0">
                <a:latin typeface="Arial" pitchFamily="34" charset="0"/>
                <a:ea typeface="Calibri" pitchFamily="34" charset="0"/>
                <a:cs typeface="Arial" pitchFamily="34" charset="0"/>
              </a:rPr>
              <a:t>receptors.</a:t>
            </a:r>
            <a:endParaRPr lang="en-US" sz="1800" dirty="0">
              <a:latin typeface="Arial" pitchFamily="34" charset="0"/>
              <a:ea typeface="Calibri" pitchFamily="34" charset="0"/>
              <a:cs typeface="Arial" pitchFamily="34" charset="0"/>
            </a:endParaRPr>
          </a:p>
          <a:p>
            <a:pPr lvl="1" eaLnBrk="0" fontAlgn="base" hangingPunct="0">
              <a:lnSpc>
                <a:spcPts val="2200"/>
              </a:lnSpc>
              <a:spcBef>
                <a:spcPct val="0"/>
              </a:spcBef>
              <a:spcAft>
                <a:spcPts val="600"/>
              </a:spcAft>
            </a:pPr>
            <a:r>
              <a:rPr lang="en-US" sz="1800" dirty="0">
                <a:latin typeface="Arial" pitchFamily="34" charset="0"/>
                <a:ea typeface="Calibri" pitchFamily="34" charset="0"/>
                <a:cs typeface="Arial" pitchFamily="34" charset="0"/>
              </a:rPr>
              <a:t>This generates three systems: red–green, blue–yellow, and black–</a:t>
            </a:r>
            <a:r>
              <a:rPr lang="en-US" sz="1800" dirty="0" smtClean="0">
                <a:latin typeface="Arial" pitchFamily="34" charset="0"/>
                <a:ea typeface="Calibri" pitchFamily="34" charset="0"/>
                <a:cs typeface="Arial" pitchFamily="34" charset="0"/>
              </a:rPr>
              <a:t>white.</a:t>
            </a:r>
            <a:endParaRPr lang="en-US" sz="1800" dirty="0">
              <a:latin typeface="Arial" pitchFamily="34" charset="0"/>
              <a:ea typeface="Calibri" pitchFamily="34" charset="0"/>
              <a:cs typeface="Arial" pitchFamily="34" charset="0"/>
            </a:endParaRPr>
          </a:p>
          <a:p>
            <a:pPr lvl="1" eaLnBrk="0" fontAlgn="base" hangingPunct="0">
              <a:lnSpc>
                <a:spcPts val="2200"/>
              </a:lnSpc>
              <a:spcBef>
                <a:spcPct val="0"/>
              </a:spcBef>
              <a:spcAft>
                <a:spcPts val="600"/>
              </a:spcAft>
            </a:pPr>
            <a:r>
              <a:rPr lang="en-US" sz="1800" dirty="0">
                <a:latin typeface="Arial" pitchFamily="34" charset="0"/>
                <a:ea typeface="Calibri" pitchFamily="34" charset="0"/>
                <a:cs typeface="Arial" pitchFamily="34" charset="0"/>
              </a:rPr>
              <a:t>When one member of a color pair is stimulated, the other member is </a:t>
            </a:r>
            <a:r>
              <a:rPr lang="en-US" sz="1800" dirty="0" smtClean="0">
                <a:latin typeface="Arial" pitchFamily="34" charset="0"/>
                <a:ea typeface="Calibri" pitchFamily="34" charset="0"/>
                <a:cs typeface="Arial" pitchFamily="34" charset="0"/>
              </a:rPr>
              <a:t>inhibited.</a:t>
            </a:r>
            <a:endParaRPr lang="en-US" sz="1800" dirty="0">
              <a:latin typeface="Arial" pitchFamily="34" charset="0"/>
              <a:ea typeface="Calibri" pitchFamily="34" charset="0"/>
              <a:cs typeface="Arial" pitchFamily="34" charset="0"/>
            </a:endParaRPr>
          </a:p>
          <a:p>
            <a:pPr lvl="1" eaLnBrk="0" fontAlgn="base" hangingPunct="0">
              <a:lnSpc>
                <a:spcPts val="2200"/>
              </a:lnSpc>
              <a:spcBef>
                <a:spcPct val="0"/>
              </a:spcBef>
              <a:spcAft>
                <a:spcPts val="600"/>
              </a:spcAft>
            </a:pPr>
            <a:r>
              <a:rPr lang="en-US" sz="1800" dirty="0" smtClean="0">
                <a:latin typeface="Arial" pitchFamily="34" charset="0"/>
                <a:ea typeface="Calibri" pitchFamily="34" charset="0"/>
                <a:cs typeface="Arial" pitchFamily="34" charset="0"/>
              </a:rPr>
              <a:t>This explains </a:t>
            </a:r>
            <a:r>
              <a:rPr lang="en-US" sz="1800" dirty="0">
                <a:latin typeface="Arial" pitchFamily="34" charset="0"/>
                <a:ea typeface="Calibri" pitchFamily="34" charset="0"/>
                <a:cs typeface="Arial" pitchFamily="34" charset="0"/>
              </a:rPr>
              <a:t>afterimages and color </a:t>
            </a:r>
            <a:r>
              <a:rPr lang="en-US" sz="1800" dirty="0" smtClean="0">
                <a:latin typeface="Arial" pitchFamily="34" charset="0"/>
                <a:ea typeface="Calibri" pitchFamily="34" charset="0"/>
                <a:cs typeface="Arial" pitchFamily="34" charset="0"/>
              </a:rPr>
              <a:t>blindness.</a:t>
            </a:r>
            <a:endParaRPr lang="en-US" sz="1800" dirty="0">
              <a:latin typeface="Arial" pitchFamily="34" charset="0"/>
              <a:ea typeface="Calibri" pitchFamily="34" charset="0"/>
              <a:cs typeface="Arial" pitchFamily="34" charset="0"/>
            </a:endParaRPr>
          </a:p>
          <a:p>
            <a:pPr lvl="1"/>
            <a:endParaRPr lang="en-US" dirty="0"/>
          </a:p>
        </p:txBody>
      </p:sp>
      <p:pic>
        <p:nvPicPr>
          <p:cNvPr id="4" name="Picture 3" title="Color inverted image of a U S flag"/>
          <p:cNvPicPr>
            <a:picLocks noChangeAspect="1"/>
          </p:cNvPicPr>
          <p:nvPr/>
        </p:nvPicPr>
        <p:blipFill>
          <a:blip r:embed="rId2"/>
          <a:stretch>
            <a:fillRect/>
          </a:stretch>
        </p:blipFill>
        <p:spPr>
          <a:xfrm>
            <a:off x="900968" y="4152291"/>
            <a:ext cx="4085395" cy="2169168"/>
          </a:xfrm>
          <a:prstGeom prst="rect">
            <a:avLst/>
          </a:prstGeom>
        </p:spPr>
      </p:pic>
      <p:sp>
        <p:nvSpPr>
          <p:cNvPr id="5" name="Rectangle 4"/>
          <p:cNvSpPr/>
          <p:nvPr/>
        </p:nvSpPr>
        <p:spPr>
          <a:xfrm>
            <a:off x="5386135" y="4206035"/>
            <a:ext cx="3204602" cy="1754327"/>
          </a:xfrm>
          <a:prstGeom prst="rect">
            <a:avLst/>
          </a:prstGeom>
          <a:solidFill>
            <a:schemeClr val="bg2"/>
          </a:solidFill>
          <a:ln>
            <a:solidFill>
              <a:schemeClr val="tx1"/>
            </a:solidFill>
          </a:ln>
        </p:spPr>
        <p:txBody>
          <a:bodyPr wrap="square">
            <a:spAutoFit/>
          </a:bodyPr>
          <a:lstStyle/>
          <a:p>
            <a:r>
              <a:rPr lang="en-US" dirty="0"/>
              <a:t>Stare at the white dot in the center of this </a:t>
            </a:r>
            <a:r>
              <a:rPr lang="en-US" dirty="0" smtClean="0"/>
              <a:t>oddly colored flag </a:t>
            </a:r>
            <a:r>
              <a:rPr lang="en-US" dirty="0"/>
              <a:t>for about 30 seconds, and then </a:t>
            </a:r>
            <a:r>
              <a:rPr lang="en-US" dirty="0" smtClean="0"/>
              <a:t>look at </a:t>
            </a:r>
            <a:r>
              <a:rPr lang="en-US" dirty="0"/>
              <a:t>a white wall or white sheet of paper. What </a:t>
            </a:r>
            <a:r>
              <a:rPr lang="en-US" dirty="0" smtClean="0"/>
              <a:t>do you </a:t>
            </a:r>
            <a:r>
              <a:rPr lang="en-US" dirty="0"/>
              <a:t>see?</a:t>
            </a:r>
          </a:p>
        </p:txBody>
      </p:sp>
    </p:spTree>
    <p:extLst>
      <p:ext uri="{BB962C8B-B14F-4D97-AF65-F5344CB8AC3E}">
        <p14:creationId xmlns:p14="http://schemas.microsoft.com/office/powerpoint/2010/main" val="24323472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7296179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Integrated Explanation of Color Vision</a:t>
            </a:r>
            <a:endParaRPr lang="en-US" dirty="0"/>
          </a:p>
        </p:txBody>
      </p:sp>
      <p:sp>
        <p:nvSpPr>
          <p:cNvPr id="3" name="Content Placeholder 2"/>
          <p:cNvSpPr>
            <a:spLocks noGrp="1"/>
          </p:cNvSpPr>
          <p:nvPr>
            <p:ph idx="1"/>
          </p:nvPr>
        </p:nvSpPr>
        <p:spPr/>
        <p:txBody>
          <a:bodyPr/>
          <a:lstStyle/>
          <a:p>
            <a:r>
              <a:rPr lang="en-US" dirty="0"/>
              <a:t>C</a:t>
            </a:r>
            <a:r>
              <a:rPr lang="en-US" dirty="0" smtClean="0"/>
              <a:t>urrent </a:t>
            </a:r>
            <a:r>
              <a:rPr lang="en-US" dirty="0"/>
              <a:t>research has shown that both the trichromatic theory and the </a:t>
            </a:r>
            <a:r>
              <a:rPr lang="en-US" dirty="0" smtClean="0"/>
              <a:t>opponent process theory </a:t>
            </a:r>
            <a:r>
              <a:rPr lang="en-US" dirty="0"/>
              <a:t>of color vision are accurate</a:t>
            </a:r>
            <a:r>
              <a:rPr lang="en-US" dirty="0" smtClean="0"/>
              <a:t>.</a:t>
            </a:r>
          </a:p>
          <a:p>
            <a:endParaRPr lang="en-US" i="1" dirty="0" smtClean="0"/>
          </a:p>
          <a:p>
            <a:pPr marL="0" indent="0" algn="ctr">
              <a:buNone/>
            </a:pPr>
            <a:r>
              <a:rPr lang="en-US" i="1" dirty="0" smtClean="0"/>
              <a:t>Can you explain why?</a:t>
            </a:r>
            <a:endParaRPr lang="en-US" i="1" dirty="0"/>
          </a:p>
        </p:txBody>
      </p:sp>
    </p:spTree>
    <p:extLst>
      <p:ext uri="{BB962C8B-B14F-4D97-AF65-F5344CB8AC3E}">
        <p14:creationId xmlns:p14="http://schemas.microsoft.com/office/powerpoint/2010/main" val="24200634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Characteristics of Sound</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90805278"/>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611586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Aharoni" pitchFamily="2" charset="-79"/>
                <a:cs typeface="Aharoni" pitchFamily="2" charset="-79"/>
              </a:rPr>
              <a:t>Hearing</a:t>
            </a:r>
            <a:br>
              <a:rPr lang="en-US" dirty="0" smtClean="0">
                <a:latin typeface="Aharoni" pitchFamily="2" charset="-79"/>
                <a:cs typeface="Aharoni" pitchFamily="2" charset="-79"/>
              </a:rPr>
            </a:br>
            <a:r>
              <a:rPr lang="en-US" sz="3100" dirty="0" smtClean="0">
                <a:latin typeface="Aharoni" pitchFamily="2" charset="-79"/>
                <a:cs typeface="Aharoni" pitchFamily="2" charset="-79"/>
              </a:rPr>
              <a:t>THE NATURE OF SOUND</a:t>
            </a:r>
            <a:endParaRPr lang="en-US" sz="3100" dirty="0"/>
          </a:p>
        </p:txBody>
      </p:sp>
      <p:sp>
        <p:nvSpPr>
          <p:cNvPr id="4" name="Content Placeholder 3"/>
          <p:cNvSpPr>
            <a:spLocks noGrp="1"/>
          </p:cNvSpPr>
          <p:nvPr>
            <p:ph idx="1"/>
          </p:nvPr>
        </p:nvSpPr>
        <p:spPr>
          <a:xfrm>
            <a:off x="457200" y="2001561"/>
            <a:ext cx="3277903" cy="37232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fontAlgn="base" hangingPunct="0">
              <a:lnSpc>
                <a:spcPts val="2200"/>
              </a:lnSpc>
              <a:spcBef>
                <a:spcPct val="0"/>
              </a:spcBef>
              <a:spcAft>
                <a:spcPts val="600"/>
              </a:spcAft>
            </a:pPr>
            <a:r>
              <a:rPr lang="en-US" sz="2400" b="1" dirty="0" smtClean="0">
                <a:latin typeface="Arial" pitchFamily="34" charset="0"/>
                <a:ea typeface="Calibri" pitchFamily="34" charset="0"/>
                <a:cs typeface="Arial" pitchFamily="34" charset="0"/>
              </a:rPr>
              <a:t>From </a:t>
            </a:r>
            <a:r>
              <a:rPr lang="en-US" sz="2400" b="1" dirty="0">
                <a:latin typeface="Arial" pitchFamily="34" charset="0"/>
                <a:ea typeface="Calibri" pitchFamily="34" charset="0"/>
                <a:cs typeface="Arial" pitchFamily="34" charset="0"/>
              </a:rPr>
              <a:t>Vibration to Sound </a:t>
            </a:r>
            <a:endParaRPr lang="en-US" sz="2400" b="1" dirty="0" smtClean="0">
              <a:latin typeface="Arial" pitchFamily="34" charset="0"/>
              <a:ea typeface="Calibri" pitchFamily="34" charset="0"/>
              <a:cs typeface="Arial" pitchFamily="34" charset="0"/>
            </a:endParaRPr>
          </a:p>
          <a:p>
            <a:pPr marL="342900" indent="-342900" eaLnBrk="0" fontAlgn="base" hangingPunct="0">
              <a:lnSpc>
                <a:spcPts val="2200"/>
              </a:lnSpc>
              <a:spcBef>
                <a:spcPct val="0"/>
              </a:spcBef>
              <a:spcAft>
                <a:spcPts val="600"/>
              </a:spcAft>
              <a:buFont typeface="Arial" pitchFamily="34" charset="0"/>
              <a:buChar char="•"/>
            </a:pPr>
            <a:r>
              <a:rPr lang="en-US" sz="2400" dirty="0" smtClean="0">
                <a:latin typeface="Arial" pitchFamily="34" charset="0"/>
                <a:ea typeface="Calibri" pitchFamily="34" charset="0"/>
                <a:cs typeface="Arial" pitchFamily="34" charset="0"/>
              </a:rPr>
              <a:t>Sound </a:t>
            </a:r>
            <a:r>
              <a:rPr lang="en-US" sz="2400" dirty="0">
                <a:latin typeface="Arial" pitchFamily="34" charset="0"/>
                <a:ea typeface="Calibri" pitchFamily="34" charset="0"/>
                <a:cs typeface="Arial" pitchFamily="34" charset="0"/>
              </a:rPr>
              <a:t>waves are produced by the rhythmic vibration of air </a:t>
            </a:r>
            <a:r>
              <a:rPr lang="en-US" sz="2400" dirty="0" smtClean="0">
                <a:latin typeface="Arial" pitchFamily="34" charset="0"/>
                <a:ea typeface="Calibri" pitchFamily="34" charset="0"/>
                <a:cs typeface="Arial" pitchFamily="34" charset="0"/>
              </a:rPr>
              <a:t>molecules</a:t>
            </a:r>
          </a:p>
          <a:p>
            <a:pPr marL="342900" indent="-342900" eaLnBrk="0" fontAlgn="base" hangingPunct="0">
              <a:lnSpc>
                <a:spcPts val="2200"/>
              </a:lnSpc>
              <a:spcBef>
                <a:spcPct val="0"/>
              </a:spcBef>
              <a:spcAft>
                <a:spcPts val="600"/>
              </a:spcAft>
              <a:buFont typeface="Arial" pitchFamily="34" charset="0"/>
              <a:buChar char="•"/>
            </a:pPr>
            <a:r>
              <a:rPr lang="en-US" sz="2400" dirty="0" smtClean="0">
                <a:latin typeface="Arial" pitchFamily="34" charset="0"/>
                <a:ea typeface="Calibri" pitchFamily="34" charset="0"/>
                <a:cs typeface="Arial" pitchFamily="34" charset="0"/>
              </a:rPr>
              <a:t>Auditory </a:t>
            </a:r>
            <a:r>
              <a:rPr lang="en-US" sz="2400" dirty="0">
                <a:latin typeface="Arial" pitchFamily="34" charset="0"/>
                <a:ea typeface="Calibri" pitchFamily="34" charset="0"/>
                <a:cs typeface="Arial" pitchFamily="34" charset="0"/>
              </a:rPr>
              <a:t>perception occurs when sound waves interact with the structures of the ear</a:t>
            </a:r>
          </a:p>
          <a:p>
            <a:pPr marL="457200" indent="-457200" eaLnBrk="0" fontAlgn="base" hangingPunct="0">
              <a:lnSpc>
                <a:spcPts val="2200"/>
              </a:lnSpc>
              <a:spcBef>
                <a:spcPct val="0"/>
              </a:spcBef>
              <a:spcAft>
                <a:spcPts val="600"/>
              </a:spcAft>
              <a:buFont typeface="Arial" pitchFamily="34" charset="0"/>
              <a:buChar char="•"/>
            </a:pPr>
            <a:endParaRPr lang="en-US" sz="2400" dirty="0">
              <a:latin typeface="Arial" pitchFamily="34" charset="0"/>
              <a:ea typeface="Calibri" pitchFamily="34" charset="0"/>
              <a:cs typeface="Arial" pitchFamily="34" charset="0"/>
            </a:endParaRPr>
          </a:p>
        </p:txBody>
      </p:sp>
      <p:pic>
        <p:nvPicPr>
          <p:cNvPr id="5" name="Picture 4" descr="The figure is a line drawing that depicts the shape of sound waves. The length of a wave, its height, and its complexity determine the loudness, pitch, and timbre that we hear. The sound produced by (a) would be high-pitched and loud. The sound produced by (b) would be soft and low. The sound in (c) is complex, like the sounds we usually experience in the natural world.&#10;" title="Fig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8950" y="1904739"/>
            <a:ext cx="4695122" cy="3632075"/>
          </a:xfrm>
          <a:prstGeom prst="rect">
            <a:avLst/>
          </a:prstGeom>
        </p:spPr>
      </p:pic>
    </p:spTree>
    <p:extLst>
      <p:ext uri="{BB962C8B-B14F-4D97-AF65-F5344CB8AC3E}">
        <p14:creationId xmlns:p14="http://schemas.microsoft.com/office/powerpoint/2010/main" val="9823065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How We Hear</a:t>
            </a:r>
            <a:br>
              <a:rPr lang="en-US" dirty="0" smtClean="0"/>
            </a:br>
            <a:r>
              <a:rPr lang="en-US" dirty="0" smtClean="0"/>
              <a:t>The Path of Sound</a:t>
            </a:r>
            <a:endParaRPr lang="en-US" dirty="0"/>
          </a:p>
        </p:txBody>
      </p:sp>
      <p:sp>
        <p:nvSpPr>
          <p:cNvPr id="14" name="Content Placeholder 13"/>
          <p:cNvSpPr>
            <a:spLocks noGrp="1"/>
          </p:cNvSpPr>
          <p:nvPr>
            <p:ph idx="1"/>
          </p:nvPr>
        </p:nvSpPr>
        <p:spPr/>
        <p:txBody>
          <a:bodyPr>
            <a:normAutofit fontScale="85000" lnSpcReduction="20000"/>
          </a:bodyPr>
          <a:lstStyle/>
          <a:p>
            <a:r>
              <a:rPr lang="en-US" dirty="0" smtClean="0"/>
              <a:t>Sound waves are collected in the outer ear, amplified in the middle ear, and transduced, or transformed into neural messages, in the inner ear.</a:t>
            </a:r>
          </a:p>
          <a:p>
            <a:pPr lvl="1"/>
            <a:r>
              <a:rPr lang="en-US" b="1" dirty="0" smtClean="0"/>
              <a:t>Outer ear</a:t>
            </a:r>
          </a:p>
          <a:p>
            <a:pPr lvl="2"/>
            <a:r>
              <a:rPr lang="en-US" dirty="0" smtClean="0"/>
              <a:t>Pinna</a:t>
            </a:r>
          </a:p>
          <a:p>
            <a:pPr lvl="2"/>
            <a:r>
              <a:rPr lang="en-US" dirty="0" smtClean="0"/>
              <a:t>Ear canal</a:t>
            </a:r>
          </a:p>
          <a:p>
            <a:pPr lvl="2"/>
            <a:r>
              <a:rPr lang="en-US" dirty="0" smtClean="0"/>
              <a:t>Eardrum</a:t>
            </a:r>
          </a:p>
          <a:p>
            <a:pPr lvl="1"/>
            <a:r>
              <a:rPr lang="en-US" b="1" dirty="0" smtClean="0"/>
              <a:t>Middle ear</a:t>
            </a:r>
          </a:p>
          <a:p>
            <a:pPr lvl="2"/>
            <a:r>
              <a:rPr lang="en-US" dirty="0" smtClean="0"/>
              <a:t>Hammer</a:t>
            </a:r>
          </a:p>
          <a:p>
            <a:pPr lvl="2"/>
            <a:r>
              <a:rPr lang="en-US" dirty="0" smtClean="0"/>
              <a:t>Anvil</a:t>
            </a:r>
          </a:p>
          <a:p>
            <a:pPr lvl="2"/>
            <a:r>
              <a:rPr lang="en-US" dirty="0" smtClean="0"/>
              <a:t>Stirrup</a:t>
            </a:r>
          </a:p>
          <a:p>
            <a:pPr lvl="1"/>
            <a:r>
              <a:rPr lang="en-US" b="1" dirty="0" smtClean="0"/>
              <a:t>Inner ear</a:t>
            </a:r>
          </a:p>
          <a:p>
            <a:pPr lvl="2"/>
            <a:r>
              <a:rPr lang="en-US" dirty="0" smtClean="0"/>
              <a:t>Cochlea</a:t>
            </a:r>
          </a:p>
          <a:p>
            <a:pPr lvl="2"/>
            <a:r>
              <a:rPr lang="en-US" dirty="0" smtClean="0"/>
              <a:t>Basilar membrane</a:t>
            </a:r>
          </a:p>
          <a:p>
            <a:pPr lvl="2"/>
            <a:r>
              <a:rPr lang="en-US" dirty="0" smtClean="0"/>
              <a:t>Hair cells</a:t>
            </a:r>
          </a:p>
        </p:txBody>
      </p:sp>
    </p:spTree>
    <p:extLst>
      <p:ext uri="{BB962C8B-B14F-4D97-AF65-F5344CB8AC3E}">
        <p14:creationId xmlns:p14="http://schemas.microsoft.com/office/powerpoint/2010/main" val="21427756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Drawing of the human ea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3651" y="2939125"/>
            <a:ext cx="5332424" cy="3436450"/>
          </a:xfrm>
          <a:prstGeom prst="rect">
            <a:avLst/>
          </a:prstGeom>
        </p:spPr>
      </p:pic>
      <p:sp>
        <p:nvSpPr>
          <p:cNvPr id="5" name="TextBox 4"/>
          <p:cNvSpPr txBox="1"/>
          <p:nvPr/>
        </p:nvSpPr>
        <p:spPr>
          <a:xfrm>
            <a:off x="376507" y="1418873"/>
            <a:ext cx="2362200" cy="1477473"/>
          </a:xfrm>
          <a:prstGeom prst="roundRect">
            <a:avLst/>
          </a:prstGeom>
          <a:solidFill>
            <a:schemeClr val="bg2">
              <a:lumMod val="90000"/>
            </a:schemeClr>
          </a:solidFill>
        </p:spPr>
        <p:txBody>
          <a:bodyPr wrap="square" rtlCol="0">
            <a:spAutoFit/>
          </a:bodyPr>
          <a:lstStyle/>
          <a:p>
            <a:pPr lvl="0" algn="ctr">
              <a:lnSpc>
                <a:spcPts val="1600"/>
              </a:lnSpc>
            </a:pPr>
            <a:r>
              <a:rPr lang="en-US" b="1" dirty="0">
                <a:solidFill>
                  <a:srgbClr val="000000"/>
                </a:solidFill>
                <a:latin typeface="Arial" pitchFamily="34" charset="0"/>
                <a:cs typeface="Arial" pitchFamily="34" charset="0"/>
              </a:rPr>
              <a:t>Outer </a:t>
            </a:r>
            <a:r>
              <a:rPr lang="en-US" b="1" dirty="0" smtClean="0">
                <a:solidFill>
                  <a:srgbClr val="000000"/>
                </a:solidFill>
                <a:latin typeface="Arial" pitchFamily="34" charset="0"/>
                <a:cs typeface="Arial" pitchFamily="34" charset="0"/>
              </a:rPr>
              <a:t>Ear:</a:t>
            </a:r>
            <a:r>
              <a:rPr lang="en-US" dirty="0">
                <a:solidFill>
                  <a:srgbClr val="000000"/>
                </a:solidFill>
                <a:latin typeface="Arial" pitchFamily="34" charset="0"/>
                <a:cs typeface="Arial" pitchFamily="34" charset="0"/>
              </a:rPr>
              <a:t> </a:t>
            </a:r>
            <a:r>
              <a:rPr lang="en-US" dirty="0" smtClean="0">
                <a:solidFill>
                  <a:srgbClr val="000000"/>
                </a:solidFill>
                <a:latin typeface="Arial" pitchFamily="34" charset="0"/>
                <a:cs typeface="Arial" pitchFamily="34" charset="0"/>
              </a:rPr>
              <a:t>Collects </a:t>
            </a:r>
            <a:r>
              <a:rPr lang="en-US" dirty="0">
                <a:solidFill>
                  <a:srgbClr val="000000"/>
                </a:solidFill>
                <a:latin typeface="Arial" pitchFamily="34" charset="0"/>
                <a:cs typeface="Arial" pitchFamily="34" charset="0"/>
              </a:rPr>
              <a:t>sound waves; consists of pinna, ear canal, and eardrum (tympanic membrane</a:t>
            </a:r>
            <a:r>
              <a:rPr lang="en-US" dirty="0" smtClean="0">
                <a:solidFill>
                  <a:srgbClr val="000000"/>
                </a:solidFill>
                <a:latin typeface="Arial" pitchFamily="34" charset="0"/>
                <a:cs typeface="Arial" pitchFamily="34" charset="0"/>
              </a:rPr>
              <a:t>)</a:t>
            </a:r>
            <a:endParaRPr lang="en-US" dirty="0">
              <a:solidFill>
                <a:srgbClr val="000000"/>
              </a:solidFill>
              <a:latin typeface="Arial" pitchFamily="34" charset="0"/>
              <a:cs typeface="Arial" pitchFamily="34" charset="0"/>
            </a:endParaRPr>
          </a:p>
        </p:txBody>
      </p:sp>
      <p:sp>
        <p:nvSpPr>
          <p:cNvPr id="6" name="TextBox 5"/>
          <p:cNvSpPr txBox="1"/>
          <p:nvPr/>
        </p:nvSpPr>
        <p:spPr>
          <a:xfrm>
            <a:off x="3334124" y="1436127"/>
            <a:ext cx="2362200" cy="1465649"/>
          </a:xfrm>
          <a:prstGeom prst="roundRect">
            <a:avLst/>
          </a:prstGeom>
          <a:solidFill>
            <a:schemeClr val="bg2">
              <a:lumMod val="90000"/>
            </a:schemeClr>
          </a:solidFill>
        </p:spPr>
        <p:txBody>
          <a:bodyPr wrap="square" rtlCol="0">
            <a:spAutoFit/>
          </a:bodyPr>
          <a:lstStyle/>
          <a:p>
            <a:pPr lvl="0">
              <a:lnSpc>
                <a:spcPts val="1600"/>
              </a:lnSpc>
            </a:pPr>
            <a:r>
              <a:rPr lang="en-US" b="1" dirty="0" smtClean="0">
                <a:solidFill>
                  <a:srgbClr val="000000"/>
                </a:solidFill>
                <a:latin typeface="Arial" pitchFamily="34" charset="0"/>
                <a:cs typeface="Arial" pitchFamily="34" charset="0"/>
              </a:rPr>
              <a:t>Middle Ear: </a:t>
            </a:r>
            <a:r>
              <a:rPr lang="en-US" dirty="0" smtClean="0">
                <a:solidFill>
                  <a:srgbClr val="000000"/>
                </a:solidFill>
                <a:latin typeface="Arial" pitchFamily="34" charset="0"/>
                <a:cs typeface="Arial" pitchFamily="34" charset="0"/>
              </a:rPr>
              <a:t>Amplifies </a:t>
            </a:r>
            <a:r>
              <a:rPr lang="en-US" dirty="0">
                <a:solidFill>
                  <a:srgbClr val="000000"/>
                </a:solidFill>
                <a:latin typeface="Arial" pitchFamily="34" charset="0"/>
                <a:cs typeface="Arial" pitchFamily="34" charset="0"/>
              </a:rPr>
              <a:t>sound waves; consists of three small bones (ossicles): hammer, anvil, and </a:t>
            </a:r>
            <a:r>
              <a:rPr lang="en-US" dirty="0" smtClean="0">
                <a:solidFill>
                  <a:srgbClr val="000000"/>
                </a:solidFill>
                <a:latin typeface="Arial" pitchFamily="34" charset="0"/>
                <a:cs typeface="Arial" pitchFamily="34" charset="0"/>
              </a:rPr>
              <a:t>stirrup</a:t>
            </a:r>
            <a:endParaRPr lang="en-US" dirty="0">
              <a:solidFill>
                <a:srgbClr val="000000"/>
              </a:solidFill>
              <a:latin typeface="Arial" pitchFamily="34" charset="0"/>
              <a:cs typeface="Arial" pitchFamily="34" charset="0"/>
            </a:endParaRPr>
          </a:p>
        </p:txBody>
      </p:sp>
      <p:sp>
        <p:nvSpPr>
          <p:cNvPr id="7" name="TextBox 6"/>
          <p:cNvSpPr txBox="1"/>
          <p:nvPr/>
        </p:nvSpPr>
        <p:spPr>
          <a:xfrm>
            <a:off x="6326098" y="1493567"/>
            <a:ext cx="2438400" cy="1477473"/>
          </a:xfrm>
          <a:prstGeom prst="roundRect">
            <a:avLst/>
          </a:prstGeom>
          <a:solidFill>
            <a:schemeClr val="bg2">
              <a:lumMod val="90000"/>
            </a:schemeClr>
          </a:solidFill>
        </p:spPr>
        <p:txBody>
          <a:bodyPr wrap="square" rtlCol="0">
            <a:spAutoFit/>
          </a:bodyPr>
          <a:lstStyle/>
          <a:p>
            <a:pPr lvl="0">
              <a:lnSpc>
                <a:spcPts val="1600"/>
              </a:lnSpc>
            </a:pPr>
            <a:r>
              <a:rPr lang="en-US" b="1" dirty="0" smtClean="0">
                <a:solidFill>
                  <a:srgbClr val="000000"/>
                </a:solidFill>
                <a:latin typeface="Arial" pitchFamily="34" charset="0"/>
                <a:cs typeface="Arial" pitchFamily="34" charset="0"/>
              </a:rPr>
              <a:t>Inner </a:t>
            </a:r>
            <a:r>
              <a:rPr lang="en-US" b="1" dirty="0">
                <a:solidFill>
                  <a:srgbClr val="000000"/>
                </a:solidFill>
                <a:latin typeface="Arial" pitchFamily="34" charset="0"/>
                <a:cs typeface="Arial" pitchFamily="34" charset="0"/>
              </a:rPr>
              <a:t>Ear: </a:t>
            </a:r>
            <a:r>
              <a:rPr lang="en-US" dirty="0" smtClean="0">
                <a:solidFill>
                  <a:srgbClr val="000000"/>
                </a:solidFill>
                <a:latin typeface="Arial" pitchFamily="34" charset="0"/>
                <a:cs typeface="Arial" pitchFamily="34" charset="0"/>
              </a:rPr>
              <a:t>Where </a:t>
            </a:r>
            <a:r>
              <a:rPr lang="en-US" dirty="0">
                <a:solidFill>
                  <a:srgbClr val="000000"/>
                </a:solidFill>
                <a:latin typeface="Arial" pitchFamily="34" charset="0"/>
                <a:cs typeface="Arial" pitchFamily="34" charset="0"/>
              </a:rPr>
              <a:t>sound is transduced into neural impulses; consists of cochlea and semicircular </a:t>
            </a:r>
            <a:r>
              <a:rPr lang="en-US" dirty="0" smtClean="0">
                <a:solidFill>
                  <a:srgbClr val="000000"/>
                </a:solidFill>
                <a:latin typeface="Arial" pitchFamily="34" charset="0"/>
                <a:cs typeface="Arial" pitchFamily="34" charset="0"/>
              </a:rPr>
              <a:t>canals</a:t>
            </a:r>
            <a:endParaRPr lang="en-US" dirty="0">
              <a:solidFill>
                <a:srgbClr val="000000"/>
              </a:solidFill>
              <a:latin typeface="Arial" pitchFamily="34" charset="0"/>
              <a:cs typeface="Arial" pitchFamily="34" charset="0"/>
            </a:endParaRPr>
          </a:p>
        </p:txBody>
      </p:sp>
      <p:cxnSp>
        <p:nvCxnSpPr>
          <p:cNvPr id="9" name="Straight Connector 8"/>
          <p:cNvCxnSpPr/>
          <p:nvPr/>
        </p:nvCxnSpPr>
        <p:spPr>
          <a:xfrm>
            <a:off x="1859458" y="2856391"/>
            <a:ext cx="838200" cy="1143000"/>
          </a:xfrm>
          <a:prstGeom prst="line">
            <a:avLst/>
          </a:prstGeom>
          <a:ln w="57150">
            <a:solidFill>
              <a:srgbClr val="E5B924"/>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052587" y="2539654"/>
            <a:ext cx="728345" cy="1493914"/>
          </a:xfrm>
          <a:prstGeom prst="line">
            <a:avLst/>
          </a:prstGeom>
          <a:ln w="57150">
            <a:solidFill>
              <a:srgbClr val="E5B92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6331000" y="2972285"/>
            <a:ext cx="989504" cy="1285371"/>
          </a:xfrm>
          <a:prstGeom prst="line">
            <a:avLst/>
          </a:prstGeom>
          <a:ln w="57150">
            <a:solidFill>
              <a:srgbClr val="E5B924"/>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p:txBody>
          <a:bodyPr>
            <a:normAutofit fontScale="90000"/>
          </a:bodyPr>
          <a:lstStyle/>
          <a:p>
            <a:r>
              <a:rPr lang="en-US" dirty="0"/>
              <a:t>How We Hear</a:t>
            </a:r>
            <a:br>
              <a:rPr lang="en-US" dirty="0"/>
            </a:br>
            <a:r>
              <a:rPr lang="en-US" dirty="0"/>
              <a:t>The Path of Sound</a:t>
            </a:r>
          </a:p>
        </p:txBody>
      </p:sp>
    </p:spTree>
    <p:extLst>
      <p:ext uri="{BB962C8B-B14F-4D97-AF65-F5344CB8AC3E}">
        <p14:creationId xmlns:p14="http://schemas.microsoft.com/office/powerpoint/2010/main" val="7143312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938" y="615950"/>
            <a:ext cx="8364537" cy="563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03701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 of Sound Through the Human Ear</a:t>
            </a:r>
            <a:endParaRPr lang="en-US" dirty="0"/>
          </a:p>
        </p:txBody>
      </p:sp>
      <p:pic>
        <p:nvPicPr>
          <p:cNvPr id="5" name="Picture 4" descr="The figure shows a detailed view of the cochlea. As the fluid in the cochlea vibrates, the basilar membrane ripples, bending the hair cells. The bending of the hair cells stimulates the auditory nerve, which ultimately transmits the neural messages to the auditory cortex in the brain.&#10;" title="Fig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6436" y="1219200"/>
            <a:ext cx="4430963" cy="5071584"/>
          </a:xfrm>
          <a:prstGeom prst="rect">
            <a:avLst/>
          </a:prstGeom>
        </p:spPr>
      </p:pic>
    </p:spTree>
    <p:extLst>
      <p:ext uri="{BB962C8B-B14F-4D97-AF65-F5344CB8AC3E}">
        <p14:creationId xmlns:p14="http://schemas.microsoft.com/office/powerpoint/2010/main" val="4913628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Decibel Levels of Some Common Sounds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636439865"/>
              </p:ext>
            </p:extLst>
          </p:nvPr>
        </p:nvGraphicFramePr>
        <p:xfrm>
          <a:off x="736600" y="1231901"/>
          <a:ext cx="7721599" cy="5067870"/>
        </p:xfrm>
        <a:graphic>
          <a:graphicData uri="http://schemas.openxmlformats.org/drawingml/2006/table">
            <a:tbl>
              <a:tblPr firstRow="1" bandRow="1">
                <a:tableStyleId>{3C2FFA5D-87B4-456A-9821-1D502468CF0F}</a:tableStyleId>
              </a:tblPr>
              <a:tblGrid>
                <a:gridCol w="1335193"/>
                <a:gridCol w="3871807"/>
                <a:gridCol w="2514599"/>
              </a:tblGrid>
              <a:tr h="331382">
                <a:tc>
                  <a:txBody>
                    <a:bodyPr/>
                    <a:lstStyle/>
                    <a:p>
                      <a:pPr algn="l" fontAlgn="ctr"/>
                      <a:r>
                        <a:rPr lang="en-US" sz="1400" b="1" i="0" u="none" strike="noStrike" dirty="0">
                          <a:solidFill>
                            <a:srgbClr val="000000"/>
                          </a:solidFill>
                          <a:effectLst/>
                          <a:latin typeface="+mn-lt"/>
                        </a:rPr>
                        <a:t>Decibels </a:t>
                      </a:r>
                    </a:p>
                  </a:txBody>
                  <a:tcPr marT="12700" marB="0" anchor="ctr"/>
                </a:tc>
                <a:tc>
                  <a:txBody>
                    <a:bodyPr/>
                    <a:lstStyle/>
                    <a:p>
                      <a:pPr algn="l" fontAlgn="ctr"/>
                      <a:r>
                        <a:rPr lang="en-US" sz="1400" b="1" i="0" u="none" strike="noStrike" dirty="0">
                          <a:solidFill>
                            <a:srgbClr val="000000"/>
                          </a:solidFill>
                          <a:effectLst/>
                          <a:latin typeface="+mn-lt"/>
                        </a:rPr>
                        <a:t>Examples </a:t>
                      </a:r>
                    </a:p>
                  </a:txBody>
                  <a:tcPr marT="12700" marB="0" anchor="ctr"/>
                </a:tc>
                <a:tc>
                  <a:txBody>
                    <a:bodyPr/>
                    <a:lstStyle/>
                    <a:p>
                      <a:pPr algn="l" fontAlgn="ctr"/>
                      <a:r>
                        <a:rPr lang="en-US" sz="1400" b="1" i="0" u="none" strike="noStrike" dirty="0">
                          <a:solidFill>
                            <a:srgbClr val="000000"/>
                          </a:solidFill>
                          <a:effectLst/>
                          <a:latin typeface="+mn-lt"/>
                        </a:rPr>
                        <a:t>Exposure </a:t>
                      </a:r>
                      <a:r>
                        <a:rPr lang="en-US" sz="1400" b="1" i="0" u="none" strike="noStrike" dirty="0" smtClean="0">
                          <a:solidFill>
                            <a:srgbClr val="000000"/>
                          </a:solidFill>
                          <a:effectLst/>
                          <a:latin typeface="+mn-lt"/>
                        </a:rPr>
                        <a:t>Danger </a:t>
                      </a:r>
                      <a:endParaRPr lang="en-US" sz="1400" b="1" i="0" u="none" strike="noStrike" dirty="0">
                        <a:solidFill>
                          <a:srgbClr val="000000"/>
                        </a:solidFill>
                        <a:effectLst/>
                        <a:latin typeface="+mn-lt"/>
                      </a:endParaRPr>
                    </a:p>
                  </a:txBody>
                  <a:tcPr marT="12700" marB="0" anchor="ctr"/>
                </a:tc>
              </a:tr>
              <a:tr h="331382">
                <a:tc>
                  <a:txBody>
                    <a:bodyPr/>
                    <a:lstStyle/>
                    <a:p>
                      <a:pPr algn="l" fontAlgn="ctr"/>
                      <a:r>
                        <a:rPr lang="en-US" sz="1400" b="0" i="0" u="none" strike="noStrike" dirty="0">
                          <a:solidFill>
                            <a:srgbClr val="000000"/>
                          </a:solidFill>
                          <a:effectLst/>
                          <a:latin typeface="+mn-lt"/>
                        </a:rPr>
                        <a:t>180</a:t>
                      </a:r>
                    </a:p>
                  </a:txBody>
                  <a:tcPr marT="12700" marB="0" anchor="ctr"/>
                </a:tc>
                <a:tc>
                  <a:txBody>
                    <a:bodyPr/>
                    <a:lstStyle/>
                    <a:p>
                      <a:pPr algn="l" fontAlgn="ctr"/>
                      <a:r>
                        <a:rPr lang="en-US" sz="1400" b="0" i="0" u="none" strike="noStrike" dirty="0">
                          <a:solidFill>
                            <a:srgbClr val="000000"/>
                          </a:solidFill>
                          <a:effectLst/>
                          <a:latin typeface="+mn-lt"/>
                        </a:rPr>
                        <a:t>Rocket launching pad </a:t>
                      </a:r>
                    </a:p>
                  </a:txBody>
                  <a:tcPr marT="12700" marB="0" anchor="ctr"/>
                </a:tc>
                <a:tc>
                  <a:txBody>
                    <a:bodyPr/>
                    <a:lstStyle/>
                    <a:p>
                      <a:pPr algn="l" fontAlgn="ctr"/>
                      <a:r>
                        <a:rPr lang="en-US" sz="1400" b="0" i="0" u="none" strike="noStrike" dirty="0">
                          <a:solidFill>
                            <a:srgbClr val="000000"/>
                          </a:solidFill>
                          <a:effectLst/>
                          <a:latin typeface="+mn-lt"/>
                        </a:rPr>
                        <a:t>Hearing loss inevitable</a:t>
                      </a:r>
                    </a:p>
                  </a:txBody>
                  <a:tcPr marT="12700" marB="0" anchor="ctr"/>
                </a:tc>
              </a:tr>
              <a:tr h="331382">
                <a:tc>
                  <a:txBody>
                    <a:bodyPr/>
                    <a:lstStyle/>
                    <a:p>
                      <a:pPr algn="l" fontAlgn="ctr"/>
                      <a:r>
                        <a:rPr lang="en-US" sz="1400" b="0" i="0" u="none" strike="noStrike" dirty="0">
                          <a:solidFill>
                            <a:srgbClr val="000000"/>
                          </a:solidFill>
                          <a:effectLst/>
                          <a:latin typeface="+mn-lt"/>
                        </a:rPr>
                        <a:t>140</a:t>
                      </a:r>
                    </a:p>
                  </a:txBody>
                  <a:tcPr marT="12700" marB="0" anchor="ctr"/>
                </a:tc>
                <a:tc>
                  <a:txBody>
                    <a:bodyPr/>
                    <a:lstStyle/>
                    <a:p>
                      <a:pPr algn="l" fontAlgn="ctr"/>
                      <a:r>
                        <a:rPr lang="en-US" sz="1400" b="0" i="0" u="none" strike="noStrike" dirty="0">
                          <a:solidFill>
                            <a:srgbClr val="000000"/>
                          </a:solidFill>
                          <a:effectLst/>
                          <a:latin typeface="+mn-lt"/>
                        </a:rPr>
                        <a:t>Shotgun blast, jet plane </a:t>
                      </a:r>
                    </a:p>
                  </a:txBody>
                  <a:tcPr marT="12700" marB="0" anchor="ctr"/>
                </a:tc>
                <a:tc>
                  <a:txBody>
                    <a:bodyPr/>
                    <a:lstStyle/>
                    <a:p>
                      <a:pPr algn="l" fontAlgn="ctr"/>
                      <a:r>
                        <a:rPr lang="en-US" sz="1400" b="0" i="0" u="none" strike="noStrike" dirty="0">
                          <a:solidFill>
                            <a:srgbClr val="000000"/>
                          </a:solidFill>
                          <a:effectLst/>
                          <a:latin typeface="+mn-lt"/>
                        </a:rPr>
                        <a:t>Any exposure is </a:t>
                      </a:r>
                      <a:r>
                        <a:rPr lang="en-US" sz="1400" b="0" i="0" u="none" strike="noStrike" dirty="0" smtClean="0">
                          <a:solidFill>
                            <a:srgbClr val="000000"/>
                          </a:solidFill>
                          <a:effectLst/>
                          <a:latin typeface="+mn-lt"/>
                        </a:rPr>
                        <a:t>dangerous </a:t>
                      </a:r>
                      <a:endParaRPr lang="en-US" sz="1400" b="0" i="0" u="none" strike="noStrike" dirty="0">
                        <a:solidFill>
                          <a:srgbClr val="000000"/>
                        </a:solidFill>
                        <a:effectLst/>
                        <a:latin typeface="+mn-lt"/>
                      </a:endParaRPr>
                    </a:p>
                  </a:txBody>
                  <a:tcPr marT="12700" marB="0" anchor="ctr"/>
                </a:tc>
              </a:tr>
              <a:tr h="392665">
                <a:tc>
                  <a:txBody>
                    <a:bodyPr/>
                    <a:lstStyle/>
                    <a:p>
                      <a:pPr algn="l" fontAlgn="ctr"/>
                      <a:r>
                        <a:rPr lang="en-US" sz="1400" b="0" i="0" u="none" strike="noStrike" dirty="0">
                          <a:solidFill>
                            <a:srgbClr val="000000"/>
                          </a:solidFill>
                          <a:effectLst/>
                          <a:latin typeface="+mn-lt"/>
                        </a:rPr>
                        <a:t>120</a:t>
                      </a:r>
                    </a:p>
                  </a:txBody>
                  <a:tcPr marT="12700" marB="0" anchor="ctr"/>
                </a:tc>
                <a:tc>
                  <a:txBody>
                    <a:bodyPr/>
                    <a:lstStyle/>
                    <a:p>
                      <a:pPr algn="l" fontAlgn="ctr"/>
                      <a:r>
                        <a:rPr lang="en-US" sz="1400" b="0" i="0" u="none" strike="noStrike" dirty="0">
                          <a:solidFill>
                            <a:srgbClr val="000000"/>
                          </a:solidFill>
                          <a:effectLst/>
                          <a:latin typeface="+mn-lt"/>
                        </a:rPr>
                        <a:t>Speakers at rock concert</a:t>
                      </a:r>
                      <a:r>
                        <a:rPr lang="en-US" sz="1400" b="0" i="0" u="none" strike="noStrike" dirty="0" smtClean="0">
                          <a:solidFill>
                            <a:srgbClr val="000000"/>
                          </a:solidFill>
                          <a:effectLst/>
                          <a:latin typeface="+mn-lt"/>
                        </a:rPr>
                        <a:t>, sandblasting</a:t>
                      </a:r>
                      <a:r>
                        <a:rPr lang="en-US" sz="1400" b="0" i="0" u="none" strike="noStrike" dirty="0">
                          <a:solidFill>
                            <a:srgbClr val="000000"/>
                          </a:solidFill>
                          <a:effectLst/>
                          <a:latin typeface="+mn-lt"/>
                        </a:rPr>
                        <a:t>, </a:t>
                      </a:r>
                      <a:r>
                        <a:rPr lang="en-US" sz="1400" b="0" i="0" u="none" strike="noStrike" dirty="0" smtClean="0">
                          <a:solidFill>
                            <a:srgbClr val="000000"/>
                          </a:solidFill>
                          <a:effectLst/>
                          <a:latin typeface="+mn-lt"/>
                        </a:rPr>
                        <a:t>thunderclap </a:t>
                      </a:r>
                      <a:endParaRPr lang="en-US" sz="1400" b="0" i="0" u="none" strike="noStrike" dirty="0">
                        <a:solidFill>
                          <a:srgbClr val="000000"/>
                        </a:solidFill>
                        <a:effectLst/>
                        <a:latin typeface="+mn-lt"/>
                      </a:endParaRPr>
                    </a:p>
                  </a:txBody>
                  <a:tcPr marT="12700" marB="0" anchor="ctr"/>
                </a:tc>
                <a:tc>
                  <a:txBody>
                    <a:bodyPr/>
                    <a:lstStyle/>
                    <a:p>
                      <a:pPr algn="l" fontAlgn="ctr"/>
                      <a:r>
                        <a:rPr lang="en-US" sz="1400" b="0" i="0" u="none" strike="noStrike" dirty="0">
                          <a:solidFill>
                            <a:srgbClr val="000000"/>
                          </a:solidFill>
                          <a:effectLst/>
                          <a:latin typeface="+mn-lt"/>
                        </a:rPr>
                        <a:t>Immediate </a:t>
                      </a:r>
                      <a:r>
                        <a:rPr lang="en-US" sz="1400" b="0" i="0" u="none" strike="noStrike" dirty="0" smtClean="0">
                          <a:solidFill>
                            <a:srgbClr val="000000"/>
                          </a:solidFill>
                          <a:effectLst/>
                          <a:latin typeface="+mn-lt"/>
                        </a:rPr>
                        <a:t>danger </a:t>
                      </a:r>
                      <a:endParaRPr lang="en-US" sz="1400" b="0" i="0" u="none" strike="noStrike" dirty="0">
                        <a:solidFill>
                          <a:srgbClr val="000000"/>
                        </a:solidFill>
                        <a:effectLst/>
                        <a:latin typeface="+mn-lt"/>
                      </a:endParaRPr>
                    </a:p>
                  </a:txBody>
                  <a:tcPr marT="12700" marB="0" anchor="ctr"/>
                </a:tc>
              </a:tr>
              <a:tr h="331382">
                <a:tc>
                  <a:txBody>
                    <a:bodyPr/>
                    <a:lstStyle/>
                    <a:p>
                      <a:pPr algn="l" fontAlgn="ctr"/>
                      <a:r>
                        <a:rPr lang="en-US" sz="1400" b="0" i="0" u="none" strike="noStrike" dirty="0">
                          <a:solidFill>
                            <a:srgbClr val="000000"/>
                          </a:solidFill>
                          <a:effectLst/>
                          <a:latin typeface="+mn-lt"/>
                        </a:rPr>
                        <a:t>100</a:t>
                      </a:r>
                    </a:p>
                  </a:txBody>
                  <a:tcPr marT="12700" marB="0" anchor="ctr"/>
                </a:tc>
                <a:tc>
                  <a:txBody>
                    <a:bodyPr/>
                    <a:lstStyle/>
                    <a:p>
                      <a:pPr algn="l" fontAlgn="ctr"/>
                      <a:r>
                        <a:rPr lang="en-US" sz="1400" b="0" i="0" u="none" strike="noStrike" dirty="0">
                          <a:solidFill>
                            <a:srgbClr val="000000"/>
                          </a:solidFill>
                          <a:effectLst/>
                          <a:latin typeface="+mn-lt"/>
                        </a:rPr>
                        <a:t>Chain saw, pneumatic drill</a:t>
                      </a:r>
                    </a:p>
                  </a:txBody>
                  <a:tcPr marT="12700" marB="0" anchor="ctr"/>
                </a:tc>
                <a:tc>
                  <a:txBody>
                    <a:bodyPr/>
                    <a:lstStyle/>
                    <a:p>
                      <a:pPr algn="l" fontAlgn="ctr"/>
                      <a:r>
                        <a:rPr lang="en-US" sz="1400" b="0" i="0" u="none" strike="noStrike" dirty="0">
                          <a:solidFill>
                            <a:srgbClr val="000000"/>
                          </a:solidFill>
                          <a:effectLst/>
                          <a:latin typeface="+mn-lt"/>
                        </a:rPr>
                        <a:t>2 </a:t>
                      </a:r>
                      <a:r>
                        <a:rPr lang="en-US" sz="1400" b="0" i="0" u="none" strike="noStrike" dirty="0" smtClean="0">
                          <a:solidFill>
                            <a:srgbClr val="000000"/>
                          </a:solidFill>
                          <a:effectLst/>
                          <a:latin typeface="+mn-lt"/>
                        </a:rPr>
                        <a:t>hours </a:t>
                      </a:r>
                      <a:endParaRPr lang="en-US" sz="1400" b="0" i="0" u="none" strike="noStrike" dirty="0">
                        <a:solidFill>
                          <a:srgbClr val="000000"/>
                        </a:solidFill>
                        <a:effectLst/>
                        <a:latin typeface="+mn-lt"/>
                      </a:endParaRPr>
                    </a:p>
                  </a:txBody>
                  <a:tcPr marT="12700" marB="0" anchor="ctr"/>
                </a:tc>
              </a:tr>
              <a:tr h="392665">
                <a:tc>
                  <a:txBody>
                    <a:bodyPr/>
                    <a:lstStyle/>
                    <a:p>
                      <a:pPr algn="l" fontAlgn="ctr"/>
                      <a:r>
                        <a:rPr lang="en-US" sz="1400" b="0" i="0" u="none" strike="noStrike" dirty="0">
                          <a:solidFill>
                            <a:srgbClr val="000000"/>
                          </a:solidFill>
                          <a:effectLst/>
                          <a:latin typeface="+mn-lt"/>
                        </a:rPr>
                        <a:t>90</a:t>
                      </a:r>
                    </a:p>
                  </a:txBody>
                  <a:tcPr marT="12700" marB="0" anchor="ctr"/>
                </a:tc>
                <a:tc>
                  <a:txBody>
                    <a:bodyPr/>
                    <a:lstStyle/>
                    <a:p>
                      <a:pPr algn="l" fontAlgn="ctr"/>
                      <a:r>
                        <a:rPr lang="en-US" sz="1400" b="0" i="0" u="none" strike="noStrike" dirty="0">
                          <a:solidFill>
                            <a:srgbClr val="000000"/>
                          </a:solidFill>
                          <a:effectLst/>
                          <a:latin typeface="+mn-lt"/>
                        </a:rPr>
                        <a:t>Truck traffic, noisy </a:t>
                      </a:r>
                      <a:r>
                        <a:rPr lang="en-US" sz="1400" b="0" i="0" u="none" strike="noStrike" dirty="0" smtClean="0">
                          <a:solidFill>
                            <a:srgbClr val="000000"/>
                          </a:solidFill>
                          <a:effectLst/>
                          <a:latin typeface="+mn-lt"/>
                        </a:rPr>
                        <a:t>home appliances</a:t>
                      </a:r>
                      <a:r>
                        <a:rPr lang="en-US" sz="1400" b="0" i="0" u="none" strike="noStrike" dirty="0">
                          <a:solidFill>
                            <a:srgbClr val="000000"/>
                          </a:solidFill>
                          <a:effectLst/>
                          <a:latin typeface="+mn-lt"/>
                        </a:rPr>
                        <a:t>, lawn </a:t>
                      </a:r>
                      <a:r>
                        <a:rPr lang="en-US" sz="1400" b="0" i="0" u="none" strike="noStrike" dirty="0" smtClean="0">
                          <a:solidFill>
                            <a:srgbClr val="000000"/>
                          </a:solidFill>
                          <a:effectLst/>
                          <a:latin typeface="+mn-lt"/>
                        </a:rPr>
                        <a:t>mower </a:t>
                      </a:r>
                      <a:endParaRPr lang="en-US" sz="1400" b="0" i="0" u="none" strike="noStrike" dirty="0">
                        <a:solidFill>
                          <a:srgbClr val="000000"/>
                        </a:solidFill>
                        <a:effectLst/>
                        <a:latin typeface="+mn-lt"/>
                      </a:endParaRPr>
                    </a:p>
                  </a:txBody>
                  <a:tcPr marT="12700" marB="0" anchor="ctr"/>
                </a:tc>
                <a:tc>
                  <a:txBody>
                    <a:bodyPr/>
                    <a:lstStyle/>
                    <a:p>
                      <a:pPr algn="l" fontAlgn="ctr"/>
                      <a:r>
                        <a:rPr lang="en-US" sz="1400" b="0" i="0" u="none" strike="noStrike" dirty="0">
                          <a:solidFill>
                            <a:srgbClr val="000000"/>
                          </a:solidFill>
                          <a:effectLst/>
                          <a:latin typeface="+mn-lt"/>
                        </a:rPr>
                        <a:t>Less than 8 </a:t>
                      </a:r>
                      <a:r>
                        <a:rPr lang="en-US" sz="1400" b="0" i="0" u="none" strike="noStrike" dirty="0" smtClean="0">
                          <a:solidFill>
                            <a:srgbClr val="000000"/>
                          </a:solidFill>
                          <a:effectLst/>
                          <a:latin typeface="+mn-lt"/>
                        </a:rPr>
                        <a:t>hours </a:t>
                      </a:r>
                      <a:endParaRPr lang="en-US" sz="1400" b="0" i="0" u="none" strike="noStrike" dirty="0">
                        <a:solidFill>
                          <a:srgbClr val="000000"/>
                        </a:solidFill>
                        <a:effectLst/>
                        <a:latin typeface="+mn-lt"/>
                      </a:endParaRPr>
                    </a:p>
                  </a:txBody>
                  <a:tcPr marT="12700" marB="0" anchor="ctr"/>
                </a:tc>
              </a:tr>
              <a:tr h="392665">
                <a:tc>
                  <a:txBody>
                    <a:bodyPr/>
                    <a:lstStyle/>
                    <a:p>
                      <a:pPr algn="l" fontAlgn="ctr"/>
                      <a:r>
                        <a:rPr lang="en-US" sz="1400" b="0" i="0" u="none" strike="noStrike" dirty="0">
                          <a:solidFill>
                            <a:srgbClr val="000000"/>
                          </a:solidFill>
                          <a:effectLst/>
                          <a:latin typeface="+mn-lt"/>
                        </a:rPr>
                        <a:t>80</a:t>
                      </a:r>
                    </a:p>
                  </a:txBody>
                  <a:tcPr marT="12700" marB="0" anchor="ctr"/>
                </a:tc>
                <a:tc>
                  <a:txBody>
                    <a:bodyPr/>
                    <a:lstStyle/>
                    <a:p>
                      <a:pPr algn="l" fontAlgn="ctr"/>
                      <a:r>
                        <a:rPr lang="en-US" sz="1400" b="0" i="0" u="none" strike="noStrike" dirty="0">
                          <a:solidFill>
                            <a:srgbClr val="000000"/>
                          </a:solidFill>
                          <a:effectLst/>
                          <a:latin typeface="+mn-lt"/>
                        </a:rPr>
                        <a:t>Subway, heavy city traffic</a:t>
                      </a:r>
                      <a:r>
                        <a:rPr lang="en-US" sz="1400" b="0" i="0" u="none" strike="noStrike" dirty="0" smtClean="0">
                          <a:solidFill>
                            <a:srgbClr val="000000"/>
                          </a:solidFill>
                          <a:effectLst/>
                          <a:latin typeface="+mn-lt"/>
                        </a:rPr>
                        <a:t>, alarm </a:t>
                      </a:r>
                      <a:r>
                        <a:rPr lang="en-US" sz="1400" b="0" i="0" u="none" strike="noStrike" dirty="0">
                          <a:solidFill>
                            <a:srgbClr val="000000"/>
                          </a:solidFill>
                          <a:effectLst/>
                          <a:latin typeface="+mn-lt"/>
                        </a:rPr>
                        <a:t>clock at 2 feet</a:t>
                      </a:r>
                    </a:p>
                  </a:txBody>
                  <a:tcPr marT="12700" marB="0" anchor="ctr"/>
                </a:tc>
                <a:tc>
                  <a:txBody>
                    <a:bodyPr/>
                    <a:lstStyle/>
                    <a:p>
                      <a:pPr algn="l" fontAlgn="ctr"/>
                      <a:r>
                        <a:rPr lang="en-US" sz="1400" b="0" i="0" u="none" strike="noStrike" dirty="0">
                          <a:solidFill>
                            <a:srgbClr val="000000"/>
                          </a:solidFill>
                          <a:effectLst/>
                          <a:latin typeface="+mn-lt"/>
                        </a:rPr>
                        <a:t>More than 8 </a:t>
                      </a:r>
                      <a:r>
                        <a:rPr lang="en-US" sz="1400" b="0" i="0" u="none" strike="noStrike" dirty="0" smtClean="0">
                          <a:solidFill>
                            <a:srgbClr val="000000"/>
                          </a:solidFill>
                          <a:effectLst/>
                          <a:latin typeface="+mn-lt"/>
                        </a:rPr>
                        <a:t>hours </a:t>
                      </a:r>
                      <a:endParaRPr lang="en-US" sz="1400" b="0" i="0" u="none" strike="noStrike" dirty="0">
                        <a:solidFill>
                          <a:srgbClr val="000000"/>
                        </a:solidFill>
                        <a:effectLst/>
                        <a:latin typeface="+mn-lt"/>
                      </a:endParaRPr>
                    </a:p>
                  </a:txBody>
                  <a:tcPr marT="12700" marB="0" anchor="ctr"/>
                </a:tc>
              </a:tr>
              <a:tr h="392665">
                <a:tc>
                  <a:txBody>
                    <a:bodyPr/>
                    <a:lstStyle/>
                    <a:p>
                      <a:pPr algn="l" fontAlgn="ctr"/>
                      <a:r>
                        <a:rPr lang="en-US" sz="1400" b="0" i="0" u="none" strike="noStrike" dirty="0" smtClean="0">
                          <a:solidFill>
                            <a:srgbClr val="000000"/>
                          </a:solidFill>
                          <a:effectLst/>
                          <a:latin typeface="+mn-lt"/>
                        </a:rPr>
                        <a:t>70</a:t>
                      </a:r>
                      <a:endParaRPr lang="en-US" sz="1400" b="0" i="0" u="none" strike="noStrike" dirty="0">
                        <a:solidFill>
                          <a:srgbClr val="000000"/>
                        </a:solidFill>
                        <a:effectLst/>
                        <a:latin typeface="+mn-lt"/>
                      </a:endParaRPr>
                    </a:p>
                  </a:txBody>
                  <a:tcPr marT="12700" marB="0" anchor="ctr"/>
                </a:tc>
                <a:tc>
                  <a:txBody>
                    <a:bodyPr/>
                    <a:lstStyle/>
                    <a:p>
                      <a:pPr algn="l" fontAlgn="ctr"/>
                      <a:r>
                        <a:rPr lang="en-US" sz="1400" b="0" i="0" u="none" strike="noStrike" dirty="0">
                          <a:solidFill>
                            <a:srgbClr val="000000"/>
                          </a:solidFill>
                          <a:effectLst/>
                          <a:latin typeface="+mn-lt"/>
                        </a:rPr>
                        <a:t>Busy traffic, </a:t>
                      </a:r>
                      <a:r>
                        <a:rPr lang="en-US" sz="1400" b="0" i="0" u="none" strike="noStrike" dirty="0" smtClean="0">
                          <a:solidFill>
                            <a:srgbClr val="000000"/>
                          </a:solidFill>
                          <a:effectLst/>
                          <a:latin typeface="+mn-lt"/>
                        </a:rPr>
                        <a:t>noisy restaurant </a:t>
                      </a:r>
                      <a:endParaRPr lang="en-US" sz="1400" b="0" i="0" u="none" strike="noStrike" dirty="0">
                        <a:solidFill>
                          <a:srgbClr val="000000"/>
                        </a:solidFill>
                        <a:effectLst/>
                        <a:latin typeface="+mn-lt"/>
                      </a:endParaRPr>
                    </a:p>
                  </a:txBody>
                  <a:tcPr marT="12700" marB="0" anchor="ctr"/>
                </a:tc>
                <a:tc>
                  <a:txBody>
                    <a:bodyPr/>
                    <a:lstStyle/>
                    <a:p>
                      <a:pPr algn="l" fontAlgn="ctr"/>
                      <a:r>
                        <a:rPr lang="en-US" sz="1400" b="0" i="0" u="none" strike="noStrike" dirty="0">
                          <a:solidFill>
                            <a:srgbClr val="000000"/>
                          </a:solidFill>
                          <a:effectLst/>
                          <a:latin typeface="+mn-lt"/>
                        </a:rPr>
                        <a:t>Critical level begins with constant exposure</a:t>
                      </a:r>
                    </a:p>
                  </a:txBody>
                  <a:tcPr marT="12700" marB="0" anchor="ctr"/>
                </a:tc>
              </a:tr>
              <a:tr h="583323">
                <a:tc>
                  <a:txBody>
                    <a:bodyPr/>
                    <a:lstStyle/>
                    <a:p>
                      <a:pPr algn="l" fontAlgn="ctr"/>
                      <a:r>
                        <a:rPr lang="en-US" sz="1400" b="0" i="0" u="none" strike="noStrike" dirty="0">
                          <a:solidFill>
                            <a:srgbClr val="000000"/>
                          </a:solidFill>
                          <a:effectLst/>
                          <a:latin typeface="+mn-lt"/>
                        </a:rPr>
                        <a:t>60</a:t>
                      </a:r>
                    </a:p>
                  </a:txBody>
                  <a:tcPr marT="12700" marB="0" anchor="ctr"/>
                </a:tc>
                <a:tc>
                  <a:txBody>
                    <a:bodyPr/>
                    <a:lstStyle/>
                    <a:p>
                      <a:pPr algn="l" fontAlgn="ctr"/>
                      <a:r>
                        <a:rPr lang="en-US" sz="1400" b="0" i="0" u="none" strike="noStrike" dirty="0">
                          <a:solidFill>
                            <a:srgbClr val="000000"/>
                          </a:solidFill>
                          <a:effectLst/>
                          <a:latin typeface="+mn-lt"/>
                        </a:rPr>
                        <a:t>Air conditioner at 20 feet</a:t>
                      </a:r>
                      <a:r>
                        <a:rPr lang="en-US" sz="1400" b="0" i="0" u="none" strike="noStrike" dirty="0" smtClean="0">
                          <a:solidFill>
                            <a:srgbClr val="000000"/>
                          </a:solidFill>
                          <a:effectLst/>
                          <a:latin typeface="+mn-lt"/>
                        </a:rPr>
                        <a:t>, conversation</a:t>
                      </a:r>
                      <a:r>
                        <a:rPr lang="en-US" sz="1400" b="0" i="0" u="none" strike="noStrike" dirty="0">
                          <a:solidFill>
                            <a:srgbClr val="000000"/>
                          </a:solidFill>
                          <a:effectLst/>
                          <a:latin typeface="+mn-lt"/>
                        </a:rPr>
                        <a:t>, </a:t>
                      </a:r>
                      <a:r>
                        <a:rPr lang="en-US" sz="1400" b="0" i="0" u="none" strike="noStrike" dirty="0" smtClean="0">
                          <a:solidFill>
                            <a:srgbClr val="000000"/>
                          </a:solidFill>
                          <a:effectLst/>
                          <a:latin typeface="+mn-lt"/>
                        </a:rPr>
                        <a:t>sewing machine </a:t>
                      </a:r>
                      <a:endParaRPr lang="en-US" sz="1400" b="0" i="0" u="none" strike="noStrike" dirty="0">
                        <a:solidFill>
                          <a:srgbClr val="000000"/>
                        </a:solidFill>
                        <a:effectLst/>
                        <a:latin typeface="+mn-lt"/>
                      </a:endParaRPr>
                    </a:p>
                  </a:txBody>
                  <a:tcPr marT="12700" marB="0" anchor="ctr"/>
                </a:tc>
                <a:tc>
                  <a:txBody>
                    <a:bodyPr/>
                    <a:lstStyle/>
                    <a:p>
                      <a:pPr algn="l"/>
                      <a:endParaRPr lang="en-US" sz="1400" dirty="0">
                        <a:latin typeface="+mn-lt"/>
                      </a:endParaRPr>
                    </a:p>
                  </a:txBody>
                  <a:tcPr anchor="ctr"/>
                </a:tc>
              </a:tr>
              <a:tr h="392665">
                <a:tc>
                  <a:txBody>
                    <a:bodyPr/>
                    <a:lstStyle/>
                    <a:p>
                      <a:pPr algn="l" fontAlgn="ctr"/>
                      <a:r>
                        <a:rPr lang="en-US" sz="1400" b="0" i="0" u="none" strike="noStrike" dirty="0">
                          <a:solidFill>
                            <a:srgbClr val="000000"/>
                          </a:solidFill>
                          <a:effectLst/>
                          <a:latin typeface="+mn-lt"/>
                        </a:rPr>
                        <a:t>50</a:t>
                      </a:r>
                    </a:p>
                  </a:txBody>
                  <a:tcPr marT="12700" marB="0" anchor="ctr"/>
                </a:tc>
                <a:tc>
                  <a:txBody>
                    <a:bodyPr/>
                    <a:lstStyle/>
                    <a:p>
                      <a:pPr algn="l" fontAlgn="ctr"/>
                      <a:r>
                        <a:rPr lang="en-US" sz="1400" b="0" i="0" u="none" strike="noStrike" dirty="0">
                          <a:solidFill>
                            <a:srgbClr val="000000"/>
                          </a:solidFill>
                          <a:effectLst/>
                          <a:latin typeface="+mn-lt"/>
                        </a:rPr>
                        <a:t>Light traffic at a distance</a:t>
                      </a:r>
                      <a:r>
                        <a:rPr lang="en-US" sz="1400" b="0" i="0" u="none" strike="noStrike" dirty="0" smtClean="0">
                          <a:solidFill>
                            <a:srgbClr val="000000"/>
                          </a:solidFill>
                          <a:effectLst/>
                          <a:latin typeface="+mn-lt"/>
                        </a:rPr>
                        <a:t>, refrigerator </a:t>
                      </a:r>
                      <a:endParaRPr lang="en-US" sz="1400" b="0" i="0" u="none" strike="noStrike" dirty="0">
                        <a:solidFill>
                          <a:srgbClr val="000000"/>
                        </a:solidFill>
                        <a:effectLst/>
                        <a:latin typeface="+mn-lt"/>
                      </a:endParaRPr>
                    </a:p>
                  </a:txBody>
                  <a:tcPr marT="12700" marB="0" anchor="ctr"/>
                </a:tc>
                <a:tc>
                  <a:txBody>
                    <a:bodyPr/>
                    <a:lstStyle/>
                    <a:p>
                      <a:pPr algn="l"/>
                      <a:endParaRPr lang="en-US" sz="1400" dirty="0">
                        <a:latin typeface="+mn-lt"/>
                      </a:endParaRPr>
                    </a:p>
                  </a:txBody>
                  <a:tcPr anchor="ctr"/>
                </a:tc>
              </a:tr>
              <a:tr h="331382">
                <a:tc>
                  <a:txBody>
                    <a:bodyPr/>
                    <a:lstStyle/>
                    <a:p>
                      <a:pPr algn="l" fontAlgn="ctr"/>
                      <a:r>
                        <a:rPr lang="en-US" sz="1400" b="0" i="0" u="none" strike="noStrike" dirty="0">
                          <a:solidFill>
                            <a:srgbClr val="000000"/>
                          </a:solidFill>
                          <a:effectLst/>
                          <a:latin typeface="+mn-lt"/>
                        </a:rPr>
                        <a:t>40</a:t>
                      </a:r>
                    </a:p>
                  </a:txBody>
                  <a:tcPr marT="12700" marB="0" anchor="ctr"/>
                </a:tc>
                <a:tc>
                  <a:txBody>
                    <a:bodyPr/>
                    <a:lstStyle/>
                    <a:p>
                      <a:pPr algn="l" fontAlgn="ctr"/>
                      <a:r>
                        <a:rPr lang="en-US" sz="1400" b="0" i="0" u="none" strike="noStrike" dirty="0">
                          <a:solidFill>
                            <a:srgbClr val="000000"/>
                          </a:solidFill>
                          <a:effectLst/>
                          <a:latin typeface="+mn-lt"/>
                        </a:rPr>
                        <a:t>Quiet office, living </a:t>
                      </a:r>
                      <a:r>
                        <a:rPr lang="en-US" sz="1400" b="0" i="0" u="none" strike="noStrike" dirty="0" smtClean="0">
                          <a:solidFill>
                            <a:srgbClr val="000000"/>
                          </a:solidFill>
                          <a:effectLst/>
                          <a:latin typeface="+mn-lt"/>
                        </a:rPr>
                        <a:t>room </a:t>
                      </a:r>
                      <a:endParaRPr lang="en-US" sz="1400" b="0" i="0" u="none" strike="noStrike" dirty="0">
                        <a:solidFill>
                          <a:srgbClr val="000000"/>
                        </a:solidFill>
                        <a:effectLst/>
                        <a:latin typeface="+mn-lt"/>
                      </a:endParaRPr>
                    </a:p>
                  </a:txBody>
                  <a:tcPr marT="12700" marB="0" anchor="ctr"/>
                </a:tc>
                <a:tc>
                  <a:txBody>
                    <a:bodyPr/>
                    <a:lstStyle/>
                    <a:p>
                      <a:pPr algn="l"/>
                      <a:endParaRPr lang="en-US" sz="1400" dirty="0">
                        <a:latin typeface="+mn-lt"/>
                      </a:endParaRPr>
                    </a:p>
                  </a:txBody>
                  <a:tcPr anchor="ctr"/>
                </a:tc>
              </a:tr>
              <a:tr h="331382">
                <a:tc>
                  <a:txBody>
                    <a:bodyPr/>
                    <a:lstStyle/>
                    <a:p>
                      <a:pPr algn="l" fontAlgn="ctr"/>
                      <a:r>
                        <a:rPr lang="en-US" sz="1400" b="0" i="0" u="none" strike="noStrike" dirty="0">
                          <a:solidFill>
                            <a:srgbClr val="000000"/>
                          </a:solidFill>
                          <a:effectLst/>
                          <a:latin typeface="+mn-lt"/>
                        </a:rPr>
                        <a:t>30</a:t>
                      </a:r>
                    </a:p>
                  </a:txBody>
                  <a:tcPr marT="12700" marB="0" anchor="ctr"/>
                </a:tc>
                <a:tc>
                  <a:txBody>
                    <a:bodyPr/>
                    <a:lstStyle/>
                    <a:p>
                      <a:pPr algn="l" fontAlgn="ctr"/>
                      <a:r>
                        <a:rPr lang="en-US" sz="1400" b="0" i="0" u="none" strike="noStrike" dirty="0">
                          <a:solidFill>
                            <a:srgbClr val="000000"/>
                          </a:solidFill>
                          <a:effectLst/>
                          <a:latin typeface="+mn-lt"/>
                        </a:rPr>
                        <a:t>Quiet library, soft </a:t>
                      </a:r>
                      <a:r>
                        <a:rPr lang="en-US" sz="1400" b="0" i="0" u="none" strike="noStrike" dirty="0" smtClean="0">
                          <a:solidFill>
                            <a:srgbClr val="000000"/>
                          </a:solidFill>
                          <a:effectLst/>
                          <a:latin typeface="+mn-lt"/>
                        </a:rPr>
                        <a:t>whisper </a:t>
                      </a:r>
                      <a:endParaRPr lang="en-US" sz="1400" b="0" i="0" u="none" strike="noStrike" dirty="0">
                        <a:solidFill>
                          <a:srgbClr val="000000"/>
                        </a:solidFill>
                        <a:effectLst/>
                        <a:latin typeface="+mn-lt"/>
                      </a:endParaRPr>
                    </a:p>
                  </a:txBody>
                  <a:tcPr marT="12700" marB="0" anchor="ctr"/>
                </a:tc>
                <a:tc>
                  <a:txBody>
                    <a:bodyPr/>
                    <a:lstStyle/>
                    <a:p>
                      <a:pPr algn="l"/>
                      <a:endParaRPr lang="en-US" sz="1400" dirty="0">
                        <a:latin typeface="+mn-lt"/>
                      </a:endParaRPr>
                    </a:p>
                  </a:txBody>
                  <a:tcPr anchor="ctr"/>
                </a:tc>
              </a:tr>
              <a:tr h="392665">
                <a:tc>
                  <a:txBody>
                    <a:bodyPr/>
                    <a:lstStyle/>
                    <a:p>
                      <a:pPr algn="l" fontAlgn="ctr"/>
                      <a:r>
                        <a:rPr lang="en-US" sz="1400" b="0" i="0" u="none" strike="noStrike" dirty="0">
                          <a:solidFill>
                            <a:srgbClr val="000000"/>
                          </a:solidFill>
                          <a:effectLst/>
                          <a:latin typeface="+mn-lt"/>
                        </a:rPr>
                        <a:t>0</a:t>
                      </a:r>
                    </a:p>
                  </a:txBody>
                  <a:tcPr marT="12700" marB="0" anchor="ctr"/>
                </a:tc>
                <a:tc>
                  <a:txBody>
                    <a:bodyPr/>
                    <a:lstStyle/>
                    <a:p>
                      <a:pPr algn="l" fontAlgn="ctr"/>
                      <a:r>
                        <a:rPr lang="en-US" sz="1400" b="0" i="0" u="none" strike="noStrike" dirty="0">
                          <a:solidFill>
                            <a:srgbClr val="000000"/>
                          </a:solidFill>
                          <a:effectLst/>
                          <a:latin typeface="+mn-lt"/>
                        </a:rPr>
                        <a:t>Lowest sound audible </a:t>
                      </a:r>
                      <a:r>
                        <a:rPr lang="en-US" sz="1400" b="0" i="0" u="none" strike="noStrike" dirty="0" smtClean="0">
                          <a:solidFill>
                            <a:srgbClr val="000000"/>
                          </a:solidFill>
                          <a:effectLst/>
                          <a:latin typeface="+mn-lt"/>
                        </a:rPr>
                        <a:t>to human ear </a:t>
                      </a:r>
                      <a:endParaRPr lang="en-US" sz="1400" b="0" i="0" u="none" strike="noStrike" dirty="0">
                        <a:solidFill>
                          <a:srgbClr val="000000"/>
                        </a:solidFill>
                        <a:effectLst/>
                        <a:latin typeface="+mn-lt"/>
                      </a:endParaRPr>
                    </a:p>
                  </a:txBody>
                  <a:tcPr marT="12700" marB="0" anchor="ctr"/>
                </a:tc>
                <a:tc>
                  <a:txBody>
                    <a:bodyPr/>
                    <a:lstStyle/>
                    <a:p>
                      <a:pPr algn="l"/>
                      <a:endParaRPr lang="en-US" sz="1400" dirty="0">
                        <a:latin typeface="+mn-lt"/>
                      </a:endParaRPr>
                    </a:p>
                  </a:txBody>
                  <a:tcPr anchor="ctr"/>
                </a:tc>
              </a:tr>
            </a:tbl>
          </a:graphicData>
        </a:graphic>
      </p:graphicFrame>
    </p:spTree>
    <p:extLst>
      <p:ext uri="{BB962C8B-B14F-4D97-AF65-F5344CB8AC3E}">
        <p14:creationId xmlns:p14="http://schemas.microsoft.com/office/powerpoint/2010/main" val="10986675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Principles of Sensation</a:t>
            </a:r>
            <a:endParaRPr lang="en-US" dirty="0"/>
          </a:p>
        </p:txBody>
      </p:sp>
      <p:sp>
        <p:nvSpPr>
          <p:cNvPr id="3" name="Content Placeholder 2"/>
          <p:cNvSpPr>
            <a:spLocks noGrp="1"/>
          </p:cNvSpPr>
          <p:nvPr>
            <p:ph idx="1"/>
          </p:nvPr>
        </p:nvSpPr>
        <p:spPr/>
        <p:txBody>
          <a:bodyPr/>
          <a:lstStyle/>
          <a:p>
            <a:r>
              <a:rPr lang="en-US" dirty="0" smtClean="0"/>
              <a:t>All senses involve some common processes. </a:t>
            </a:r>
            <a:r>
              <a:rPr lang="en-US" b="1" dirty="0" smtClean="0"/>
              <a:t>Sensory receptors </a:t>
            </a:r>
            <a:r>
              <a:rPr lang="en-US" dirty="0" smtClean="0"/>
              <a:t>convert physical energy into electrical impulses through </a:t>
            </a:r>
            <a:r>
              <a:rPr lang="en-US" b="1" dirty="0" smtClean="0"/>
              <a:t>transduction</a:t>
            </a:r>
            <a:r>
              <a:rPr lang="en-US" dirty="0" smtClean="0"/>
              <a:t>.</a:t>
            </a:r>
          </a:p>
          <a:p>
            <a:pPr lvl="1"/>
            <a:r>
              <a:rPr lang="en-US" b="1" dirty="0"/>
              <a:t>S</a:t>
            </a:r>
            <a:r>
              <a:rPr lang="en-US" b="1" dirty="0" smtClean="0"/>
              <a:t>ensory receptors</a:t>
            </a:r>
            <a:r>
              <a:rPr lang="en-US" dirty="0" smtClean="0"/>
              <a:t>: </a:t>
            </a:r>
            <a:r>
              <a:rPr lang="en-US" dirty="0"/>
              <a:t>Specialized cells </a:t>
            </a:r>
            <a:r>
              <a:rPr lang="en-US" dirty="0" smtClean="0"/>
              <a:t>unique to </a:t>
            </a:r>
            <a:r>
              <a:rPr lang="en-US" dirty="0"/>
              <a:t>each sense organ that respond to </a:t>
            </a:r>
            <a:r>
              <a:rPr lang="en-US" dirty="0" smtClean="0"/>
              <a:t>a particular </a:t>
            </a:r>
            <a:r>
              <a:rPr lang="en-US" dirty="0"/>
              <a:t>form of sensory stimulation</a:t>
            </a:r>
            <a:r>
              <a:rPr lang="en-US" dirty="0" smtClean="0"/>
              <a:t>.</a:t>
            </a:r>
            <a:br>
              <a:rPr lang="en-US" dirty="0" smtClean="0"/>
            </a:br>
            <a:endParaRPr lang="en-US" dirty="0"/>
          </a:p>
          <a:p>
            <a:pPr lvl="1"/>
            <a:r>
              <a:rPr lang="en-US" b="1" dirty="0"/>
              <a:t>T</a:t>
            </a:r>
            <a:r>
              <a:rPr lang="en-US" b="1" dirty="0" smtClean="0"/>
              <a:t>ransduction</a:t>
            </a:r>
            <a:r>
              <a:rPr lang="en-US" dirty="0" smtClean="0"/>
              <a:t>: </a:t>
            </a:r>
            <a:r>
              <a:rPr lang="en-US" dirty="0"/>
              <a:t>The process by which a </a:t>
            </a:r>
            <a:r>
              <a:rPr lang="en-US" dirty="0" smtClean="0"/>
              <a:t>form of </a:t>
            </a:r>
            <a:r>
              <a:rPr lang="en-US" dirty="0"/>
              <a:t>physical energy is converted into a </a:t>
            </a:r>
            <a:r>
              <a:rPr lang="en-US" dirty="0" smtClean="0"/>
              <a:t>coded neural </a:t>
            </a:r>
            <a:r>
              <a:rPr lang="en-US" dirty="0"/>
              <a:t>signal that can be processed by </a:t>
            </a:r>
            <a:r>
              <a:rPr lang="en-US" dirty="0" smtClean="0"/>
              <a:t>the nervous </a:t>
            </a:r>
            <a:r>
              <a:rPr lang="en-US" dirty="0"/>
              <a:t>system.</a:t>
            </a:r>
          </a:p>
        </p:txBody>
      </p:sp>
    </p:spTree>
    <p:extLst>
      <p:ext uri="{BB962C8B-B14F-4D97-AF65-F5344CB8AC3E}">
        <p14:creationId xmlns:p14="http://schemas.microsoft.com/office/powerpoint/2010/main" val="20036683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We Hear</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Two </a:t>
            </a:r>
            <a:r>
              <a:rPr lang="en-US" dirty="0"/>
              <a:t>complementary theories describe the role of the </a:t>
            </a:r>
            <a:r>
              <a:rPr lang="en-US" dirty="0" smtClean="0"/>
              <a:t>basilar membrane </a:t>
            </a:r>
            <a:r>
              <a:rPr lang="en-US" dirty="0"/>
              <a:t>in the transmission of differently pitched sounds</a:t>
            </a:r>
            <a:r>
              <a:rPr lang="en-US" dirty="0" smtClean="0"/>
              <a:t>.</a:t>
            </a:r>
          </a:p>
          <a:p>
            <a:r>
              <a:rPr lang="en-US" dirty="0">
                <a:solidFill>
                  <a:srgbClr val="000000"/>
                </a:solidFill>
                <a:latin typeface="Arial" pitchFamily="34" charset="0"/>
                <a:ea typeface="Calibri" pitchFamily="34" charset="0"/>
                <a:cs typeface="Arial" pitchFamily="34" charset="0"/>
              </a:rPr>
              <a:t>Humans can hear 20 to 20,000 </a:t>
            </a:r>
            <a:r>
              <a:rPr lang="en-US" dirty="0" smtClean="0">
                <a:solidFill>
                  <a:srgbClr val="000000"/>
                </a:solidFill>
                <a:latin typeface="Arial" pitchFamily="34" charset="0"/>
                <a:ea typeface="Calibri" pitchFamily="34" charset="0"/>
                <a:cs typeface="Arial" pitchFamily="34" charset="0"/>
              </a:rPr>
              <a:t>Hz</a:t>
            </a:r>
            <a:endParaRPr lang="en-US" dirty="0" smtClean="0"/>
          </a:p>
          <a:p>
            <a:pPr lvl="1"/>
            <a:r>
              <a:rPr lang="en-US" b="1" dirty="0" smtClean="0"/>
              <a:t>Frequency theory</a:t>
            </a:r>
            <a:r>
              <a:rPr lang="en-US" dirty="0" smtClean="0"/>
              <a:t>: </a:t>
            </a:r>
            <a:r>
              <a:rPr lang="en-US" dirty="0"/>
              <a:t>B</a:t>
            </a:r>
            <a:r>
              <a:rPr lang="en-US" dirty="0" smtClean="0"/>
              <a:t>asilar </a:t>
            </a:r>
            <a:r>
              <a:rPr lang="en-US" dirty="0"/>
              <a:t>membrane vibrates at the </a:t>
            </a:r>
            <a:r>
              <a:rPr lang="en-US" dirty="0" smtClean="0"/>
              <a:t>same frequency </a:t>
            </a:r>
            <a:r>
              <a:rPr lang="en-US" dirty="0"/>
              <a:t>as the sound </a:t>
            </a:r>
            <a:r>
              <a:rPr lang="en-US" dirty="0" smtClean="0"/>
              <a:t>wave; discrimination of </a:t>
            </a:r>
            <a:r>
              <a:rPr lang="en-US" b="1" dirty="0" smtClean="0"/>
              <a:t>lower pitched sounds</a:t>
            </a:r>
          </a:p>
          <a:p>
            <a:pPr lvl="2"/>
            <a:r>
              <a:rPr lang="en-US" dirty="0" err="1" smtClean="0"/>
              <a:t>ie</a:t>
            </a:r>
            <a:r>
              <a:rPr lang="en-US" dirty="0" smtClean="0"/>
              <a:t>. 100 </a:t>
            </a:r>
            <a:r>
              <a:rPr lang="en-US" dirty="0"/>
              <a:t>hertz = 100 times per </a:t>
            </a:r>
            <a:r>
              <a:rPr lang="en-US" dirty="0" smtClean="0"/>
              <a:t>second</a:t>
            </a:r>
          </a:p>
          <a:p>
            <a:pPr lvl="2"/>
            <a:r>
              <a:rPr lang="en-US" dirty="0" smtClean="0"/>
              <a:t>Hair cells always fire in volleys (Volley principle)</a:t>
            </a:r>
          </a:p>
          <a:p>
            <a:pPr lvl="1"/>
            <a:r>
              <a:rPr lang="en-US" b="1" dirty="0" smtClean="0"/>
              <a:t>Place theory</a:t>
            </a:r>
            <a:r>
              <a:rPr lang="en-US" dirty="0" smtClean="0"/>
              <a:t>: Different </a:t>
            </a:r>
            <a:r>
              <a:rPr lang="en-US" dirty="0"/>
              <a:t>frequencies cause larger vibrations at different locations along </a:t>
            </a:r>
            <a:r>
              <a:rPr lang="en-US" dirty="0" smtClean="0"/>
              <a:t>the basilar membrane; discrimination of </a:t>
            </a:r>
            <a:r>
              <a:rPr lang="en-US" b="1" dirty="0" smtClean="0"/>
              <a:t>higher pitched sounds</a:t>
            </a:r>
          </a:p>
          <a:p>
            <a:pPr lvl="1"/>
            <a:r>
              <a:rPr lang="en-US" dirty="0" smtClean="0"/>
              <a:t>Both theories are involved for intermediate frequencies of midrange pitches</a:t>
            </a:r>
          </a:p>
          <a:p>
            <a:pPr lvl="1"/>
            <a:endParaRPr lang="en-US" dirty="0"/>
          </a:p>
          <a:p>
            <a:pPr lvl="1"/>
            <a:endParaRPr lang="en-US" dirty="0"/>
          </a:p>
        </p:txBody>
      </p:sp>
    </p:spTree>
    <p:extLst>
      <p:ext uri="{BB962C8B-B14F-4D97-AF65-F5344CB8AC3E}">
        <p14:creationId xmlns:p14="http://schemas.microsoft.com/office/powerpoint/2010/main" val="9722634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smtClean="0"/>
              <a:t>D. Hearing Disorders</a:t>
            </a:r>
          </a:p>
        </p:txBody>
      </p:sp>
      <p:sp>
        <p:nvSpPr>
          <p:cNvPr id="17411" name="Rectangle 3"/>
          <p:cNvSpPr>
            <a:spLocks noGrp="1" noChangeArrowheads="1"/>
          </p:cNvSpPr>
          <p:nvPr>
            <p:ph type="body" idx="1"/>
          </p:nvPr>
        </p:nvSpPr>
        <p:spPr/>
        <p:txBody>
          <a:bodyPr/>
          <a:lstStyle/>
          <a:p>
            <a:pPr eaLnBrk="1" hangingPunct="1"/>
            <a:r>
              <a:rPr lang="en-US" dirty="0" smtClean="0"/>
              <a:t>Hammer, Anvil and Stirrup</a:t>
            </a:r>
          </a:p>
          <a:p>
            <a:pPr lvl="1" eaLnBrk="1" hangingPunct="1"/>
            <a:r>
              <a:rPr lang="en-US" dirty="0"/>
              <a:t>C</a:t>
            </a:r>
            <a:r>
              <a:rPr lang="en-US" dirty="0" smtClean="0"/>
              <a:t>onductive deafness</a:t>
            </a:r>
          </a:p>
          <a:p>
            <a:pPr lvl="1" eaLnBrk="1" hangingPunct="1"/>
            <a:r>
              <a:rPr lang="en-US" dirty="0" smtClean="0"/>
              <a:t>Surgery</a:t>
            </a:r>
          </a:p>
          <a:p>
            <a:pPr lvl="1" eaLnBrk="1" hangingPunct="1"/>
            <a:r>
              <a:rPr lang="en-US" dirty="0" smtClean="0"/>
              <a:t>Hearing Aids</a:t>
            </a:r>
          </a:p>
          <a:p>
            <a:pPr lvl="1" eaLnBrk="1" hangingPunct="1"/>
            <a:r>
              <a:rPr lang="en-US" dirty="0" smtClean="0"/>
              <a:t>Injury, brittleness etc.</a:t>
            </a:r>
          </a:p>
          <a:p>
            <a:pPr lvl="1" eaLnBrk="1" hangingPunct="1">
              <a:buFontTx/>
              <a:buNone/>
            </a:pPr>
            <a:endParaRPr lang="en-US" dirty="0" smtClean="0"/>
          </a:p>
        </p:txBody>
      </p:sp>
      <p:pic>
        <p:nvPicPr>
          <p:cNvPr id="17412" name="Picture 5" descr="conductive_loss_kid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6731" y="2946358"/>
            <a:ext cx="3648075"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77653" y="450165"/>
            <a:ext cx="1931319" cy="2377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14655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smtClean="0"/>
              <a:t>D. Hearing Disorders</a:t>
            </a:r>
          </a:p>
        </p:txBody>
      </p:sp>
      <p:sp>
        <p:nvSpPr>
          <p:cNvPr id="18435" name="Rectangle 3"/>
          <p:cNvSpPr>
            <a:spLocks noGrp="1" noChangeArrowheads="1"/>
          </p:cNvSpPr>
          <p:nvPr>
            <p:ph type="body" sz="half" idx="1"/>
          </p:nvPr>
        </p:nvSpPr>
        <p:spPr>
          <a:xfrm>
            <a:off x="676895" y="1464623"/>
            <a:ext cx="4227614" cy="4714875"/>
          </a:xfrm>
        </p:spPr>
        <p:txBody>
          <a:bodyPr>
            <a:normAutofit lnSpcReduction="10000"/>
          </a:bodyPr>
          <a:lstStyle/>
          <a:p>
            <a:pPr eaLnBrk="1" hangingPunct="1"/>
            <a:r>
              <a:rPr lang="en-US" dirty="0" smtClean="0"/>
              <a:t>Cochlea: Cochlear Implants</a:t>
            </a:r>
          </a:p>
          <a:p>
            <a:pPr lvl="1"/>
            <a:r>
              <a:rPr lang="en-US" dirty="0"/>
              <a:t>For damage to the cochlea or nerve </a:t>
            </a:r>
            <a:r>
              <a:rPr lang="en-US" dirty="0" smtClean="0"/>
              <a:t>deafness</a:t>
            </a:r>
          </a:p>
          <a:p>
            <a:pPr lvl="1"/>
            <a:r>
              <a:rPr lang="en-US" dirty="0" smtClean="0"/>
              <a:t>Does </a:t>
            </a:r>
            <a:r>
              <a:rPr lang="en-US" dirty="0"/>
              <a:t>not amplify sound</a:t>
            </a:r>
          </a:p>
          <a:p>
            <a:pPr lvl="1"/>
            <a:r>
              <a:rPr lang="en-US" dirty="0"/>
              <a:t>Stimulates auditory nerves with electrical impulses</a:t>
            </a:r>
          </a:p>
          <a:p>
            <a:pPr lvl="1"/>
            <a:r>
              <a:rPr lang="en-US" dirty="0"/>
              <a:t>Does not transmit all sounds</a:t>
            </a:r>
          </a:p>
          <a:p>
            <a:pPr lvl="1"/>
            <a:r>
              <a:rPr lang="en-US" dirty="0" smtClean="0"/>
              <a:t>Controversial</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4266" y="1396238"/>
            <a:ext cx="3846513" cy="404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41402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221" y="3608614"/>
            <a:ext cx="59055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2" name="Rectangle 2"/>
          <p:cNvSpPr>
            <a:spLocks noGrp="1" noChangeArrowheads="1"/>
          </p:cNvSpPr>
          <p:nvPr>
            <p:ph type="title"/>
          </p:nvPr>
        </p:nvSpPr>
        <p:spPr/>
        <p:txBody>
          <a:bodyPr/>
          <a:lstStyle/>
          <a:p>
            <a:pPr eaLnBrk="1" hangingPunct="1"/>
            <a:r>
              <a:rPr lang="en-US" smtClean="0"/>
              <a:t>D.  Hearing Disorders</a:t>
            </a:r>
          </a:p>
        </p:txBody>
      </p:sp>
      <p:sp>
        <p:nvSpPr>
          <p:cNvPr id="20484" name="Rectangle 3"/>
          <p:cNvSpPr>
            <a:spLocks noGrp="1" noChangeArrowheads="1"/>
          </p:cNvSpPr>
          <p:nvPr>
            <p:ph type="body" sz="half" idx="2"/>
          </p:nvPr>
        </p:nvSpPr>
        <p:spPr>
          <a:xfrm>
            <a:off x="4881913" y="1408339"/>
            <a:ext cx="3670300" cy="4714875"/>
          </a:xfrm>
        </p:spPr>
        <p:txBody>
          <a:bodyPr>
            <a:normAutofit lnSpcReduction="10000"/>
          </a:bodyPr>
          <a:lstStyle/>
          <a:p>
            <a:pPr eaLnBrk="1" hangingPunct="1"/>
            <a:r>
              <a:rPr lang="en-US" sz="2800" dirty="0" smtClean="0"/>
              <a:t>Auditory Nerve</a:t>
            </a:r>
          </a:p>
          <a:p>
            <a:pPr lvl="1" eaLnBrk="1" hangingPunct="1"/>
            <a:r>
              <a:rPr lang="en-US" sz="2400" dirty="0" smtClean="0"/>
              <a:t>Not much that can be done (nerve deafness)</a:t>
            </a:r>
          </a:p>
          <a:p>
            <a:pPr lvl="1" eaLnBrk="1" hangingPunct="1"/>
            <a:r>
              <a:rPr lang="en-US" sz="2400" dirty="0" smtClean="0"/>
              <a:t>Causes:</a:t>
            </a:r>
          </a:p>
          <a:p>
            <a:pPr lvl="2" eaLnBrk="1" hangingPunct="1"/>
            <a:r>
              <a:rPr lang="en-US" sz="2000" dirty="0" smtClean="0"/>
              <a:t>Loud noises (too loud and over an extended period of time)</a:t>
            </a:r>
          </a:p>
          <a:p>
            <a:pPr lvl="2" eaLnBrk="1" hangingPunct="1"/>
            <a:r>
              <a:rPr lang="en-US" dirty="0" smtClean="0"/>
              <a:t>Earphones</a:t>
            </a:r>
            <a:r>
              <a:rPr lang="en-US" sz="2000" dirty="0" smtClean="0"/>
              <a:t>, concerts, machinery </a:t>
            </a:r>
          </a:p>
          <a:p>
            <a:pPr lvl="2" eaLnBrk="1" hangingPunct="1"/>
            <a:r>
              <a:rPr lang="en-US" sz="2000" dirty="0" smtClean="0"/>
              <a:t>TURN DOWN YOUR MUSIC</a:t>
            </a:r>
          </a:p>
        </p:txBody>
      </p:sp>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5032" y="1427513"/>
            <a:ext cx="3545063" cy="192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30922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mtClean="0"/>
              <a:t>D. Hearing Disorders</a:t>
            </a:r>
          </a:p>
        </p:txBody>
      </p:sp>
      <p:sp>
        <p:nvSpPr>
          <p:cNvPr id="21507" name="Rectangle 3"/>
          <p:cNvSpPr>
            <a:spLocks noGrp="1" noChangeArrowheads="1"/>
          </p:cNvSpPr>
          <p:nvPr>
            <p:ph type="body" idx="1"/>
          </p:nvPr>
        </p:nvSpPr>
        <p:spPr/>
        <p:txBody>
          <a:bodyPr/>
          <a:lstStyle/>
          <a:p>
            <a:pPr eaLnBrk="1" hangingPunct="1"/>
            <a:r>
              <a:rPr lang="en-US" dirty="0" smtClean="0"/>
              <a:t>Tinnitus</a:t>
            </a:r>
          </a:p>
          <a:p>
            <a:pPr lvl="1" eaLnBrk="1" hangingPunct="1"/>
            <a:r>
              <a:rPr lang="en-US" dirty="0" smtClean="0"/>
              <a:t>Persistent ringing in the ears</a:t>
            </a:r>
          </a:p>
          <a:p>
            <a:pPr lvl="1" eaLnBrk="1" hangingPunct="1"/>
            <a:r>
              <a:rPr lang="en-US" dirty="0" smtClean="0"/>
              <a:t>Causes: Loud noises, damage to Organ of </a:t>
            </a:r>
            <a:r>
              <a:rPr lang="en-US" dirty="0" err="1" smtClean="0"/>
              <a:t>Corti</a:t>
            </a:r>
            <a:endParaRPr lang="en-US" dirty="0" smtClean="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0956" y="3238932"/>
            <a:ext cx="3802423" cy="2926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86895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Photo of a man tasting wine"/>
          <p:cNvPicPr>
            <a:picLocks noChangeAspect="1"/>
          </p:cNvPicPr>
          <p:nvPr/>
        </p:nvPicPr>
        <p:blipFill rotWithShape="1">
          <a:blip r:embed="rId3"/>
          <a:srcRect l="11111"/>
          <a:stretch/>
        </p:blipFill>
        <p:spPr>
          <a:xfrm>
            <a:off x="0" y="0"/>
            <a:ext cx="9144000" cy="6858000"/>
          </a:xfrm>
          <a:prstGeom prst="rect">
            <a:avLst/>
          </a:prstGeom>
        </p:spPr>
      </p:pic>
      <p:sp>
        <p:nvSpPr>
          <p:cNvPr id="2" name="Title 1"/>
          <p:cNvSpPr>
            <a:spLocks noGrp="1"/>
          </p:cNvSpPr>
          <p:nvPr>
            <p:ph type="title"/>
          </p:nvPr>
        </p:nvSpPr>
        <p:spPr>
          <a:xfrm>
            <a:off x="304800" y="274638"/>
            <a:ext cx="5257800" cy="1143000"/>
          </a:xfrm>
        </p:spPr>
        <p:txBody>
          <a:bodyPr>
            <a:noAutofit/>
          </a:bodyPr>
          <a:lstStyle/>
          <a:p>
            <a:pPr algn="l">
              <a:lnSpc>
                <a:spcPts val="3200"/>
              </a:lnSpc>
            </a:pPr>
            <a:r>
              <a:rPr lang="en-US" sz="3600" dirty="0" smtClean="0">
                <a:solidFill>
                  <a:schemeClr val="bg1"/>
                </a:solidFill>
                <a:latin typeface="Aharoni" pitchFamily="2" charset="-79"/>
                <a:cs typeface="Aharoni" pitchFamily="2" charset="-79"/>
              </a:rPr>
              <a:t>The Chemical and Body Senses</a:t>
            </a:r>
            <a:endParaRPr lang="en-US" sz="3600" dirty="0">
              <a:solidFill>
                <a:schemeClr val="bg1"/>
              </a:solidFill>
              <a:latin typeface="Aharoni" pitchFamily="2" charset="-79"/>
              <a:cs typeface="Aharoni" pitchFamily="2" charset="-79"/>
            </a:endParaRPr>
          </a:p>
        </p:txBody>
      </p:sp>
      <p:sp>
        <p:nvSpPr>
          <p:cNvPr id="1025" name="Rectangle 1"/>
          <p:cNvSpPr>
            <a:spLocks noChangeArrowheads="1"/>
          </p:cNvSpPr>
          <p:nvPr/>
        </p:nvSpPr>
        <p:spPr bwMode="auto">
          <a:xfrm>
            <a:off x="466271" y="1687289"/>
            <a:ext cx="4114800" cy="2851208"/>
          </a:xfrm>
          <a:prstGeom prst="rect">
            <a:avLst/>
          </a:prstGeom>
          <a:solidFill>
            <a:schemeClr val="bg2">
              <a:alpha val="69804"/>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indent="-342900" eaLnBrk="0" fontAlgn="base" hangingPunct="0">
              <a:lnSpc>
                <a:spcPts val="2200"/>
              </a:lnSpc>
              <a:spcBef>
                <a:spcPct val="0"/>
              </a:spcBef>
              <a:spcAft>
                <a:spcPts val="1200"/>
              </a:spcAft>
              <a:buFont typeface="Arial" pitchFamily="34" charset="0"/>
              <a:buChar char="•"/>
            </a:pPr>
            <a:r>
              <a:rPr lang="en-US" sz="2400" dirty="0" smtClean="0">
                <a:solidFill>
                  <a:srgbClr val="000000"/>
                </a:solidFill>
                <a:latin typeface="Arial" pitchFamily="34" charset="0"/>
                <a:ea typeface="Calibri" pitchFamily="34" charset="0"/>
                <a:cs typeface="Arial" pitchFamily="34" charset="0"/>
              </a:rPr>
              <a:t>Olfaction (Sense </a:t>
            </a:r>
            <a:r>
              <a:rPr lang="en-US" sz="2400" dirty="0">
                <a:solidFill>
                  <a:srgbClr val="000000"/>
                </a:solidFill>
                <a:latin typeface="Arial" pitchFamily="34" charset="0"/>
                <a:ea typeface="Calibri" pitchFamily="34" charset="0"/>
                <a:cs typeface="Arial" pitchFamily="34" charset="0"/>
              </a:rPr>
              <a:t>of </a:t>
            </a:r>
            <a:r>
              <a:rPr lang="en-US" sz="2400" dirty="0" smtClean="0">
                <a:solidFill>
                  <a:srgbClr val="000000"/>
                </a:solidFill>
                <a:latin typeface="Arial" pitchFamily="34" charset="0"/>
                <a:ea typeface="Calibri" pitchFamily="34" charset="0"/>
                <a:cs typeface="Arial" pitchFamily="34" charset="0"/>
              </a:rPr>
              <a:t>smell)</a:t>
            </a:r>
            <a:endParaRPr lang="en-US" sz="2400" dirty="0">
              <a:solidFill>
                <a:srgbClr val="000000"/>
              </a:solidFill>
              <a:latin typeface="Arial" pitchFamily="34" charset="0"/>
              <a:ea typeface="Calibri" pitchFamily="34" charset="0"/>
              <a:cs typeface="Arial" pitchFamily="34" charset="0"/>
            </a:endParaRPr>
          </a:p>
          <a:p>
            <a:pPr marL="342900" indent="-342900" eaLnBrk="0" fontAlgn="base" hangingPunct="0">
              <a:lnSpc>
                <a:spcPts val="2200"/>
              </a:lnSpc>
              <a:spcBef>
                <a:spcPct val="0"/>
              </a:spcBef>
              <a:spcAft>
                <a:spcPts val="1200"/>
              </a:spcAft>
              <a:buFont typeface="Arial" pitchFamily="34" charset="0"/>
              <a:buChar char="•"/>
            </a:pPr>
            <a:r>
              <a:rPr lang="en-US" sz="2400" dirty="0" smtClean="0">
                <a:solidFill>
                  <a:srgbClr val="000000"/>
                </a:solidFill>
                <a:latin typeface="Arial" pitchFamily="34" charset="0"/>
                <a:ea typeface="Calibri" pitchFamily="34" charset="0"/>
                <a:cs typeface="Arial" pitchFamily="34" charset="0"/>
              </a:rPr>
              <a:t>Gustation (Sense of taste)</a:t>
            </a:r>
            <a:endParaRPr lang="en-US" sz="2400" dirty="0">
              <a:solidFill>
                <a:srgbClr val="000000"/>
              </a:solidFill>
              <a:latin typeface="Arial" pitchFamily="34" charset="0"/>
              <a:ea typeface="Calibri" pitchFamily="34" charset="0"/>
              <a:cs typeface="Arial" pitchFamily="34" charset="0"/>
            </a:endParaRPr>
          </a:p>
          <a:p>
            <a:pPr marL="342900" indent="-342900" eaLnBrk="0" fontAlgn="base" hangingPunct="0">
              <a:lnSpc>
                <a:spcPts val="2200"/>
              </a:lnSpc>
              <a:spcBef>
                <a:spcPct val="0"/>
              </a:spcBef>
              <a:spcAft>
                <a:spcPts val="1200"/>
              </a:spcAft>
              <a:buFont typeface="Arial" pitchFamily="34" charset="0"/>
              <a:buChar char="•"/>
            </a:pPr>
            <a:r>
              <a:rPr lang="en-US" sz="2400" dirty="0" smtClean="0">
                <a:solidFill>
                  <a:srgbClr val="000000"/>
                </a:solidFill>
                <a:latin typeface="Arial" pitchFamily="34" charset="0"/>
                <a:ea typeface="Calibri" pitchFamily="34" charset="0"/>
                <a:cs typeface="Arial" pitchFamily="34" charset="0"/>
              </a:rPr>
              <a:t>Touch </a:t>
            </a:r>
            <a:r>
              <a:rPr lang="en-US" sz="2400" dirty="0">
                <a:solidFill>
                  <a:srgbClr val="000000"/>
                </a:solidFill>
                <a:latin typeface="Arial" pitchFamily="34" charset="0"/>
                <a:ea typeface="Calibri" pitchFamily="34" charset="0"/>
                <a:cs typeface="Arial" pitchFamily="34" charset="0"/>
              </a:rPr>
              <a:t>and temperature</a:t>
            </a:r>
          </a:p>
          <a:p>
            <a:pPr marL="342900" indent="-342900" eaLnBrk="0" fontAlgn="base" hangingPunct="0">
              <a:lnSpc>
                <a:spcPts val="2200"/>
              </a:lnSpc>
              <a:spcBef>
                <a:spcPct val="0"/>
              </a:spcBef>
              <a:spcAft>
                <a:spcPts val="1200"/>
              </a:spcAft>
              <a:buFont typeface="Arial" pitchFamily="34" charset="0"/>
              <a:buChar char="•"/>
            </a:pPr>
            <a:r>
              <a:rPr lang="en-US" sz="2400" dirty="0" smtClean="0">
                <a:solidFill>
                  <a:srgbClr val="000000"/>
                </a:solidFill>
                <a:latin typeface="Arial" pitchFamily="34" charset="0"/>
                <a:ea typeface="Calibri" pitchFamily="34" charset="0"/>
                <a:cs typeface="Arial" pitchFamily="34" charset="0"/>
              </a:rPr>
              <a:t>Pain</a:t>
            </a:r>
            <a:endParaRPr lang="en-US" sz="2400" dirty="0">
              <a:solidFill>
                <a:srgbClr val="000000"/>
              </a:solidFill>
              <a:latin typeface="Arial" pitchFamily="34" charset="0"/>
              <a:ea typeface="Calibri" pitchFamily="34" charset="0"/>
              <a:cs typeface="Arial" pitchFamily="34" charset="0"/>
            </a:endParaRPr>
          </a:p>
          <a:p>
            <a:pPr marL="342900" indent="-342900" eaLnBrk="0" fontAlgn="base" hangingPunct="0">
              <a:lnSpc>
                <a:spcPts val="2200"/>
              </a:lnSpc>
              <a:spcBef>
                <a:spcPct val="0"/>
              </a:spcBef>
              <a:spcAft>
                <a:spcPts val="1200"/>
              </a:spcAft>
              <a:buFont typeface="Arial" pitchFamily="34" charset="0"/>
              <a:buChar char="•"/>
            </a:pPr>
            <a:r>
              <a:rPr lang="en-US" sz="2400" dirty="0" smtClean="0">
                <a:solidFill>
                  <a:srgbClr val="000000"/>
                </a:solidFill>
                <a:latin typeface="Arial" pitchFamily="34" charset="0"/>
                <a:ea typeface="Calibri" pitchFamily="34" charset="0"/>
                <a:cs typeface="Arial" pitchFamily="34" charset="0"/>
              </a:rPr>
              <a:t>Kinesthetic (Location </a:t>
            </a:r>
            <a:r>
              <a:rPr lang="en-US" sz="2400" dirty="0">
                <a:solidFill>
                  <a:srgbClr val="000000"/>
                </a:solidFill>
                <a:latin typeface="Arial" pitchFamily="34" charset="0"/>
                <a:ea typeface="Calibri" pitchFamily="34" charset="0"/>
                <a:cs typeface="Arial" pitchFamily="34" charset="0"/>
              </a:rPr>
              <a:t>of </a:t>
            </a:r>
            <a:r>
              <a:rPr lang="en-US" sz="2400" dirty="0" smtClean="0">
                <a:solidFill>
                  <a:srgbClr val="000000"/>
                </a:solidFill>
                <a:latin typeface="Arial" pitchFamily="34" charset="0"/>
                <a:ea typeface="Calibri" pitchFamily="34" charset="0"/>
                <a:cs typeface="Arial" pitchFamily="34" charset="0"/>
              </a:rPr>
              <a:t>body)</a:t>
            </a:r>
          </a:p>
          <a:p>
            <a:pPr marL="342900" indent="-342900" eaLnBrk="0" fontAlgn="base" hangingPunct="0">
              <a:lnSpc>
                <a:spcPts val="2200"/>
              </a:lnSpc>
              <a:spcBef>
                <a:spcPct val="0"/>
              </a:spcBef>
              <a:spcAft>
                <a:spcPts val="1200"/>
              </a:spcAft>
              <a:buFont typeface="Arial" pitchFamily="34" charset="0"/>
              <a:buChar char="•"/>
            </a:pPr>
            <a:r>
              <a:rPr lang="en-US" sz="2400" dirty="0" smtClean="0">
                <a:solidFill>
                  <a:srgbClr val="000000"/>
                </a:solidFill>
                <a:latin typeface="Arial" pitchFamily="34" charset="0"/>
                <a:ea typeface="Calibri" pitchFamily="34" charset="0"/>
                <a:cs typeface="Arial" pitchFamily="34" charset="0"/>
              </a:rPr>
              <a:t>Vestibular (Balance</a:t>
            </a:r>
            <a:r>
              <a:rPr lang="en-US" sz="2400" dirty="0">
                <a:solidFill>
                  <a:srgbClr val="000000"/>
                </a:solidFill>
                <a:latin typeface="Arial" pitchFamily="34" charset="0"/>
                <a:ea typeface="Calibri" pitchFamily="34" charset="0"/>
                <a:cs typeface="Arial" pitchFamily="34" charset="0"/>
              </a:rPr>
              <a:t>)</a:t>
            </a:r>
          </a:p>
        </p:txBody>
      </p:sp>
      <p:sp>
        <p:nvSpPr>
          <p:cNvPr id="5" name="Rectangle 4"/>
          <p:cNvSpPr/>
          <p:nvPr/>
        </p:nvSpPr>
        <p:spPr>
          <a:xfrm rot="16200000">
            <a:off x="-508869" y="5850032"/>
            <a:ext cx="1249060" cy="215444"/>
          </a:xfrm>
          <a:prstGeom prst="rect">
            <a:avLst/>
          </a:prstGeom>
        </p:spPr>
        <p:txBody>
          <a:bodyPr wrap="none">
            <a:spAutoFit/>
          </a:bodyPr>
          <a:lstStyle/>
          <a:p>
            <a:r>
              <a:rPr lang="en-US" sz="800" dirty="0"/>
              <a:t>Ken Seet/age fotostock</a:t>
            </a:r>
            <a:endParaRPr lang="en-US" sz="800" dirty="0">
              <a:solidFill>
                <a:schemeClr val="bg1">
                  <a:lumMod val="65000"/>
                </a:schemeClr>
              </a:solidFill>
            </a:endParaRPr>
          </a:p>
        </p:txBody>
      </p:sp>
    </p:spTree>
    <p:extLst>
      <p:ext uri="{BB962C8B-B14F-4D97-AF65-F5344CB8AC3E}">
        <p14:creationId xmlns:p14="http://schemas.microsoft.com/office/powerpoint/2010/main" val="22144682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 FOCUS</a:t>
            </a:r>
            <a:br>
              <a:rPr lang="en-US" dirty="0" smtClean="0"/>
            </a:br>
            <a:r>
              <a:rPr lang="en-US" dirty="0" smtClean="0"/>
              <a:t>Do Pheromones Influence Human Behavior? p. 103</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Pheromones: Chemical signals that provide information to members of the same species</a:t>
            </a:r>
          </a:p>
          <a:p>
            <a:r>
              <a:rPr lang="en-US" dirty="0" smtClean="0"/>
              <a:t>For many animals, pheromones mark territories, serve as warning signals to other members of the same species, and regulate sexual attraction and reproductive behavior.</a:t>
            </a:r>
            <a:br>
              <a:rPr lang="en-US" dirty="0" smtClean="0"/>
            </a:br>
            <a:endParaRPr lang="en-US" dirty="0" smtClean="0"/>
          </a:p>
          <a:p>
            <a:pPr marL="0" indent="0">
              <a:buNone/>
            </a:pPr>
            <a:r>
              <a:rPr lang="en-US" b="1" dirty="0" smtClean="0"/>
              <a:t>What about humans?</a:t>
            </a:r>
          </a:p>
          <a:p>
            <a:r>
              <a:rPr lang="en-US" dirty="0" smtClean="0"/>
              <a:t>McClintock and colleagues identified human chemosignals in chemicals found in steroid compounds located in sweat &amp; blood, etc.</a:t>
            </a:r>
          </a:p>
          <a:p>
            <a:r>
              <a:rPr lang="en-US" dirty="0" smtClean="0"/>
              <a:t>There is also evidence that human chemosignals are involved in communication emotional states, including stress, anxiety, and fear.</a:t>
            </a:r>
            <a:endParaRPr lang="en-US" dirty="0"/>
          </a:p>
        </p:txBody>
      </p:sp>
    </p:spTree>
    <p:extLst>
      <p:ext uri="{BB962C8B-B14F-4D97-AF65-F5344CB8AC3E}">
        <p14:creationId xmlns:p14="http://schemas.microsoft.com/office/powerpoint/2010/main" val="18635071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We Smell (Olfaction)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71142522"/>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148701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Olfactory System</a:t>
            </a:r>
            <a:endParaRPr lang="en-US" dirty="0"/>
          </a:p>
        </p:txBody>
      </p:sp>
      <p:pic>
        <p:nvPicPr>
          <p:cNvPr id="4" name="Picture 3" descr="The figure is a schematic drawing of the human olfactory system. &#10;Inhaled through the nose or the  mouth, airborne molecules travel to the top of the nasal cavity and stimulate  the olfactory receptors. When stimulated, these receptor cells communicate  neural messages to the olfactory bulb, which is part of the olfactory cortex of  the brain, where the sense of smell is registered.  &#10;More than 5 million olfactory neurons  make up the moist, mucus-bathed tissue at the back of the nose. Projecting  from the olfactory neurons are the fiberlike olfactory hairs, which can be clearly  seen in this photograph. Olfactory neurons are replaced every month or two.  &#10;" title="Fig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688" y="1475240"/>
            <a:ext cx="7668971" cy="4860558"/>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5322521" y="429500"/>
            <a:ext cx="3137488" cy="2585323"/>
          </a:xfrm>
          <a:prstGeom prst="rect">
            <a:avLst/>
          </a:prstGeom>
          <a:solidFill>
            <a:schemeClr val="bg2">
              <a:lumMod val="90000"/>
              <a:alpha val="69804"/>
            </a:schemeClr>
          </a:solidFill>
          <a:ln>
            <a:solidFill>
              <a:schemeClr val="tx1"/>
            </a:solidFill>
          </a:ln>
        </p:spPr>
        <p:txBody>
          <a:bodyPr wrap="square">
            <a:spAutoFit/>
          </a:bodyPr>
          <a:lstStyle/>
          <a:p>
            <a:r>
              <a:rPr lang="en-US" dirty="0"/>
              <a:t>Airborne </a:t>
            </a:r>
            <a:r>
              <a:rPr lang="en-US" dirty="0" smtClean="0"/>
              <a:t>molecules</a:t>
            </a:r>
            <a:r>
              <a:rPr lang="en-US" dirty="0" smtClean="0">
                <a:sym typeface="Wingdings"/>
              </a:rPr>
              <a:t></a:t>
            </a:r>
            <a:r>
              <a:rPr lang="en-US" dirty="0"/>
              <a:t>Inhaled through nose or mouth </a:t>
            </a:r>
            <a:r>
              <a:rPr lang="en-US" dirty="0">
                <a:sym typeface="Wingdings"/>
              </a:rPr>
              <a:t></a:t>
            </a:r>
            <a:r>
              <a:rPr lang="en-US" dirty="0"/>
              <a:t>travel to the top of nasal cavity and stimulate</a:t>
            </a:r>
          </a:p>
          <a:p>
            <a:r>
              <a:rPr lang="en-US" dirty="0"/>
              <a:t>olfactory </a:t>
            </a:r>
            <a:r>
              <a:rPr lang="en-US" dirty="0" smtClean="0"/>
              <a:t>receptors</a:t>
            </a:r>
            <a:r>
              <a:rPr lang="en-US" dirty="0"/>
              <a:t> </a:t>
            </a:r>
            <a:r>
              <a:rPr lang="en-US" dirty="0" smtClean="0">
                <a:sym typeface="Wingdings"/>
              </a:rPr>
              <a:t></a:t>
            </a:r>
            <a:r>
              <a:rPr lang="en-US" dirty="0" smtClean="0"/>
              <a:t>communicated </a:t>
            </a:r>
            <a:r>
              <a:rPr lang="en-US" dirty="0"/>
              <a:t>to neural messages to olfactory bulb located in olfactory cortex of</a:t>
            </a:r>
          </a:p>
          <a:p>
            <a:r>
              <a:rPr lang="en-US" dirty="0"/>
              <a:t>the brain</a:t>
            </a:r>
          </a:p>
        </p:txBody>
      </p:sp>
    </p:spTree>
    <p:extLst>
      <p:ext uri="{BB962C8B-B14F-4D97-AF65-F5344CB8AC3E}">
        <p14:creationId xmlns:p14="http://schemas.microsoft.com/office/powerpoint/2010/main" val="25915478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Loss of Olfactory Function</a:t>
            </a:r>
            <a:endParaRPr lang="en-US" dirty="0"/>
          </a:p>
        </p:txBody>
      </p:sp>
      <p:sp>
        <p:nvSpPr>
          <p:cNvPr id="3" name="Content Placeholder 2"/>
          <p:cNvSpPr>
            <a:spLocks noGrp="1"/>
          </p:cNvSpPr>
          <p:nvPr>
            <p:ph idx="1"/>
          </p:nvPr>
        </p:nvSpPr>
        <p:spPr/>
        <p:txBody>
          <a:bodyPr/>
          <a:lstStyle/>
          <a:p>
            <a:r>
              <a:rPr lang="en-US" dirty="0" smtClean="0"/>
              <a:t>Anosmia: loss of ability to detect odor</a:t>
            </a:r>
          </a:p>
          <a:p>
            <a:pPr lvl="1"/>
            <a:r>
              <a:rPr lang="en-US" dirty="0" smtClean="0"/>
              <a:t>65 to 80 year olds: about 50%</a:t>
            </a:r>
          </a:p>
          <a:p>
            <a:r>
              <a:rPr lang="en-US" dirty="0" smtClean="0"/>
              <a:t>Due to air pollution, smoking</a:t>
            </a:r>
          </a:p>
          <a:p>
            <a:r>
              <a:rPr lang="en-US" dirty="0" smtClean="0"/>
              <a:t>Can also be due to Parkinson’s, schizophrenia, multiple sclerosis, Alzheimer’s</a:t>
            </a:r>
          </a:p>
          <a:p>
            <a:r>
              <a:rPr lang="en-US" dirty="0" smtClean="0"/>
              <a:t>(Dogs: 200 million olfactory receptors, Humans: 12 million)</a:t>
            </a:r>
          </a:p>
          <a:p>
            <a:pPr marL="0" indent="0">
              <a:buNone/>
            </a:pPr>
            <a:endParaRPr lang="en-US" dirty="0"/>
          </a:p>
        </p:txBody>
      </p:sp>
    </p:spTree>
    <p:extLst>
      <p:ext uri="{BB962C8B-B14F-4D97-AF65-F5344CB8AC3E}">
        <p14:creationId xmlns:p14="http://schemas.microsoft.com/office/powerpoint/2010/main" val="2741974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Basic Steps </a:t>
            </a:r>
            <a:r>
              <a:rPr lang="en-US" dirty="0" smtClean="0"/>
              <a:t>of</a:t>
            </a:r>
            <a:r>
              <a:rPr lang="en-US" dirty="0"/>
              <a:t> </a:t>
            </a:r>
            <a:r>
              <a:rPr lang="en-US" dirty="0" smtClean="0"/>
              <a:t>Sensation </a:t>
            </a:r>
            <a:r>
              <a:rPr lang="en-US" dirty="0"/>
              <a:t>and Perception</a:t>
            </a:r>
          </a:p>
        </p:txBody>
      </p:sp>
      <p:pic>
        <p:nvPicPr>
          <p:cNvPr id="5" name="Picture 4" descr="THe figure describes the basic steps of sensation and perception. The text is as follows. Energy from an environmental stimulus activates&#10;specialized receptor cells in the sense organ.&#10;Coded neural messages are sent along a&#10;specific sensory pathway to the brain.&#10;These neural messages are decoded and interpreted&#10;in the brain as a meaningful perception." title="Fig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 y="1902496"/>
            <a:ext cx="8204200" cy="3620091"/>
          </a:xfrm>
          <a:prstGeom prst="rect">
            <a:avLst/>
          </a:prstGeom>
        </p:spPr>
      </p:pic>
    </p:spTree>
    <p:extLst>
      <p:ext uri="{BB962C8B-B14F-4D97-AF65-F5344CB8AC3E}">
        <p14:creationId xmlns:p14="http://schemas.microsoft.com/office/powerpoint/2010/main" val="2931800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Sense of Taste or Gustation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Tongue covered with little bumps and grooves lined with taste buds.</a:t>
            </a:r>
          </a:p>
          <a:p>
            <a:r>
              <a:rPr lang="en-US" dirty="0" smtClean="0"/>
              <a:t>Each taste bud contains 50 receptors for 5 basic tastes.</a:t>
            </a:r>
          </a:p>
          <a:p>
            <a:r>
              <a:rPr lang="en-US" dirty="0" smtClean="0"/>
              <a:t>These tastes aid us in seeking nutrient-rich food and avoiding hazardous substances.</a:t>
            </a:r>
          </a:p>
          <a:p>
            <a:pPr lvl="1"/>
            <a:r>
              <a:rPr lang="en-US" dirty="0" smtClean="0"/>
              <a:t>Sweet</a:t>
            </a:r>
          </a:p>
          <a:p>
            <a:pPr lvl="1"/>
            <a:r>
              <a:rPr lang="en-US" dirty="0" smtClean="0"/>
              <a:t>Sour</a:t>
            </a:r>
          </a:p>
          <a:p>
            <a:pPr lvl="1"/>
            <a:r>
              <a:rPr lang="en-US" dirty="0" smtClean="0"/>
              <a:t>Salty</a:t>
            </a:r>
          </a:p>
          <a:p>
            <a:pPr lvl="1"/>
            <a:r>
              <a:rPr lang="en-US" dirty="0" smtClean="0"/>
              <a:t>Bitter</a:t>
            </a:r>
          </a:p>
          <a:p>
            <a:pPr lvl="1"/>
            <a:r>
              <a:rPr lang="en-US" dirty="0" smtClean="0"/>
              <a:t>Umami – monosodium glutamate</a:t>
            </a:r>
          </a:p>
          <a:p>
            <a:endParaRPr lang="en-US" dirty="0" smtClean="0"/>
          </a:p>
          <a:p>
            <a:endParaRPr lang="en-US" dirty="0"/>
          </a:p>
        </p:txBody>
      </p:sp>
    </p:spTree>
    <p:extLst>
      <p:ext uri="{BB962C8B-B14F-4D97-AF65-F5344CB8AC3E}">
        <p14:creationId xmlns:p14="http://schemas.microsoft.com/office/powerpoint/2010/main" val="9038674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Sense of Taste or Gustation</a:t>
            </a:r>
            <a:endParaRPr lang="en-US" dirty="0"/>
          </a:p>
        </p:txBody>
      </p:sp>
      <p:pic>
        <p:nvPicPr>
          <p:cNvPr id="7" name="Picture 6" descr="The figure is in two parts. The first shows a photo of a taste bud, and the other shows a cross section of a taste bud. Embedded in the surface of the tongue are thousands of taste buds, the sensory receptor organs for taste. Taste buds are located in the grooves of the bumps on the surface of the tongue. Each taste bud contains an average of 50 taste receptor cells. When activated, the taste receptor cells send messages to adjoining sensory neurons, which relay the information to the brain. Taste buds, like the olfactory neurons, are constantly being replaced. The life expectancy of a particular taste bud is only about 10 days. (b) The photograph shows the surface of the tongue magnified hundreds of times.&#10;" title="Figure 3.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00" y="1396208"/>
            <a:ext cx="8166100" cy="4618676"/>
          </a:xfrm>
          <a:prstGeom prst="rect">
            <a:avLst/>
          </a:prstGeom>
        </p:spPr>
      </p:pic>
    </p:spTree>
    <p:extLst>
      <p:ext uri="{BB962C8B-B14F-4D97-AF65-F5344CB8AC3E}">
        <p14:creationId xmlns:p14="http://schemas.microsoft.com/office/powerpoint/2010/main" val="15115820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Skin and Body Senses</a:t>
            </a:r>
            <a:endParaRPr lang="en-US" dirty="0"/>
          </a:p>
        </p:txBody>
      </p:sp>
      <p:sp>
        <p:nvSpPr>
          <p:cNvPr id="3" name="Content Placeholder 2"/>
          <p:cNvSpPr>
            <a:spLocks noGrp="1"/>
          </p:cNvSpPr>
          <p:nvPr>
            <p:ph idx="1"/>
          </p:nvPr>
        </p:nvSpPr>
        <p:spPr/>
        <p:txBody>
          <a:bodyPr/>
          <a:lstStyle/>
          <a:p>
            <a:r>
              <a:rPr lang="en-US" b="1" dirty="0" smtClean="0"/>
              <a:t>Skin</a:t>
            </a:r>
            <a:r>
              <a:rPr lang="en-US" dirty="0" smtClean="0"/>
              <a:t> is </a:t>
            </a:r>
            <a:r>
              <a:rPr lang="en-US" b="1" dirty="0" smtClean="0"/>
              <a:t>largest and heaviest sense organ</a:t>
            </a:r>
            <a:r>
              <a:rPr lang="en-US" dirty="0" smtClean="0"/>
              <a:t> that contains many kinds of sensory receptors</a:t>
            </a:r>
          </a:p>
          <a:p>
            <a:pPr lvl="1"/>
            <a:r>
              <a:rPr lang="en-US" dirty="0" smtClean="0"/>
              <a:t>20 square feet/6 pounds</a:t>
            </a:r>
          </a:p>
          <a:p>
            <a:r>
              <a:rPr lang="en-US" dirty="0" smtClean="0"/>
              <a:t>Some </a:t>
            </a:r>
            <a:r>
              <a:rPr lang="en-US" b="1" dirty="0" smtClean="0"/>
              <a:t>specialized receptors </a:t>
            </a:r>
            <a:r>
              <a:rPr lang="en-US" dirty="0" smtClean="0"/>
              <a:t>respond to one stimulus, others responds to more than one.</a:t>
            </a:r>
          </a:p>
          <a:p>
            <a:pPr lvl="1"/>
            <a:r>
              <a:rPr lang="en-US" dirty="0" smtClean="0"/>
              <a:t>Sensory receptors distributed unevenly among different body areas</a:t>
            </a:r>
          </a:p>
          <a:p>
            <a:pPr lvl="1"/>
            <a:r>
              <a:rPr lang="en-US" b="1" dirty="0" smtClean="0"/>
              <a:t>Pacinian corpuscle </a:t>
            </a:r>
            <a:r>
              <a:rPr lang="en-US" dirty="0" smtClean="0"/>
              <a:t>located beneath skin and sends neural message to brain when stimulated; sensory adaptation occurs when pressure is constant.</a:t>
            </a:r>
          </a:p>
          <a:p>
            <a:pPr lvl="1"/>
            <a:endParaRPr lang="en-US" dirty="0" smtClean="0"/>
          </a:p>
          <a:p>
            <a:pPr lvl="1"/>
            <a:endParaRPr lang="en-US" dirty="0"/>
          </a:p>
        </p:txBody>
      </p:sp>
    </p:spTree>
    <p:extLst>
      <p:ext uri="{BB962C8B-B14F-4D97-AF65-F5344CB8AC3E}">
        <p14:creationId xmlns:p14="http://schemas.microsoft.com/office/powerpoint/2010/main" val="6615113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Skin and Body Senses</a:t>
            </a:r>
            <a:endParaRPr lang="en-US" dirty="0"/>
          </a:p>
        </p:txBody>
      </p:sp>
      <p:sp>
        <p:nvSpPr>
          <p:cNvPr id="3" name="Content Placeholder 2"/>
          <p:cNvSpPr>
            <a:spLocks noGrp="1"/>
          </p:cNvSpPr>
          <p:nvPr>
            <p:ph idx="1"/>
          </p:nvPr>
        </p:nvSpPr>
        <p:spPr/>
        <p:txBody>
          <a:bodyPr/>
          <a:lstStyle/>
          <a:p>
            <a:r>
              <a:rPr lang="en-US" dirty="0" smtClean="0"/>
              <a:t>Skin: Temperature (warm &amp; cold), Pressure, Pain</a:t>
            </a:r>
            <a:endParaRPr lang="en-US" dirty="0"/>
          </a:p>
        </p:txBody>
      </p:sp>
    </p:spTree>
    <p:extLst>
      <p:ext uri="{BB962C8B-B14F-4D97-AF65-F5344CB8AC3E}">
        <p14:creationId xmlns:p14="http://schemas.microsoft.com/office/powerpoint/2010/main" val="14351469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Skin and Body Senses</a:t>
            </a:r>
            <a:endParaRPr lang="en-US" dirty="0"/>
          </a:p>
        </p:txBody>
      </p:sp>
      <p:sp>
        <p:nvSpPr>
          <p:cNvPr id="3" name="Content Placeholder 2"/>
          <p:cNvSpPr>
            <a:spLocks noGrp="1"/>
          </p:cNvSpPr>
          <p:nvPr>
            <p:ph idx="1"/>
          </p:nvPr>
        </p:nvSpPr>
        <p:spPr/>
        <p:txBody>
          <a:bodyPr>
            <a:normAutofit fontScale="92500"/>
          </a:bodyPr>
          <a:lstStyle/>
          <a:p>
            <a:r>
              <a:rPr lang="en-US" dirty="0" smtClean="0"/>
              <a:t>Pain</a:t>
            </a:r>
          </a:p>
          <a:p>
            <a:pPr lvl="1"/>
            <a:r>
              <a:rPr lang="en-US" dirty="0" smtClean="0"/>
              <a:t>Defined as unpleasant sensory and emotional experience associated with actual or potential tissue damage</a:t>
            </a:r>
          </a:p>
          <a:p>
            <a:r>
              <a:rPr lang="en-US" dirty="0" smtClean="0"/>
              <a:t>Nociceptors (free nerve endings)</a:t>
            </a:r>
          </a:p>
          <a:p>
            <a:pPr lvl="1"/>
            <a:r>
              <a:rPr lang="en-US" dirty="0" smtClean="0"/>
              <a:t>Are small sensory fibers in skin, muscles, and internal organs</a:t>
            </a:r>
          </a:p>
          <a:p>
            <a:r>
              <a:rPr lang="en-US" dirty="0" smtClean="0"/>
              <a:t>Pain systems</a:t>
            </a:r>
          </a:p>
          <a:p>
            <a:pPr lvl="1"/>
            <a:r>
              <a:rPr lang="en-US" dirty="0" smtClean="0"/>
              <a:t>Fast pain receptors: A-delta fibers </a:t>
            </a:r>
          </a:p>
          <a:p>
            <a:pPr lvl="2"/>
            <a:r>
              <a:rPr lang="en-US" dirty="0" smtClean="0"/>
              <a:t>Thalamus to Somatosensory cortex of brain</a:t>
            </a:r>
          </a:p>
          <a:p>
            <a:pPr lvl="1"/>
            <a:r>
              <a:rPr lang="en-US" dirty="0" smtClean="0"/>
              <a:t>Slow pain receptors: C fibers and substance P</a:t>
            </a:r>
            <a:endParaRPr lang="en-US" dirty="0"/>
          </a:p>
          <a:p>
            <a:pPr lvl="2"/>
            <a:r>
              <a:rPr lang="en-US" dirty="0" smtClean="0"/>
              <a:t>Limbic system (Hypothalamus, Thalamus, Amygdala)</a:t>
            </a:r>
          </a:p>
        </p:txBody>
      </p:sp>
    </p:spTree>
    <p:extLst>
      <p:ext uri="{BB962C8B-B14F-4D97-AF65-F5344CB8AC3E}">
        <p14:creationId xmlns:p14="http://schemas.microsoft.com/office/powerpoint/2010/main" val="19694480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Gate-Control Theory of Pain</a:t>
            </a:r>
            <a:endParaRPr lang="en-US" dirty="0"/>
          </a:p>
        </p:txBody>
      </p:sp>
      <p:sp>
        <p:nvSpPr>
          <p:cNvPr id="3" name="Content Placeholder 2"/>
          <p:cNvSpPr>
            <a:spLocks noGrp="1"/>
          </p:cNvSpPr>
          <p:nvPr>
            <p:ph idx="1"/>
          </p:nvPr>
        </p:nvSpPr>
        <p:spPr/>
        <p:txBody>
          <a:bodyPr>
            <a:normAutofit/>
          </a:bodyPr>
          <a:lstStyle/>
          <a:p>
            <a:r>
              <a:rPr lang="en-US" dirty="0" smtClean="0"/>
              <a:t>According to the </a:t>
            </a:r>
            <a:r>
              <a:rPr lang="en-US" b="1" dirty="0" smtClean="0"/>
              <a:t>gate-control theory of pain</a:t>
            </a:r>
            <a:r>
              <a:rPr lang="en-US" dirty="0" smtClean="0"/>
              <a:t>, pain experience is interpreted by the brain which sends signals down the spinal cord</a:t>
            </a:r>
          </a:p>
          <a:p>
            <a:pPr lvl="1"/>
            <a:r>
              <a:rPr lang="en-US" dirty="0" smtClean="0"/>
              <a:t> </a:t>
            </a:r>
            <a:r>
              <a:rPr lang="en-US" b="1" dirty="0" smtClean="0"/>
              <a:t>Open pain gateways </a:t>
            </a:r>
            <a:r>
              <a:rPr lang="en-US" dirty="0" smtClean="0"/>
              <a:t>= pain experienced or intensified</a:t>
            </a:r>
          </a:p>
          <a:p>
            <a:pPr lvl="1"/>
            <a:r>
              <a:rPr lang="en-US" b="1" dirty="0" smtClean="0"/>
              <a:t>Closed pain gateways </a:t>
            </a:r>
            <a:r>
              <a:rPr lang="en-US" dirty="0" smtClean="0"/>
              <a:t>= pain reduced</a:t>
            </a:r>
            <a:br>
              <a:rPr lang="en-US" dirty="0" smtClean="0"/>
            </a:br>
            <a:endParaRPr lang="en-US" dirty="0" smtClean="0"/>
          </a:p>
          <a:p>
            <a:r>
              <a:rPr lang="en-US" dirty="0" smtClean="0"/>
              <a:t>Through </a:t>
            </a:r>
            <a:r>
              <a:rPr lang="en-US" b="1" dirty="0" smtClean="0"/>
              <a:t>sensitization</a:t>
            </a:r>
            <a:r>
              <a:rPr lang="en-US" dirty="0" smtClean="0"/>
              <a:t>, pain pathways become more responsive. (Pain is increased.)</a:t>
            </a:r>
            <a:endParaRPr lang="en-US" dirty="0"/>
          </a:p>
        </p:txBody>
      </p:sp>
    </p:spTree>
    <p:extLst>
      <p:ext uri="{BB962C8B-B14F-4D97-AF65-F5344CB8AC3E}">
        <p14:creationId xmlns:p14="http://schemas.microsoft.com/office/powerpoint/2010/main" val="38330686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Factors That Influence Pain “Gates”</a:t>
            </a:r>
            <a:endParaRPr lang="en-US" dirty="0"/>
          </a:p>
        </p:txBody>
      </p:sp>
      <p:sp>
        <p:nvSpPr>
          <p:cNvPr id="3" name="Content Placeholder 2"/>
          <p:cNvSpPr>
            <a:spLocks noGrp="1"/>
          </p:cNvSpPr>
          <p:nvPr>
            <p:ph idx="1"/>
          </p:nvPr>
        </p:nvSpPr>
        <p:spPr/>
        <p:txBody>
          <a:bodyPr>
            <a:normAutofit fontScale="92500" lnSpcReduction="10000"/>
          </a:bodyPr>
          <a:lstStyle/>
          <a:p>
            <a:r>
              <a:rPr lang="en-US" dirty="0"/>
              <a:t>Considerable variation in pain experience occurs as sensory pain signals is integrated with psychological and situational </a:t>
            </a:r>
            <a:r>
              <a:rPr lang="en-US" dirty="0" smtClean="0"/>
              <a:t>information.</a:t>
            </a:r>
          </a:p>
          <a:p>
            <a:pPr lvl="1"/>
            <a:r>
              <a:rPr lang="en-US" b="1" dirty="0" smtClean="0"/>
              <a:t>Intensifying pain experience</a:t>
            </a:r>
          </a:p>
          <a:p>
            <a:pPr lvl="2"/>
            <a:r>
              <a:rPr lang="en-US" dirty="0" smtClean="0"/>
              <a:t>Anxiety, fear, sense of helplessness</a:t>
            </a:r>
          </a:p>
          <a:p>
            <a:pPr lvl="2"/>
            <a:r>
              <a:rPr lang="en-US" dirty="0" smtClean="0"/>
              <a:t>Depression and sadness</a:t>
            </a:r>
          </a:p>
          <a:p>
            <a:pPr lvl="2"/>
            <a:r>
              <a:rPr lang="en-US" dirty="0" smtClean="0"/>
              <a:t>Negative mood</a:t>
            </a:r>
          </a:p>
          <a:p>
            <a:pPr lvl="2"/>
            <a:r>
              <a:rPr lang="en-US" dirty="0" smtClean="0"/>
              <a:t>Social and situational factors</a:t>
            </a:r>
          </a:p>
          <a:p>
            <a:pPr lvl="1"/>
            <a:r>
              <a:rPr lang="en-US" b="1" dirty="0" smtClean="0"/>
              <a:t>Reducing pain experience</a:t>
            </a:r>
          </a:p>
          <a:p>
            <a:pPr lvl="2"/>
            <a:r>
              <a:rPr lang="en-US" dirty="0" smtClean="0"/>
              <a:t>Sense of control</a:t>
            </a:r>
          </a:p>
          <a:p>
            <a:pPr lvl="2"/>
            <a:r>
              <a:rPr lang="en-US" dirty="0" smtClean="0"/>
              <a:t>Positive mood</a:t>
            </a:r>
          </a:p>
          <a:p>
            <a:pPr lvl="2"/>
            <a:r>
              <a:rPr lang="en-US" dirty="0" smtClean="0"/>
              <a:t>Endorphins and enkephalins</a:t>
            </a:r>
          </a:p>
          <a:p>
            <a:pPr lvl="2"/>
            <a:r>
              <a:rPr lang="en-US" dirty="0" smtClean="0"/>
              <a:t>Social and situational factors</a:t>
            </a:r>
            <a:endParaRPr lang="en-US" dirty="0"/>
          </a:p>
        </p:txBody>
      </p:sp>
    </p:spTree>
    <p:extLst>
      <p:ext uri="{BB962C8B-B14F-4D97-AF65-F5344CB8AC3E}">
        <p14:creationId xmlns:p14="http://schemas.microsoft.com/office/powerpoint/2010/main" val="8273129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Individual Differences in Pain Perception</a:t>
            </a:r>
            <a:br>
              <a:rPr lang="en-US" dirty="0" smtClean="0"/>
            </a:br>
            <a:r>
              <a:rPr lang="en-US" dirty="0" smtClean="0"/>
              <a:t>and Tolerance</a:t>
            </a:r>
            <a:endParaRPr lang="en-US" dirty="0"/>
          </a:p>
        </p:txBody>
      </p:sp>
      <p:sp>
        <p:nvSpPr>
          <p:cNvPr id="3" name="Content Placeholder 2"/>
          <p:cNvSpPr>
            <a:spLocks noGrp="1"/>
          </p:cNvSpPr>
          <p:nvPr>
            <p:ph idx="1"/>
          </p:nvPr>
        </p:nvSpPr>
        <p:spPr/>
        <p:txBody>
          <a:bodyPr/>
          <a:lstStyle/>
          <a:p>
            <a:r>
              <a:rPr lang="en-US" dirty="0" smtClean="0"/>
              <a:t>People respond to pain very differently.</a:t>
            </a:r>
          </a:p>
          <a:p>
            <a:r>
              <a:rPr lang="en-US" dirty="0" smtClean="0"/>
              <a:t>Phantom limb pain: Pain in a limb that has been amputated</a:t>
            </a:r>
          </a:p>
          <a:p>
            <a:r>
              <a:rPr lang="en-US" dirty="0" smtClean="0"/>
              <a:t>Endorphins &amp; </a:t>
            </a:r>
            <a:r>
              <a:rPr lang="en-US" dirty="0" err="1" smtClean="0"/>
              <a:t>Enkephalins</a:t>
            </a:r>
            <a:r>
              <a:rPr lang="en-US" dirty="0" smtClean="0"/>
              <a:t>: Chemicals that serve as the body’s natural pain killers</a:t>
            </a:r>
            <a:endParaRPr lang="en-US" dirty="0"/>
          </a:p>
          <a:p>
            <a:r>
              <a:rPr lang="en-US" dirty="0" smtClean="0"/>
              <a:t>Expectations can have an effect on pain as well </a:t>
            </a:r>
          </a:p>
          <a:p>
            <a:pPr lvl="1"/>
            <a:r>
              <a:rPr lang="en-US" dirty="0" smtClean="0"/>
              <a:t>(beliefs, social expectations, etc.)</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4751" y="4593376"/>
            <a:ext cx="3058620" cy="219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5243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Movement, Position, and Balance</a:t>
            </a:r>
            <a:endParaRPr lang="en-US" dirty="0"/>
          </a:p>
        </p:txBody>
      </p:sp>
      <p:sp>
        <p:nvSpPr>
          <p:cNvPr id="4" name="Content Placeholder 3"/>
          <p:cNvSpPr>
            <a:spLocks noGrp="1"/>
          </p:cNvSpPr>
          <p:nvPr>
            <p:ph idx="1"/>
          </p:nvPr>
        </p:nvSpPr>
        <p:spPr>
          <a:xfrm>
            <a:off x="457201" y="1320091"/>
            <a:ext cx="2736312" cy="4482423"/>
          </a:xfrm>
          <a:prstGeom prst="rect">
            <a:avLst/>
          </a:prstGeom>
        </p:spPr>
        <p:txBody>
          <a:bodyPr wrap="square">
            <a:spAutoFit/>
          </a:bodyPr>
          <a:lstStyle/>
          <a:p>
            <a:pPr eaLnBrk="0" fontAlgn="base" hangingPunct="0">
              <a:lnSpc>
                <a:spcPts val="2200"/>
              </a:lnSpc>
              <a:spcBef>
                <a:spcPct val="0"/>
              </a:spcBef>
              <a:spcAft>
                <a:spcPts val="1200"/>
              </a:spcAft>
            </a:pPr>
            <a:r>
              <a:rPr lang="en-US" sz="2400" b="1" dirty="0" smtClean="0">
                <a:solidFill>
                  <a:prstClr val="black"/>
                </a:solidFill>
                <a:latin typeface="Arial" pitchFamily="34" charset="0"/>
                <a:ea typeface="Calibri" pitchFamily="34" charset="0"/>
                <a:cs typeface="Arial" pitchFamily="34" charset="0"/>
              </a:rPr>
              <a:t>Kinesthetic </a:t>
            </a:r>
            <a:r>
              <a:rPr lang="en-US" sz="2400" b="1" dirty="0">
                <a:solidFill>
                  <a:prstClr val="black"/>
                </a:solidFill>
                <a:latin typeface="Arial" pitchFamily="34" charset="0"/>
                <a:ea typeface="Calibri" pitchFamily="34" charset="0"/>
                <a:cs typeface="Arial" pitchFamily="34" charset="0"/>
              </a:rPr>
              <a:t>Sense</a:t>
            </a:r>
            <a:r>
              <a:rPr lang="en-US" sz="2000" b="1" dirty="0">
                <a:solidFill>
                  <a:prstClr val="black"/>
                </a:solidFill>
                <a:latin typeface="Arial" pitchFamily="34" charset="0"/>
                <a:ea typeface="Calibri" pitchFamily="34" charset="0"/>
                <a:cs typeface="Arial" pitchFamily="34" charset="0"/>
              </a:rPr>
              <a:t>: </a:t>
            </a:r>
            <a:r>
              <a:rPr lang="en-US" sz="2000" dirty="0" smtClean="0">
                <a:solidFill>
                  <a:prstClr val="black"/>
                </a:solidFill>
                <a:latin typeface="Arial" pitchFamily="34" charset="0"/>
                <a:ea typeface="Calibri" pitchFamily="34" charset="0"/>
                <a:cs typeface="Arial" pitchFamily="34" charset="0"/>
              </a:rPr>
              <a:t>Technical </a:t>
            </a:r>
            <a:r>
              <a:rPr lang="en-US" sz="2000" dirty="0">
                <a:solidFill>
                  <a:prstClr val="black"/>
                </a:solidFill>
                <a:latin typeface="Arial" pitchFamily="34" charset="0"/>
                <a:ea typeface="Calibri" pitchFamily="34" charset="0"/>
                <a:cs typeface="Arial" pitchFamily="34" charset="0"/>
              </a:rPr>
              <a:t>name for the sense of location and position of body parts in relation to one another</a:t>
            </a:r>
          </a:p>
          <a:p>
            <a:pPr marL="342900" indent="-342900" eaLnBrk="0" fontAlgn="base" hangingPunct="0">
              <a:lnSpc>
                <a:spcPts val="2200"/>
              </a:lnSpc>
              <a:spcBef>
                <a:spcPct val="0"/>
              </a:spcBef>
              <a:spcAft>
                <a:spcPts val="1200"/>
              </a:spcAft>
              <a:buFont typeface="Arial" pitchFamily="34" charset="0"/>
              <a:buChar char="•"/>
            </a:pPr>
            <a:r>
              <a:rPr lang="en-US" sz="2000" dirty="0" smtClean="0">
                <a:solidFill>
                  <a:prstClr val="black"/>
                </a:solidFill>
                <a:latin typeface="Arial" pitchFamily="34" charset="0"/>
                <a:ea typeface="Calibri" pitchFamily="34" charset="0"/>
                <a:cs typeface="Arial" pitchFamily="34" charset="0"/>
              </a:rPr>
              <a:t>Proprioceptors</a:t>
            </a:r>
            <a:r>
              <a:rPr lang="en-US" sz="2000" dirty="0">
                <a:solidFill>
                  <a:prstClr val="black"/>
                </a:solidFill>
                <a:latin typeface="Arial" pitchFamily="34" charset="0"/>
                <a:ea typeface="Calibri" pitchFamily="34" charset="0"/>
                <a:cs typeface="Arial" pitchFamily="34" charset="0"/>
              </a:rPr>
              <a:t>: </a:t>
            </a:r>
            <a:r>
              <a:rPr lang="en-US" sz="2000" dirty="0" smtClean="0">
                <a:solidFill>
                  <a:prstClr val="black"/>
                </a:solidFill>
                <a:latin typeface="Arial" pitchFamily="34" charset="0"/>
                <a:ea typeface="Calibri" pitchFamily="34" charset="0"/>
                <a:cs typeface="Arial" pitchFamily="34" charset="0"/>
              </a:rPr>
              <a:t>sensory </a:t>
            </a:r>
            <a:r>
              <a:rPr lang="en-US" sz="2000" dirty="0">
                <a:solidFill>
                  <a:prstClr val="black"/>
                </a:solidFill>
                <a:latin typeface="Arial" pitchFamily="34" charset="0"/>
                <a:ea typeface="Calibri" pitchFamily="34" charset="0"/>
                <a:cs typeface="Arial" pitchFamily="34" charset="0"/>
              </a:rPr>
              <a:t>receptors, located in the muscles and </a:t>
            </a:r>
            <a:r>
              <a:rPr lang="en-US" sz="2000" dirty="0" smtClean="0">
                <a:solidFill>
                  <a:prstClr val="black"/>
                </a:solidFill>
                <a:latin typeface="Arial" pitchFamily="34" charset="0"/>
                <a:ea typeface="Calibri" pitchFamily="34" charset="0"/>
                <a:cs typeface="Arial" pitchFamily="34" charset="0"/>
              </a:rPr>
              <a:t>joints, </a:t>
            </a:r>
            <a:r>
              <a:rPr lang="en-US" sz="2000" dirty="0">
                <a:solidFill>
                  <a:prstClr val="black"/>
                </a:solidFill>
                <a:latin typeface="Arial" pitchFamily="34" charset="0"/>
                <a:ea typeface="Calibri" pitchFamily="34" charset="0"/>
                <a:cs typeface="Arial" pitchFamily="34" charset="0"/>
              </a:rPr>
              <a:t>that provide information about body position and </a:t>
            </a:r>
            <a:r>
              <a:rPr lang="en-US" sz="2000" dirty="0" smtClean="0">
                <a:solidFill>
                  <a:prstClr val="black"/>
                </a:solidFill>
                <a:latin typeface="Arial" pitchFamily="34" charset="0"/>
                <a:ea typeface="Calibri" pitchFamily="34" charset="0"/>
                <a:cs typeface="Arial" pitchFamily="34" charset="0"/>
              </a:rPr>
              <a:t>movement</a:t>
            </a:r>
            <a:endParaRPr lang="en-US" sz="2000" dirty="0">
              <a:solidFill>
                <a:prstClr val="black"/>
              </a:solidFill>
              <a:latin typeface="Arial" pitchFamily="34" charset="0"/>
              <a:ea typeface="Calibri" pitchFamily="34" charset="0"/>
              <a:cs typeface="Arial" pitchFamily="34" charset="0"/>
            </a:endParaRPr>
          </a:p>
        </p:txBody>
      </p:sp>
      <p:pic>
        <p:nvPicPr>
          <p:cNvPr id="5" name="Picture 4" descr="The figure is a cross sectional drawing of the vestibular sense. The vestibular sense provides our sense  of balance, or equilibrium. Shown here  are the two sources of vestibular sensory  information, both located in the ear: the  semicircular canals and the vestibular  sacs. Both structures are fi lled with fl uids  that shift in response to changes in body  position, gravity, or motion.  &#10;" title="Figure 3.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2244" y="3768140"/>
            <a:ext cx="5534079" cy="2412841"/>
          </a:xfrm>
          <a:prstGeom prst="rect">
            <a:avLst/>
          </a:prstGeom>
        </p:spPr>
      </p:pic>
      <p:sp>
        <p:nvSpPr>
          <p:cNvPr id="6" name="Rectangle 5"/>
          <p:cNvSpPr/>
          <p:nvPr/>
        </p:nvSpPr>
        <p:spPr>
          <a:xfrm>
            <a:off x="3487184" y="1680031"/>
            <a:ext cx="5094136" cy="1943267"/>
          </a:xfrm>
          <a:prstGeom prst="rect">
            <a:avLst/>
          </a:prstGeom>
        </p:spPr>
        <p:txBody>
          <a:bodyPr wrap="square">
            <a:spAutoFit/>
          </a:bodyPr>
          <a:lstStyle/>
          <a:p>
            <a:pPr eaLnBrk="0" fontAlgn="base" hangingPunct="0">
              <a:lnSpc>
                <a:spcPts val="2200"/>
              </a:lnSpc>
              <a:spcBef>
                <a:spcPct val="0"/>
              </a:spcBef>
              <a:spcAft>
                <a:spcPts val="1200"/>
              </a:spcAft>
            </a:pPr>
            <a:r>
              <a:rPr lang="en-US" sz="2400" b="1" dirty="0" smtClean="0">
                <a:solidFill>
                  <a:prstClr val="black"/>
                </a:solidFill>
                <a:latin typeface="Arial" pitchFamily="34" charset="0"/>
                <a:ea typeface="Calibri" pitchFamily="34" charset="0"/>
                <a:cs typeface="Arial" pitchFamily="34" charset="0"/>
              </a:rPr>
              <a:t>Vestibular </a:t>
            </a:r>
            <a:r>
              <a:rPr lang="en-US" sz="2400" b="1" dirty="0">
                <a:solidFill>
                  <a:prstClr val="black"/>
                </a:solidFill>
                <a:latin typeface="Arial" pitchFamily="34" charset="0"/>
                <a:ea typeface="Calibri" pitchFamily="34" charset="0"/>
                <a:cs typeface="Arial" pitchFamily="34" charset="0"/>
              </a:rPr>
              <a:t>Sense: </a:t>
            </a:r>
            <a:r>
              <a:rPr lang="en-US" sz="2000" dirty="0" smtClean="0">
                <a:solidFill>
                  <a:prstClr val="black"/>
                </a:solidFill>
                <a:latin typeface="Arial" pitchFamily="34" charset="0"/>
                <a:ea typeface="Calibri" pitchFamily="34" charset="0"/>
                <a:cs typeface="Arial" pitchFamily="34" charset="0"/>
              </a:rPr>
              <a:t>Sense </a:t>
            </a:r>
            <a:r>
              <a:rPr lang="en-US" sz="2000" dirty="0">
                <a:solidFill>
                  <a:prstClr val="black"/>
                </a:solidFill>
                <a:latin typeface="Arial" pitchFamily="34" charset="0"/>
                <a:ea typeface="Calibri" pitchFamily="34" charset="0"/>
                <a:cs typeface="Arial" pitchFamily="34" charset="0"/>
              </a:rPr>
              <a:t>of balance, or </a:t>
            </a:r>
            <a:r>
              <a:rPr lang="en-US" sz="2000" dirty="0" smtClean="0">
                <a:solidFill>
                  <a:prstClr val="black"/>
                </a:solidFill>
                <a:latin typeface="Arial" pitchFamily="34" charset="0"/>
                <a:ea typeface="Calibri" pitchFamily="34" charset="0"/>
                <a:cs typeface="Arial" pitchFamily="34" charset="0"/>
              </a:rPr>
              <a:t>equilibrium, by </a:t>
            </a:r>
            <a:r>
              <a:rPr lang="en-US" sz="2000" dirty="0">
                <a:solidFill>
                  <a:prstClr val="black"/>
                </a:solidFill>
                <a:latin typeface="Arial" pitchFamily="34" charset="0"/>
                <a:ea typeface="Calibri" pitchFamily="34" charset="0"/>
                <a:cs typeface="Arial" pitchFamily="34" charset="0"/>
              </a:rPr>
              <a:t>responding to changes in gravity, motion, and body position. </a:t>
            </a:r>
          </a:p>
          <a:p>
            <a:pPr marL="342900" indent="-342900" eaLnBrk="0" fontAlgn="base" hangingPunct="0">
              <a:lnSpc>
                <a:spcPts val="2200"/>
              </a:lnSpc>
              <a:spcBef>
                <a:spcPct val="0"/>
              </a:spcBef>
              <a:spcAft>
                <a:spcPts val="1200"/>
              </a:spcAft>
              <a:buFont typeface="Arial" pitchFamily="34" charset="0"/>
              <a:buChar char="•"/>
            </a:pPr>
            <a:r>
              <a:rPr lang="en-US" sz="2000" dirty="0" smtClean="0">
                <a:solidFill>
                  <a:prstClr val="black"/>
                </a:solidFill>
                <a:latin typeface="Arial" pitchFamily="34" charset="0"/>
                <a:ea typeface="Calibri" pitchFamily="34" charset="0"/>
                <a:cs typeface="Arial" pitchFamily="34" charset="0"/>
              </a:rPr>
              <a:t>Sources </a:t>
            </a:r>
            <a:r>
              <a:rPr lang="en-US" sz="2000" dirty="0">
                <a:solidFill>
                  <a:prstClr val="black"/>
                </a:solidFill>
                <a:latin typeface="Arial" pitchFamily="34" charset="0"/>
                <a:ea typeface="Calibri" pitchFamily="34" charset="0"/>
                <a:cs typeface="Arial" pitchFamily="34" charset="0"/>
              </a:rPr>
              <a:t>of vestibular sensory information – semicircular canals and vestibular sacs, located in </a:t>
            </a:r>
            <a:r>
              <a:rPr lang="en-US" sz="2000" dirty="0" smtClean="0">
                <a:solidFill>
                  <a:prstClr val="black"/>
                </a:solidFill>
                <a:latin typeface="Arial" pitchFamily="34" charset="0"/>
                <a:ea typeface="Calibri" pitchFamily="34" charset="0"/>
                <a:cs typeface="Arial" pitchFamily="34" charset="0"/>
              </a:rPr>
              <a:t>ear</a:t>
            </a:r>
            <a:endParaRPr lang="en-US" sz="2000" b="1" dirty="0">
              <a:solidFill>
                <a:prstClr val="black"/>
              </a:solidFill>
              <a:latin typeface="Arial" pitchFamily="34" charset="0"/>
              <a:ea typeface="Calibri" pitchFamily="34" charset="0"/>
              <a:cs typeface="Arial" pitchFamily="34" charset="0"/>
            </a:endParaRPr>
          </a:p>
        </p:txBody>
      </p:sp>
    </p:spTree>
    <p:extLst>
      <p:ext uri="{BB962C8B-B14F-4D97-AF65-F5344CB8AC3E}">
        <p14:creationId xmlns:p14="http://schemas.microsoft.com/office/powerpoint/2010/main" val="253425017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Extrasensory Perception</a:t>
            </a:r>
            <a:endParaRPr lang="en-US" dirty="0"/>
          </a:p>
        </p:txBody>
      </p:sp>
      <p:sp>
        <p:nvSpPr>
          <p:cNvPr id="3" name="Content Placeholder 2"/>
          <p:cNvSpPr>
            <a:spLocks noGrp="1"/>
          </p:cNvSpPr>
          <p:nvPr>
            <p:ph idx="1"/>
          </p:nvPr>
        </p:nvSpPr>
        <p:spPr/>
        <p:txBody>
          <a:bodyPr/>
          <a:lstStyle/>
          <a:p>
            <a:r>
              <a:rPr lang="en-US" dirty="0" smtClean="0"/>
              <a:t>Telepathy: Direct communication between the minds of two individuals</a:t>
            </a:r>
          </a:p>
          <a:p>
            <a:r>
              <a:rPr lang="en-US" dirty="0" smtClean="0"/>
              <a:t>Clairvoyance: The sensing of a remote object or event</a:t>
            </a:r>
          </a:p>
          <a:p>
            <a:r>
              <a:rPr lang="en-US" dirty="0" err="1" smtClean="0"/>
              <a:t>Psychokinesis</a:t>
            </a:r>
            <a:r>
              <a:rPr lang="en-US" dirty="0" smtClean="0"/>
              <a:t>: The ability to influence a physical object without touching it</a:t>
            </a:r>
          </a:p>
          <a:p>
            <a:r>
              <a:rPr lang="en-US" dirty="0" smtClean="0"/>
              <a:t>Precognition: The ability to predict future events</a:t>
            </a:r>
          </a:p>
        </p:txBody>
      </p:sp>
    </p:spTree>
    <p:extLst>
      <p:ext uri="{BB962C8B-B14F-4D97-AF65-F5344CB8AC3E}">
        <p14:creationId xmlns:p14="http://schemas.microsoft.com/office/powerpoint/2010/main" val="106321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Sensory Thresholds</a:t>
            </a:r>
            <a:endParaRPr lang="en-US" dirty="0"/>
          </a:p>
        </p:txBody>
      </p:sp>
      <p:sp>
        <p:nvSpPr>
          <p:cNvPr id="3" name="Content Placeholder 2"/>
          <p:cNvSpPr>
            <a:spLocks noGrp="1"/>
          </p:cNvSpPr>
          <p:nvPr>
            <p:ph idx="1"/>
          </p:nvPr>
        </p:nvSpPr>
        <p:spPr>
          <a:xfrm>
            <a:off x="457200" y="1600200"/>
            <a:ext cx="4495800" cy="4525963"/>
          </a:xfrm>
        </p:spPr>
        <p:txBody>
          <a:bodyPr>
            <a:normAutofit fontScale="92500" lnSpcReduction="20000"/>
          </a:bodyPr>
          <a:lstStyle/>
          <a:p>
            <a:r>
              <a:rPr lang="en-US" dirty="0" smtClean="0"/>
              <a:t>To be strong enough to be detected, a stimulus must be able to active a sensory receptor cell (</a:t>
            </a:r>
            <a:r>
              <a:rPr lang="en-US" b="1" dirty="0" smtClean="0"/>
              <a:t>threshold</a:t>
            </a:r>
            <a:r>
              <a:rPr lang="en-US" dirty="0" smtClean="0"/>
              <a:t>).</a:t>
            </a:r>
            <a:br>
              <a:rPr lang="en-US" dirty="0" smtClean="0"/>
            </a:br>
            <a:endParaRPr lang="en-US" dirty="0" smtClean="0"/>
          </a:p>
          <a:p>
            <a:r>
              <a:rPr lang="en-US" dirty="0" smtClean="0"/>
              <a:t>Each sense has two general threshold kinds.</a:t>
            </a:r>
          </a:p>
          <a:p>
            <a:r>
              <a:rPr lang="en-US" b="1" dirty="0" smtClean="0"/>
              <a:t>Absolute threshold</a:t>
            </a:r>
          </a:p>
          <a:p>
            <a:pPr lvl="1"/>
            <a:r>
              <a:rPr lang="en-US" dirty="0" smtClean="0"/>
              <a:t>See Table 3.1</a:t>
            </a:r>
          </a:p>
          <a:p>
            <a:r>
              <a:rPr lang="en-US" b="1" dirty="0" smtClean="0"/>
              <a:t>Difference threshold</a:t>
            </a:r>
          </a:p>
          <a:p>
            <a:pPr lvl="1"/>
            <a:r>
              <a:rPr lang="en-US" dirty="0" smtClean="0"/>
              <a:t>Just noticeable difference</a:t>
            </a:r>
          </a:p>
          <a:p>
            <a:pPr lvl="1"/>
            <a:r>
              <a:rPr lang="en-US" dirty="0" smtClean="0"/>
              <a:t>Weber’s law</a:t>
            </a:r>
          </a:p>
        </p:txBody>
      </p:sp>
      <p:graphicFrame>
        <p:nvGraphicFramePr>
          <p:cNvPr id="5" name="Table 4"/>
          <p:cNvGraphicFramePr>
            <a:graphicFrameLocks noGrp="1"/>
          </p:cNvGraphicFramePr>
          <p:nvPr>
            <p:extLst>
              <p:ext uri="{D42A27DB-BD31-4B8C-83A1-F6EECF244321}">
                <p14:modId xmlns:p14="http://schemas.microsoft.com/office/powerpoint/2010/main" val="900650728"/>
              </p:ext>
            </p:extLst>
          </p:nvPr>
        </p:nvGraphicFramePr>
        <p:xfrm>
          <a:off x="4940300" y="1499044"/>
          <a:ext cx="3797300" cy="4500782"/>
        </p:xfrm>
        <a:graphic>
          <a:graphicData uri="http://schemas.openxmlformats.org/drawingml/2006/table">
            <a:tbl>
              <a:tblPr firstRow="1" bandRow="1">
                <a:tableStyleId>{3C2FFA5D-87B4-456A-9821-1D502468CF0F}</a:tableStyleId>
              </a:tblPr>
              <a:tblGrid>
                <a:gridCol w="901700"/>
                <a:gridCol w="2895600"/>
              </a:tblGrid>
              <a:tr h="550635">
                <a:tc>
                  <a:txBody>
                    <a:bodyPr/>
                    <a:lstStyle/>
                    <a:p>
                      <a:pPr algn="l" fontAlgn="ctr"/>
                      <a:r>
                        <a:rPr lang="en-US" sz="1400" b="1" i="0" u="none" strike="noStrike" dirty="0">
                          <a:solidFill>
                            <a:srgbClr val="000000"/>
                          </a:solidFill>
                          <a:effectLst/>
                          <a:latin typeface="+mn-lt"/>
                        </a:rPr>
                        <a:t>Sense </a:t>
                      </a:r>
                    </a:p>
                  </a:txBody>
                  <a:tcPr marT="12700" marB="0" anchor="ctr"/>
                </a:tc>
                <a:tc>
                  <a:txBody>
                    <a:bodyPr/>
                    <a:lstStyle/>
                    <a:p>
                      <a:pPr algn="l" fontAlgn="ctr"/>
                      <a:r>
                        <a:rPr lang="en-US" sz="1400" b="1" i="0" u="none" strike="noStrike" dirty="0">
                          <a:solidFill>
                            <a:srgbClr val="000000"/>
                          </a:solidFill>
                          <a:effectLst/>
                          <a:latin typeface="+mn-lt"/>
                        </a:rPr>
                        <a:t>Absolute </a:t>
                      </a:r>
                      <a:r>
                        <a:rPr lang="en-US" sz="1400" b="1" i="0" u="none" strike="noStrike" dirty="0" smtClean="0">
                          <a:solidFill>
                            <a:srgbClr val="000000"/>
                          </a:solidFill>
                          <a:effectLst/>
                          <a:latin typeface="+mn-lt"/>
                        </a:rPr>
                        <a:t>Threshold </a:t>
                      </a:r>
                      <a:endParaRPr lang="en-US" sz="1400" b="1" i="0" u="none" strike="noStrike" dirty="0">
                        <a:solidFill>
                          <a:srgbClr val="000000"/>
                        </a:solidFill>
                        <a:effectLst/>
                        <a:latin typeface="+mn-lt"/>
                      </a:endParaRPr>
                    </a:p>
                  </a:txBody>
                  <a:tcPr marT="12700" marB="0" anchor="ctr"/>
                </a:tc>
              </a:tr>
              <a:tr h="924011">
                <a:tc>
                  <a:txBody>
                    <a:bodyPr/>
                    <a:lstStyle/>
                    <a:p>
                      <a:pPr algn="l" fontAlgn="ctr"/>
                      <a:r>
                        <a:rPr lang="en-US" sz="1400" b="0" i="0" u="none" strike="noStrike" dirty="0" smtClean="0">
                          <a:solidFill>
                            <a:srgbClr val="000000"/>
                          </a:solidFill>
                          <a:effectLst/>
                          <a:latin typeface="+mn-lt"/>
                        </a:rPr>
                        <a:t>Vision </a:t>
                      </a:r>
                      <a:endParaRPr lang="en-US" sz="1400" b="0" i="0" u="none" strike="noStrike" dirty="0">
                        <a:solidFill>
                          <a:srgbClr val="000000"/>
                        </a:solidFill>
                        <a:effectLst/>
                        <a:latin typeface="+mn-lt"/>
                      </a:endParaRPr>
                    </a:p>
                  </a:txBody>
                  <a:tcPr marT="12700" marB="0" anchor="ctr"/>
                </a:tc>
                <a:tc>
                  <a:txBody>
                    <a:bodyPr/>
                    <a:lstStyle/>
                    <a:p>
                      <a:pPr algn="l" fontAlgn="ctr"/>
                      <a:r>
                        <a:rPr lang="en-US" sz="1400" b="0" i="0" u="none" strike="noStrike" dirty="0">
                          <a:solidFill>
                            <a:srgbClr val="000000"/>
                          </a:solidFill>
                          <a:effectLst/>
                          <a:latin typeface="+mn-lt"/>
                        </a:rPr>
                        <a:t>A candle flame seen from 30 </a:t>
                      </a:r>
                      <a:r>
                        <a:rPr lang="en-US" sz="1400" b="0" i="0" u="none" strike="noStrike" dirty="0" smtClean="0">
                          <a:solidFill>
                            <a:srgbClr val="000000"/>
                          </a:solidFill>
                          <a:effectLst/>
                          <a:latin typeface="+mn-lt"/>
                        </a:rPr>
                        <a:t>miles away </a:t>
                      </a:r>
                      <a:r>
                        <a:rPr lang="en-US" sz="1400" b="0" i="0" u="none" strike="noStrike" dirty="0">
                          <a:solidFill>
                            <a:srgbClr val="000000"/>
                          </a:solidFill>
                          <a:effectLst/>
                          <a:latin typeface="+mn-lt"/>
                        </a:rPr>
                        <a:t>on a clear, dark </a:t>
                      </a:r>
                      <a:r>
                        <a:rPr lang="en-US" sz="1400" b="0" i="0" u="none" strike="noStrike" dirty="0" smtClean="0">
                          <a:solidFill>
                            <a:srgbClr val="000000"/>
                          </a:solidFill>
                          <a:effectLst/>
                          <a:latin typeface="+mn-lt"/>
                        </a:rPr>
                        <a:t>night </a:t>
                      </a:r>
                      <a:endParaRPr lang="en-US" sz="1400" b="0" i="0" u="none" strike="noStrike" dirty="0">
                        <a:solidFill>
                          <a:srgbClr val="000000"/>
                        </a:solidFill>
                        <a:effectLst/>
                        <a:latin typeface="+mn-lt"/>
                      </a:endParaRPr>
                    </a:p>
                  </a:txBody>
                  <a:tcPr marT="12700" marB="0" anchor="ctr"/>
                </a:tc>
              </a:tr>
              <a:tr h="589057">
                <a:tc>
                  <a:txBody>
                    <a:bodyPr/>
                    <a:lstStyle/>
                    <a:p>
                      <a:pPr algn="l" fontAlgn="ctr"/>
                      <a:r>
                        <a:rPr lang="en-US" sz="1400" b="0" i="0" u="none" strike="noStrike" dirty="0">
                          <a:solidFill>
                            <a:srgbClr val="000000"/>
                          </a:solidFill>
                          <a:effectLst/>
                          <a:latin typeface="+mn-lt"/>
                        </a:rPr>
                        <a:t>Hearing </a:t>
                      </a:r>
                    </a:p>
                  </a:txBody>
                  <a:tcPr marT="12700" marB="0" anchor="ctr"/>
                </a:tc>
                <a:tc>
                  <a:txBody>
                    <a:bodyPr/>
                    <a:lstStyle/>
                    <a:p>
                      <a:pPr algn="l" fontAlgn="ctr"/>
                      <a:r>
                        <a:rPr lang="en-US" sz="1400" b="0" i="0" u="none" strike="noStrike" dirty="0">
                          <a:solidFill>
                            <a:srgbClr val="000000"/>
                          </a:solidFill>
                          <a:effectLst/>
                          <a:latin typeface="+mn-lt"/>
                        </a:rPr>
                        <a:t>The tick of a watch at 20 </a:t>
                      </a:r>
                      <a:r>
                        <a:rPr lang="en-US" sz="1400" b="0" i="0" u="none" strike="noStrike" dirty="0" smtClean="0">
                          <a:solidFill>
                            <a:srgbClr val="000000"/>
                          </a:solidFill>
                          <a:effectLst/>
                          <a:latin typeface="+mn-lt"/>
                        </a:rPr>
                        <a:t>feet </a:t>
                      </a:r>
                      <a:endParaRPr lang="en-US" sz="1400" b="0" i="0" u="none" strike="noStrike" dirty="0">
                        <a:solidFill>
                          <a:srgbClr val="000000"/>
                        </a:solidFill>
                        <a:effectLst/>
                        <a:latin typeface="+mn-lt"/>
                      </a:endParaRPr>
                    </a:p>
                  </a:txBody>
                  <a:tcPr marT="12700" marB="0" anchor="ctr"/>
                </a:tc>
              </a:tr>
              <a:tr h="589057">
                <a:tc>
                  <a:txBody>
                    <a:bodyPr/>
                    <a:lstStyle/>
                    <a:p>
                      <a:pPr algn="l" fontAlgn="ctr"/>
                      <a:r>
                        <a:rPr lang="en-US" sz="1400" b="0" i="0" u="none" strike="noStrike" dirty="0" smtClean="0">
                          <a:solidFill>
                            <a:srgbClr val="000000"/>
                          </a:solidFill>
                          <a:effectLst/>
                          <a:latin typeface="+mn-lt"/>
                        </a:rPr>
                        <a:t>Taste </a:t>
                      </a:r>
                      <a:endParaRPr lang="en-US" sz="1400" b="0" i="0" u="none" strike="noStrike" dirty="0">
                        <a:solidFill>
                          <a:srgbClr val="000000"/>
                        </a:solidFill>
                        <a:effectLst/>
                        <a:latin typeface="+mn-lt"/>
                      </a:endParaRPr>
                    </a:p>
                  </a:txBody>
                  <a:tcPr marT="12700" marB="0" anchor="ctr"/>
                </a:tc>
                <a:tc>
                  <a:txBody>
                    <a:bodyPr/>
                    <a:lstStyle/>
                    <a:p>
                      <a:pPr algn="l" fontAlgn="ctr"/>
                      <a:r>
                        <a:rPr lang="en-US" sz="1400" b="0" i="0" u="none" strike="noStrike" dirty="0">
                          <a:solidFill>
                            <a:srgbClr val="000000"/>
                          </a:solidFill>
                          <a:effectLst/>
                          <a:latin typeface="+mn-lt"/>
                        </a:rPr>
                        <a:t>One teaspoon of sugar in two </a:t>
                      </a:r>
                      <a:r>
                        <a:rPr lang="en-US" sz="1400" b="0" i="0" u="none" strike="noStrike" dirty="0" smtClean="0">
                          <a:solidFill>
                            <a:srgbClr val="000000"/>
                          </a:solidFill>
                          <a:effectLst/>
                          <a:latin typeface="+mn-lt"/>
                        </a:rPr>
                        <a:t>gallons of water </a:t>
                      </a:r>
                      <a:endParaRPr lang="en-US" sz="1400" b="0" i="0" u="none" strike="noStrike" dirty="0">
                        <a:solidFill>
                          <a:srgbClr val="000000"/>
                        </a:solidFill>
                        <a:effectLst/>
                        <a:latin typeface="+mn-lt"/>
                      </a:endParaRPr>
                    </a:p>
                  </a:txBody>
                  <a:tcPr marT="12700" marB="0" anchor="ctr"/>
                </a:tc>
              </a:tr>
              <a:tr h="924011">
                <a:tc>
                  <a:txBody>
                    <a:bodyPr/>
                    <a:lstStyle/>
                    <a:p>
                      <a:pPr algn="l" fontAlgn="ctr"/>
                      <a:r>
                        <a:rPr lang="en-US" sz="1400" b="0" i="0" u="none" strike="noStrike" dirty="0" smtClean="0">
                          <a:solidFill>
                            <a:srgbClr val="000000"/>
                          </a:solidFill>
                          <a:effectLst/>
                          <a:latin typeface="+mn-lt"/>
                        </a:rPr>
                        <a:t>Smell </a:t>
                      </a:r>
                      <a:endParaRPr lang="en-US" sz="1400" b="0" i="0" u="none" strike="noStrike" dirty="0">
                        <a:solidFill>
                          <a:srgbClr val="000000"/>
                        </a:solidFill>
                        <a:effectLst/>
                        <a:latin typeface="+mn-lt"/>
                      </a:endParaRPr>
                    </a:p>
                  </a:txBody>
                  <a:tcPr marT="12700" marB="0" anchor="ctr"/>
                </a:tc>
                <a:tc>
                  <a:txBody>
                    <a:bodyPr/>
                    <a:lstStyle/>
                    <a:p>
                      <a:pPr algn="l" fontAlgn="ctr"/>
                      <a:r>
                        <a:rPr lang="en-US" sz="1400" b="0" i="0" u="none" strike="noStrike" dirty="0">
                          <a:solidFill>
                            <a:srgbClr val="000000"/>
                          </a:solidFill>
                          <a:effectLst/>
                          <a:latin typeface="+mn-lt"/>
                        </a:rPr>
                        <a:t>One drop of perfume throughout </a:t>
                      </a:r>
                      <a:r>
                        <a:rPr lang="en-US" sz="1400" b="0" i="0" u="none" strike="noStrike" dirty="0" smtClean="0">
                          <a:solidFill>
                            <a:srgbClr val="000000"/>
                          </a:solidFill>
                          <a:effectLst/>
                          <a:latin typeface="+mn-lt"/>
                        </a:rPr>
                        <a:t>a three</a:t>
                      </a:r>
                      <a:r>
                        <a:rPr lang="en-US" sz="1400" b="0" i="0" u="none" strike="noStrike" dirty="0">
                          <a:solidFill>
                            <a:srgbClr val="000000"/>
                          </a:solidFill>
                          <a:effectLst/>
                          <a:latin typeface="+mn-lt"/>
                        </a:rPr>
                        <a:t>-room </a:t>
                      </a:r>
                      <a:r>
                        <a:rPr lang="en-US" sz="1400" b="0" i="0" u="none" strike="noStrike" dirty="0" smtClean="0">
                          <a:solidFill>
                            <a:srgbClr val="000000"/>
                          </a:solidFill>
                          <a:effectLst/>
                          <a:latin typeface="+mn-lt"/>
                        </a:rPr>
                        <a:t>apartment </a:t>
                      </a:r>
                      <a:endParaRPr lang="en-US" sz="1400" b="0" i="0" u="none" strike="noStrike" dirty="0">
                        <a:solidFill>
                          <a:srgbClr val="000000"/>
                        </a:solidFill>
                        <a:effectLst/>
                        <a:latin typeface="+mn-lt"/>
                      </a:endParaRPr>
                    </a:p>
                  </a:txBody>
                  <a:tcPr marT="12700" marB="0" anchor="ctr"/>
                </a:tc>
              </a:tr>
              <a:tr h="924011">
                <a:tc>
                  <a:txBody>
                    <a:bodyPr/>
                    <a:lstStyle/>
                    <a:p>
                      <a:pPr algn="l" fontAlgn="ctr"/>
                      <a:r>
                        <a:rPr lang="en-US" sz="1400" b="0" i="0" u="none" strike="noStrike" dirty="0" smtClean="0">
                          <a:solidFill>
                            <a:srgbClr val="000000"/>
                          </a:solidFill>
                          <a:effectLst/>
                          <a:latin typeface="+mn-lt"/>
                        </a:rPr>
                        <a:t>Touch </a:t>
                      </a:r>
                      <a:endParaRPr lang="en-US" sz="1400" b="0" i="0" u="none" strike="noStrike" dirty="0">
                        <a:solidFill>
                          <a:srgbClr val="000000"/>
                        </a:solidFill>
                        <a:effectLst/>
                        <a:latin typeface="+mn-lt"/>
                      </a:endParaRPr>
                    </a:p>
                  </a:txBody>
                  <a:tcPr marT="12700" marB="0" anchor="ctr"/>
                </a:tc>
                <a:tc>
                  <a:txBody>
                    <a:bodyPr/>
                    <a:lstStyle/>
                    <a:p>
                      <a:pPr algn="l" fontAlgn="ctr"/>
                      <a:r>
                        <a:rPr lang="en-US" sz="1400" b="0" i="0" u="none" strike="noStrike" dirty="0">
                          <a:solidFill>
                            <a:srgbClr val="000000"/>
                          </a:solidFill>
                          <a:effectLst/>
                          <a:latin typeface="+mn-lt"/>
                        </a:rPr>
                        <a:t>A bee’s wing falling on your cheek </a:t>
                      </a:r>
                      <a:r>
                        <a:rPr lang="en-US" sz="1400" b="0" i="0" u="none" strike="noStrike" dirty="0" smtClean="0">
                          <a:solidFill>
                            <a:srgbClr val="000000"/>
                          </a:solidFill>
                          <a:effectLst/>
                          <a:latin typeface="+mn-lt"/>
                        </a:rPr>
                        <a:t>from a </a:t>
                      </a:r>
                      <a:r>
                        <a:rPr lang="en-US" sz="1400" b="0" i="0" u="none" strike="noStrike" dirty="0">
                          <a:solidFill>
                            <a:srgbClr val="000000"/>
                          </a:solidFill>
                          <a:effectLst/>
                          <a:latin typeface="+mn-lt"/>
                        </a:rPr>
                        <a:t>height of about half an </a:t>
                      </a:r>
                      <a:r>
                        <a:rPr lang="en-US" sz="1400" b="0" i="0" u="none" strike="noStrike" dirty="0" smtClean="0">
                          <a:solidFill>
                            <a:srgbClr val="000000"/>
                          </a:solidFill>
                          <a:effectLst/>
                          <a:latin typeface="+mn-lt"/>
                        </a:rPr>
                        <a:t>inch </a:t>
                      </a:r>
                      <a:endParaRPr lang="en-US" sz="1400" b="0" i="0" u="none" strike="noStrike" dirty="0">
                        <a:solidFill>
                          <a:srgbClr val="000000"/>
                        </a:solidFill>
                        <a:effectLst/>
                        <a:latin typeface="+mn-lt"/>
                      </a:endParaRPr>
                    </a:p>
                  </a:txBody>
                  <a:tcPr marT="12700" marB="0" anchor="ctr"/>
                </a:tc>
              </a:tr>
            </a:tbl>
          </a:graphicData>
        </a:graphic>
      </p:graphicFrame>
    </p:spTree>
    <p:extLst>
      <p:ext uri="{BB962C8B-B14F-4D97-AF65-F5344CB8AC3E}">
        <p14:creationId xmlns:p14="http://schemas.microsoft.com/office/powerpoint/2010/main" val="9396109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Photo of the Ganzfield technique"/>
          <p:cNvPicPr>
            <a:picLocks noChangeAspect="1"/>
          </p:cNvPicPr>
          <p:nvPr/>
        </p:nvPicPr>
        <p:blipFill rotWithShape="1">
          <a:blip r:embed="rId3" cstate="print">
            <a:extLst>
              <a:ext uri="{28A0092B-C50C-407E-A947-70E740481C1C}">
                <a14:useLocalDpi xmlns:a14="http://schemas.microsoft.com/office/drawing/2010/main" val="0"/>
              </a:ext>
            </a:extLst>
          </a:blip>
          <a:srcRect b="6962"/>
          <a:stretch/>
        </p:blipFill>
        <p:spPr>
          <a:xfrm>
            <a:off x="-2938" y="1"/>
            <a:ext cx="4368109" cy="6400800"/>
          </a:xfrm>
          <a:prstGeom prst="rect">
            <a:avLst/>
          </a:prstGeom>
        </p:spPr>
      </p:pic>
      <p:sp>
        <p:nvSpPr>
          <p:cNvPr id="7" name="Title 1"/>
          <p:cNvSpPr txBox="1">
            <a:spLocks/>
          </p:cNvSpPr>
          <p:nvPr/>
        </p:nvSpPr>
        <p:spPr>
          <a:xfrm>
            <a:off x="-1" y="185057"/>
            <a:ext cx="4365171" cy="5715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600"/>
              </a:lnSpc>
            </a:pPr>
            <a:r>
              <a:rPr lang="en-US" sz="2800" dirty="0">
                <a:solidFill>
                  <a:schemeClr val="bg1"/>
                </a:solidFill>
                <a:latin typeface="Aharoni" pitchFamily="2" charset="-79"/>
                <a:cs typeface="Aharoni" pitchFamily="2" charset="-79"/>
              </a:rPr>
              <a:t>ESP: Can Perception Occur Without Sensation?</a:t>
            </a:r>
          </a:p>
        </p:txBody>
      </p:sp>
      <p:sp>
        <p:nvSpPr>
          <p:cNvPr id="8" name="Rectangle 1"/>
          <p:cNvSpPr>
            <a:spLocks noChangeArrowheads="1"/>
          </p:cNvSpPr>
          <p:nvPr/>
        </p:nvSpPr>
        <p:spPr bwMode="auto">
          <a:xfrm>
            <a:off x="4550923" y="233429"/>
            <a:ext cx="4419599" cy="45550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indent="-342900" eaLnBrk="0" fontAlgn="base" hangingPunct="0">
              <a:lnSpc>
                <a:spcPts val="2400"/>
              </a:lnSpc>
              <a:spcBef>
                <a:spcPct val="0"/>
              </a:spcBef>
              <a:spcAft>
                <a:spcPts val="1200"/>
              </a:spcAft>
              <a:buFont typeface="Arial" pitchFamily="34" charset="0"/>
              <a:buChar char="•"/>
            </a:pPr>
            <a:r>
              <a:rPr lang="en-US" sz="2400" b="1" dirty="0">
                <a:latin typeface="Arial" pitchFamily="34" charset="0"/>
                <a:ea typeface="Calibri" pitchFamily="34" charset="0"/>
                <a:cs typeface="Arial" pitchFamily="34" charset="0"/>
              </a:rPr>
              <a:t>ESP, or extrasensory perception</a:t>
            </a:r>
            <a:r>
              <a:rPr lang="en-US" sz="2400" b="1" dirty="0" smtClean="0">
                <a:latin typeface="Arial" pitchFamily="34" charset="0"/>
                <a:ea typeface="Calibri" pitchFamily="34" charset="0"/>
                <a:cs typeface="Arial" pitchFamily="34" charset="0"/>
              </a:rPr>
              <a:t>: </a:t>
            </a:r>
            <a:r>
              <a:rPr lang="en-US" sz="2400" dirty="0" smtClean="0">
                <a:latin typeface="Arial" pitchFamily="34" charset="0"/>
                <a:ea typeface="Calibri" pitchFamily="34" charset="0"/>
                <a:cs typeface="Arial" pitchFamily="34" charset="0"/>
              </a:rPr>
              <a:t>detection </a:t>
            </a:r>
            <a:r>
              <a:rPr lang="en-US" sz="2400" dirty="0">
                <a:latin typeface="Arial" pitchFamily="34" charset="0"/>
                <a:ea typeface="Calibri" pitchFamily="34" charset="0"/>
                <a:cs typeface="Arial" pitchFamily="34" charset="0"/>
              </a:rPr>
              <a:t>of information by some means other than through the normal processes of sensation.</a:t>
            </a:r>
          </a:p>
          <a:p>
            <a:pPr marL="342900" indent="-342900" eaLnBrk="0" fontAlgn="base" hangingPunct="0">
              <a:lnSpc>
                <a:spcPts val="2400"/>
              </a:lnSpc>
              <a:spcBef>
                <a:spcPct val="0"/>
              </a:spcBef>
              <a:spcAft>
                <a:spcPts val="1200"/>
              </a:spcAft>
              <a:buFont typeface="Arial" pitchFamily="34" charset="0"/>
              <a:buChar char="•"/>
            </a:pPr>
            <a:r>
              <a:rPr lang="en-US" sz="2400" b="1" dirty="0">
                <a:latin typeface="Arial" pitchFamily="34" charset="0"/>
                <a:ea typeface="Calibri" pitchFamily="34" charset="0"/>
                <a:cs typeface="Arial" pitchFamily="34" charset="0"/>
              </a:rPr>
              <a:t>Parapsychology: </a:t>
            </a:r>
            <a:r>
              <a:rPr lang="en-US" sz="2400" dirty="0">
                <a:latin typeface="Arial" pitchFamily="34" charset="0"/>
                <a:ea typeface="Calibri" pitchFamily="34" charset="0"/>
                <a:cs typeface="Arial" pitchFamily="34" charset="0"/>
              </a:rPr>
              <a:t>scientific investigation of claims of various paranormal phenomena. Contrary to what many people think, very few psychologists conduct any kind of parapsychological </a:t>
            </a:r>
            <a:r>
              <a:rPr lang="en-US" sz="2400" dirty="0" smtClean="0">
                <a:latin typeface="Arial" pitchFamily="34" charset="0"/>
                <a:ea typeface="Calibri" pitchFamily="34" charset="0"/>
                <a:cs typeface="Arial" pitchFamily="34" charset="0"/>
              </a:rPr>
              <a:t>research</a:t>
            </a:r>
            <a:endParaRPr lang="en-US" sz="2400" dirty="0">
              <a:latin typeface="Arial" pitchFamily="34" charset="0"/>
              <a:ea typeface="Calibri" pitchFamily="34" charset="0"/>
              <a:cs typeface="Arial" pitchFamily="34" charset="0"/>
            </a:endParaRPr>
          </a:p>
        </p:txBody>
      </p:sp>
      <p:sp>
        <p:nvSpPr>
          <p:cNvPr id="9" name="Rectangle 8"/>
          <p:cNvSpPr/>
          <p:nvPr/>
        </p:nvSpPr>
        <p:spPr>
          <a:xfrm rot="16200000">
            <a:off x="-723569" y="5423687"/>
            <a:ext cx="1662585" cy="215444"/>
          </a:xfrm>
          <a:prstGeom prst="rect">
            <a:avLst/>
          </a:prstGeom>
        </p:spPr>
        <p:txBody>
          <a:bodyPr wrap="none">
            <a:spAutoFit/>
          </a:bodyPr>
          <a:lstStyle/>
          <a:p>
            <a:r>
              <a:rPr lang="en-US" sz="800" dirty="0">
                <a:solidFill>
                  <a:srgbClr val="FFFFFF"/>
                </a:solidFill>
              </a:rPr>
              <a:t>Fortean/TopFoto/The Image Works</a:t>
            </a:r>
          </a:p>
        </p:txBody>
      </p:sp>
      <p:sp>
        <p:nvSpPr>
          <p:cNvPr id="3" name="Rectangle 2"/>
          <p:cNvSpPr/>
          <p:nvPr/>
        </p:nvSpPr>
        <p:spPr>
          <a:xfrm>
            <a:off x="4949011" y="5023287"/>
            <a:ext cx="3641727" cy="1042031"/>
          </a:xfrm>
          <a:prstGeom prst="rect">
            <a:avLst/>
          </a:prstGeom>
          <a:solidFill>
            <a:schemeClr val="bg2"/>
          </a:solidFill>
        </p:spPr>
        <p:txBody>
          <a:bodyPr wrap="square">
            <a:spAutoFit/>
          </a:bodyPr>
          <a:lstStyle/>
          <a:p>
            <a:pPr algn="ctr" eaLnBrk="0" fontAlgn="base" hangingPunct="0">
              <a:lnSpc>
                <a:spcPts val="1800"/>
              </a:lnSpc>
              <a:spcBef>
                <a:spcPct val="0"/>
              </a:spcBef>
              <a:spcAft>
                <a:spcPts val="600"/>
              </a:spcAft>
            </a:pPr>
            <a:r>
              <a:rPr lang="en-US" dirty="0">
                <a:solidFill>
                  <a:srgbClr val="000000"/>
                </a:solidFill>
                <a:latin typeface="Aharoni" pitchFamily="2" charset="-79"/>
                <a:ea typeface="Times New Roman" pitchFamily="18" charset="0"/>
                <a:cs typeface="Aharoni" pitchFamily="2" charset="-79"/>
              </a:rPr>
              <a:t>Ongoing controversy: Majority of scientifically oriented psychologist are very skeptical of reports of ESP</a:t>
            </a:r>
          </a:p>
        </p:txBody>
      </p:sp>
      <p:sp>
        <p:nvSpPr>
          <p:cNvPr id="5" name="Rectangle 4"/>
          <p:cNvSpPr/>
          <p:nvPr/>
        </p:nvSpPr>
        <p:spPr>
          <a:xfrm>
            <a:off x="1223265" y="5448419"/>
            <a:ext cx="2364750" cy="330860"/>
          </a:xfrm>
          <a:prstGeom prst="rect">
            <a:avLst/>
          </a:prstGeom>
        </p:spPr>
        <p:txBody>
          <a:bodyPr wrap="none">
            <a:spAutoFit/>
          </a:bodyPr>
          <a:lstStyle/>
          <a:p>
            <a:pPr eaLnBrk="0" fontAlgn="base" hangingPunct="0">
              <a:lnSpc>
                <a:spcPts val="1800"/>
              </a:lnSpc>
              <a:spcBef>
                <a:spcPct val="0"/>
              </a:spcBef>
              <a:spcAft>
                <a:spcPts val="600"/>
              </a:spcAft>
            </a:pPr>
            <a:r>
              <a:rPr lang="en-US" b="1" dirty="0">
                <a:solidFill>
                  <a:schemeClr val="bg1"/>
                </a:solidFill>
                <a:latin typeface="Aharoni" pitchFamily="2" charset="-79"/>
                <a:ea typeface="Times New Roman" pitchFamily="18" charset="0"/>
                <a:cs typeface="Aharoni" pitchFamily="2" charset="-79"/>
              </a:rPr>
              <a:t>Ganzfeld Technique</a:t>
            </a:r>
          </a:p>
        </p:txBody>
      </p:sp>
    </p:spTree>
    <p:extLst>
      <p:ext uri="{BB962C8B-B14F-4D97-AF65-F5344CB8AC3E}">
        <p14:creationId xmlns:p14="http://schemas.microsoft.com/office/powerpoint/2010/main" val="302117712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Perception</a:t>
            </a:r>
            <a:endParaRPr lang="en-US" dirty="0"/>
          </a:p>
        </p:txBody>
      </p:sp>
      <p:sp>
        <p:nvSpPr>
          <p:cNvPr id="3" name="Content Placeholder 2"/>
          <p:cNvSpPr>
            <a:spLocks noGrp="1"/>
          </p:cNvSpPr>
          <p:nvPr>
            <p:ph idx="1"/>
          </p:nvPr>
        </p:nvSpPr>
        <p:spPr/>
        <p:txBody>
          <a:bodyPr>
            <a:normAutofit fontScale="92500" lnSpcReduction="20000"/>
          </a:bodyPr>
          <a:lstStyle/>
          <a:p>
            <a:pPr marL="0" lvl="0" indent="0">
              <a:buNone/>
            </a:pPr>
            <a:r>
              <a:rPr lang="en-US" b="1" dirty="0" smtClean="0"/>
              <a:t>Two Major Processes in Perceptual Processing</a:t>
            </a:r>
          </a:p>
          <a:p>
            <a:pPr lvl="0"/>
            <a:r>
              <a:rPr lang="en-US" b="1" dirty="0" smtClean="0"/>
              <a:t>Bottom-up processing: </a:t>
            </a:r>
            <a:r>
              <a:rPr lang="en-US" dirty="0" smtClean="0"/>
              <a:t/>
            </a:r>
            <a:br>
              <a:rPr lang="en-US" dirty="0" smtClean="0"/>
            </a:br>
            <a:r>
              <a:rPr lang="en-US" dirty="0" smtClean="0"/>
              <a:t>Emphasizes the importance of sensory receptors in detecting the basic features of a stimulus; moves from </a:t>
            </a:r>
            <a:r>
              <a:rPr lang="en-US" u="sng" dirty="0" smtClean="0"/>
              <a:t>part to whole</a:t>
            </a:r>
            <a:r>
              <a:rPr lang="en-US" dirty="0" smtClean="0"/>
              <a:t>; also called data-driven processing</a:t>
            </a:r>
          </a:p>
          <a:p>
            <a:pPr lvl="0"/>
            <a:r>
              <a:rPr lang="en-US" b="1" dirty="0" smtClean="0"/>
              <a:t>Top-down processing:</a:t>
            </a:r>
            <a:r>
              <a:rPr lang="en-US" dirty="0" smtClean="0"/>
              <a:t> Emphasizes importance of observer’s cognitive processes in arriving at meaningful perceptions; moves from </a:t>
            </a:r>
            <a:r>
              <a:rPr lang="en-US" u="sng" dirty="0" smtClean="0"/>
              <a:t>whole to part</a:t>
            </a:r>
            <a:r>
              <a:rPr lang="en-US" dirty="0" smtClean="0"/>
              <a:t>; also called conceptually driven processing</a:t>
            </a:r>
          </a:p>
          <a:p>
            <a:pPr lvl="0"/>
            <a:r>
              <a:rPr lang="en-US" dirty="0" smtClean="0"/>
              <a:t>The use of either can be influenced by cultural differences or nuances, such as found in collectivist vs. individualistic societies</a:t>
            </a:r>
          </a:p>
          <a:p>
            <a:endParaRPr lang="en-US" dirty="0"/>
          </a:p>
        </p:txBody>
      </p:sp>
      <p:sp>
        <p:nvSpPr>
          <p:cNvPr id="5" name="Rectangle 4"/>
          <p:cNvSpPr/>
          <p:nvPr/>
        </p:nvSpPr>
        <p:spPr>
          <a:xfrm>
            <a:off x="4836959" y="511758"/>
            <a:ext cx="3847156" cy="792525"/>
          </a:xfrm>
          <a:prstGeom prst="rect">
            <a:avLst/>
          </a:prstGeom>
          <a:solidFill>
            <a:schemeClr val="bg2"/>
          </a:solidFill>
        </p:spPr>
        <p:txBody>
          <a:bodyPr wrap="square">
            <a:spAutoFit/>
          </a:bodyPr>
          <a:lstStyle/>
          <a:p>
            <a:pPr algn="ctr" eaLnBrk="0" fontAlgn="base" hangingPunct="0">
              <a:lnSpc>
                <a:spcPts val="1800"/>
              </a:lnSpc>
              <a:spcBef>
                <a:spcPct val="0"/>
              </a:spcBef>
              <a:spcAft>
                <a:spcPts val="600"/>
              </a:spcAft>
            </a:pPr>
            <a:r>
              <a:rPr lang="en-US" dirty="0">
                <a:solidFill>
                  <a:srgbClr val="000000"/>
                </a:solidFill>
                <a:latin typeface="Aharoni" pitchFamily="2" charset="-79"/>
                <a:ea typeface="Times New Roman" pitchFamily="18" charset="0"/>
                <a:cs typeface="Aharoni" pitchFamily="2" charset="-79"/>
              </a:rPr>
              <a:t>Process of integrating, organizing, </a:t>
            </a:r>
            <a:r>
              <a:rPr lang="en-US" dirty="0" smtClean="0">
                <a:solidFill>
                  <a:srgbClr val="000000"/>
                </a:solidFill>
                <a:latin typeface="Aharoni" pitchFamily="2" charset="-79"/>
                <a:ea typeface="Times New Roman" pitchFamily="18" charset="0"/>
                <a:cs typeface="Aharoni" pitchFamily="2" charset="-79"/>
              </a:rPr>
              <a:t>and interpreting </a:t>
            </a:r>
            <a:r>
              <a:rPr lang="en-US" dirty="0">
                <a:solidFill>
                  <a:srgbClr val="000000"/>
                </a:solidFill>
                <a:latin typeface="Aharoni" pitchFamily="2" charset="-79"/>
                <a:ea typeface="Times New Roman" pitchFamily="18" charset="0"/>
                <a:cs typeface="Aharoni" pitchFamily="2" charset="-79"/>
              </a:rPr>
              <a:t>sensory information into meaningful representations</a:t>
            </a:r>
            <a:r>
              <a:rPr lang="en-US" b="1" dirty="0">
                <a:solidFill>
                  <a:srgbClr val="000000"/>
                </a:solidFill>
                <a:latin typeface="Aharoni" pitchFamily="2" charset="-79"/>
                <a:ea typeface="Times New Roman" pitchFamily="18" charset="0"/>
                <a:cs typeface="Aharoni" pitchFamily="2" charset="-79"/>
              </a:rPr>
              <a:t>.</a:t>
            </a:r>
            <a:endParaRPr lang="en-US" b="1" dirty="0">
              <a:solidFill>
                <a:srgbClr val="000000"/>
              </a:solidFill>
              <a:latin typeface="Arial" pitchFamily="34" charset="0"/>
              <a:ea typeface="Times New Roman" pitchFamily="18" charset="0"/>
              <a:cs typeface="Arial" pitchFamily="34" charset="0"/>
            </a:endParaRPr>
          </a:p>
        </p:txBody>
      </p:sp>
    </p:spTree>
    <p:extLst>
      <p:ext uri="{BB962C8B-B14F-4D97-AF65-F5344CB8AC3E}">
        <p14:creationId xmlns:p14="http://schemas.microsoft.com/office/powerpoint/2010/main" val="146782144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Perception of Shape</a:t>
            </a:r>
            <a:br>
              <a:rPr lang="en-US" dirty="0" smtClean="0"/>
            </a:br>
            <a:r>
              <a:rPr lang="en-US" dirty="0" smtClean="0"/>
              <a:t>WHAT IS IT?</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How are perceptions organized so that an object is seen as separate from other objects?</a:t>
            </a:r>
          </a:p>
          <a:p>
            <a:pPr lvl="1"/>
            <a:r>
              <a:rPr lang="en-US" dirty="0" smtClean="0"/>
              <a:t>Gestalt psychologists identified important perceptual principles.</a:t>
            </a:r>
          </a:p>
          <a:p>
            <a:r>
              <a:rPr lang="en-US" b="1" dirty="0" smtClean="0"/>
              <a:t>Gestalt psychology</a:t>
            </a:r>
          </a:p>
          <a:p>
            <a:pPr lvl="1"/>
            <a:r>
              <a:rPr lang="en-US" dirty="0" smtClean="0"/>
              <a:t>Founded by German psychologist Max Wertheimer in the early 1900s (Wertheimer, 1923).</a:t>
            </a:r>
          </a:p>
          <a:p>
            <a:pPr lvl="1"/>
            <a:r>
              <a:rPr lang="en-US" dirty="0" smtClean="0"/>
              <a:t>Emphasized that we perceive whole objects or figures (gestalts) rather than isolated bits and pieces of sensory information.</a:t>
            </a:r>
          </a:p>
          <a:p>
            <a:r>
              <a:rPr lang="en-US" b="1" dirty="0" smtClean="0"/>
              <a:t>Figure–Ground Relationship</a:t>
            </a:r>
          </a:p>
          <a:p>
            <a:pPr lvl="1"/>
            <a:r>
              <a:rPr lang="en-US" dirty="0" smtClean="0"/>
              <a:t>The separation of a scene into figure and ground is not a property of the actual elements of the scene at which you’re looking. Rather, your ability to separate a scene into figure and ground is a psychological accomplishment</a:t>
            </a:r>
          </a:p>
          <a:p>
            <a:pPr lvl="1"/>
            <a:r>
              <a:rPr lang="en-US" dirty="0" smtClean="0"/>
              <a:t>Demonstrated in Figure-Ground Reversal</a:t>
            </a:r>
          </a:p>
          <a:p>
            <a:pPr lvl="1"/>
            <a:endParaRPr lang="en-US" dirty="0" smtClean="0"/>
          </a:p>
        </p:txBody>
      </p:sp>
    </p:spTree>
    <p:extLst>
      <p:ext uri="{BB962C8B-B14F-4D97-AF65-F5344CB8AC3E}">
        <p14:creationId xmlns:p14="http://schemas.microsoft.com/office/powerpoint/2010/main" val="363979323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Figure-Ground: Face-Vase Illusion</a:t>
            </a:r>
            <a:endParaRPr lang="en-US" dirty="0"/>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3313" y="1749425"/>
            <a:ext cx="4395787" cy="336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498590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325" y="120259"/>
            <a:ext cx="8229600" cy="1143000"/>
          </a:xfrm>
        </p:spPr>
        <p:txBody>
          <a:bodyPr>
            <a:normAutofit/>
          </a:bodyPr>
          <a:lstStyle/>
          <a:p>
            <a:r>
              <a:rPr lang="en-US" dirty="0" smtClean="0"/>
              <a:t>Perception of Shape</a:t>
            </a:r>
            <a:br>
              <a:rPr lang="en-US" dirty="0" smtClean="0"/>
            </a:br>
            <a:r>
              <a:rPr lang="en-US" sz="3100" dirty="0" smtClean="0"/>
              <a:t>WHAT IS IT?</a:t>
            </a:r>
            <a:endParaRPr lang="en-US" sz="3100" dirty="0"/>
          </a:p>
        </p:txBody>
      </p:sp>
      <p:sp>
        <p:nvSpPr>
          <p:cNvPr id="3" name="Content Placeholder 2"/>
          <p:cNvSpPr>
            <a:spLocks noGrp="1"/>
          </p:cNvSpPr>
          <p:nvPr>
            <p:ph idx="1"/>
          </p:nvPr>
        </p:nvSpPr>
        <p:spPr>
          <a:xfrm>
            <a:off x="401173" y="1145406"/>
            <a:ext cx="8245591" cy="734040"/>
          </a:xfrm>
        </p:spPr>
        <p:txBody>
          <a:bodyPr>
            <a:normAutofit/>
          </a:bodyPr>
          <a:lstStyle/>
          <a:p>
            <a:r>
              <a:rPr lang="en-US" dirty="0" smtClean="0"/>
              <a:t>Gestalt principles of organization</a:t>
            </a:r>
          </a:p>
          <a:p>
            <a:pPr marL="457200" lvl="1" indent="0">
              <a:buNone/>
            </a:pPr>
            <a:endParaRPr lang="en-US" dirty="0"/>
          </a:p>
        </p:txBody>
      </p:sp>
      <p:pic>
        <p:nvPicPr>
          <p:cNvPr id="4" name="Picture 3" title="Photos of food on a table, people working on a clock, railroad tracks, and penguins"/>
          <p:cNvPicPr>
            <a:picLocks noChangeAspect="1"/>
          </p:cNvPicPr>
          <p:nvPr/>
        </p:nvPicPr>
        <p:blipFill>
          <a:blip r:embed="rId3"/>
          <a:stretch>
            <a:fillRect/>
          </a:stretch>
        </p:blipFill>
        <p:spPr>
          <a:xfrm>
            <a:off x="1198811" y="1828800"/>
            <a:ext cx="6891499" cy="5029200"/>
          </a:xfrm>
          <a:prstGeom prst="rect">
            <a:avLst/>
          </a:prstGeom>
        </p:spPr>
      </p:pic>
    </p:spTree>
    <p:extLst>
      <p:ext uri="{BB962C8B-B14F-4D97-AF65-F5344CB8AC3E}">
        <p14:creationId xmlns:p14="http://schemas.microsoft.com/office/powerpoint/2010/main" val="124346533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haroni" pitchFamily="2" charset="-79"/>
                <a:cs typeface="Aharoni" pitchFamily="2" charset="-79"/>
              </a:rPr>
              <a:t/>
            </a:r>
            <a:br>
              <a:rPr lang="en-US" dirty="0" smtClean="0">
                <a:latin typeface="Aharoni" pitchFamily="2" charset="-79"/>
                <a:cs typeface="Aharoni" pitchFamily="2" charset="-79"/>
              </a:rPr>
            </a:br>
            <a:r>
              <a:rPr lang="en-US" dirty="0" smtClean="0">
                <a:latin typeface="Aharoni" pitchFamily="2" charset="-79"/>
                <a:cs typeface="Aharoni" pitchFamily="2" charset="-79"/>
              </a:rPr>
              <a:t>Gestalt </a:t>
            </a:r>
            <a:r>
              <a:rPr lang="en-US" dirty="0">
                <a:latin typeface="Aharoni" pitchFamily="2" charset="-79"/>
                <a:cs typeface="Aharoni" pitchFamily="2" charset="-79"/>
              </a:rPr>
              <a:t>Grouping Principles</a:t>
            </a:r>
            <a:br>
              <a:rPr lang="en-US" dirty="0">
                <a:latin typeface="Aharoni" pitchFamily="2" charset="-79"/>
                <a:cs typeface="Aharoni" pitchFamily="2" charset="-79"/>
              </a:rPr>
            </a:br>
            <a:endParaRPr lang="en-US" dirty="0"/>
          </a:p>
        </p:txBody>
      </p:sp>
      <p:pic>
        <p:nvPicPr>
          <p:cNvPr id="4" name="Content Placeholder 3" descr="The figure contains three rectangles of different colors overlapping&#10;" title="Figure 3.16"/>
          <p:cNvPicPr>
            <a:picLocks noGrp="1" noChangeAspect="1"/>
          </p:cNvPicPr>
          <p:nvPr>
            <p:ph idx="1"/>
          </p:nvPr>
        </p:nvPicPr>
        <p:blipFill>
          <a:blip r:embed="rId2" cstate="print">
            <a:extLst>
              <a:ext uri="{28A0092B-C50C-407E-A947-70E740481C1C}">
                <a14:useLocalDpi xmlns:a14="http://schemas.microsoft.com/office/drawing/2010/main" val="0"/>
              </a:ext>
            </a:extLst>
          </a:blip>
          <a:srcRect l="-40915" r="-40915"/>
          <a:stretch>
            <a:fillRect/>
          </a:stretch>
        </p:blipFill>
        <p:spPr>
          <a:xfrm>
            <a:off x="2438400" y="1625600"/>
            <a:ext cx="8229600" cy="4525963"/>
          </a:xfrm>
          <a:prstGeom prst="rect">
            <a:avLst/>
          </a:prstGeom>
        </p:spPr>
      </p:pic>
      <p:sp>
        <p:nvSpPr>
          <p:cNvPr id="5" name="Freeform 4"/>
          <p:cNvSpPr/>
          <p:nvPr/>
        </p:nvSpPr>
        <p:spPr>
          <a:xfrm>
            <a:off x="496249" y="1563528"/>
            <a:ext cx="4097929" cy="4038649"/>
          </a:xfrm>
          <a:custGeom>
            <a:avLst/>
            <a:gdLst>
              <a:gd name="connsiteX0" fmla="*/ 0 w 2701743"/>
              <a:gd name="connsiteY0" fmla="*/ 0 h 1801162"/>
              <a:gd name="connsiteX1" fmla="*/ 2701743 w 2701743"/>
              <a:gd name="connsiteY1" fmla="*/ 0 h 1801162"/>
              <a:gd name="connsiteX2" fmla="*/ 2701743 w 2701743"/>
              <a:gd name="connsiteY2" fmla="*/ 1801162 h 1801162"/>
              <a:gd name="connsiteX3" fmla="*/ 0 w 2701743"/>
              <a:gd name="connsiteY3" fmla="*/ 1801162 h 1801162"/>
              <a:gd name="connsiteX4" fmla="*/ 0 w 2701743"/>
              <a:gd name="connsiteY4" fmla="*/ 0 h 1801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1743" h="1801162">
                <a:moveTo>
                  <a:pt x="0" y="0"/>
                </a:moveTo>
                <a:lnTo>
                  <a:pt x="2701743" y="0"/>
                </a:lnTo>
                <a:lnTo>
                  <a:pt x="2701743" y="1801162"/>
                </a:lnTo>
                <a:lnTo>
                  <a:pt x="0" y="18011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228600" lvl="1" indent="-228600" defTabSz="1066800">
              <a:lnSpc>
                <a:spcPts val="2200"/>
              </a:lnSpc>
              <a:spcBef>
                <a:spcPct val="0"/>
              </a:spcBef>
              <a:spcAft>
                <a:spcPts val="1200"/>
              </a:spcAft>
              <a:buChar char="••"/>
            </a:pPr>
            <a:r>
              <a:rPr lang="en-US" sz="2400" dirty="0" smtClean="0">
                <a:solidFill>
                  <a:schemeClr val="tx1"/>
                </a:solidFill>
                <a:latin typeface="Arial" pitchFamily="34" charset="0"/>
                <a:cs typeface="Arial" pitchFamily="34" charset="0"/>
              </a:rPr>
              <a:t>General </a:t>
            </a:r>
            <a:r>
              <a:rPr lang="en-US" sz="2400" dirty="0">
                <a:solidFill>
                  <a:schemeClr val="tx1"/>
                </a:solidFill>
                <a:latin typeface="Arial" pitchFamily="34" charset="0"/>
                <a:cs typeface="Arial" pitchFamily="34" charset="0"/>
              </a:rPr>
              <a:t>principle </a:t>
            </a:r>
            <a:r>
              <a:rPr lang="en-US" sz="2400" dirty="0" smtClean="0">
                <a:solidFill>
                  <a:schemeClr val="tx1"/>
                </a:solidFill>
                <a:latin typeface="Arial" pitchFamily="34" charset="0"/>
                <a:cs typeface="Arial" pitchFamily="34" charset="0"/>
              </a:rPr>
              <a:t>of </a:t>
            </a:r>
            <a:r>
              <a:rPr lang="en-US" sz="2400" b="1" dirty="0" smtClean="0">
                <a:solidFill>
                  <a:schemeClr val="tx1"/>
                </a:solidFill>
                <a:latin typeface="Arial" pitchFamily="34" charset="0"/>
                <a:cs typeface="Arial" pitchFamily="34" charset="0"/>
              </a:rPr>
              <a:t>law </a:t>
            </a:r>
            <a:r>
              <a:rPr lang="en-US" sz="2400" b="1" dirty="0">
                <a:solidFill>
                  <a:schemeClr val="tx1"/>
                </a:solidFill>
                <a:latin typeface="Arial" pitchFamily="34" charset="0"/>
                <a:cs typeface="Arial" pitchFamily="34" charset="0"/>
              </a:rPr>
              <a:t>of Prägnanz</a:t>
            </a:r>
            <a:r>
              <a:rPr lang="en-US" sz="2400" dirty="0">
                <a:solidFill>
                  <a:schemeClr val="tx1"/>
                </a:solidFill>
                <a:latin typeface="Arial" pitchFamily="34" charset="0"/>
                <a:cs typeface="Arial" pitchFamily="34" charset="0"/>
              </a:rPr>
              <a:t>, or </a:t>
            </a:r>
            <a:r>
              <a:rPr lang="en-US" sz="2400" b="1" u="sng" dirty="0">
                <a:solidFill>
                  <a:schemeClr val="tx1"/>
                </a:solidFill>
                <a:latin typeface="Arial" pitchFamily="34" charset="0"/>
                <a:cs typeface="Arial" pitchFamily="34" charset="0"/>
              </a:rPr>
              <a:t>the law of simplicity:</a:t>
            </a:r>
          </a:p>
          <a:p>
            <a:pPr marL="228600" lvl="1" indent="-228600" defTabSz="1066800">
              <a:lnSpc>
                <a:spcPts val="2200"/>
              </a:lnSpc>
              <a:spcBef>
                <a:spcPct val="0"/>
              </a:spcBef>
              <a:spcAft>
                <a:spcPts val="1200"/>
              </a:spcAft>
              <a:buChar char="••"/>
            </a:pPr>
            <a:r>
              <a:rPr lang="en-US" sz="2400" dirty="0" smtClean="0">
                <a:solidFill>
                  <a:schemeClr val="tx1"/>
                </a:solidFill>
                <a:latin typeface="Arial" pitchFamily="34" charset="0"/>
                <a:cs typeface="Arial" pitchFamily="34" charset="0"/>
              </a:rPr>
              <a:t>When </a:t>
            </a:r>
            <a:r>
              <a:rPr lang="en-US" sz="2400" dirty="0">
                <a:solidFill>
                  <a:schemeClr val="tx1"/>
                </a:solidFill>
                <a:latin typeface="Arial" pitchFamily="34" charset="0"/>
                <a:cs typeface="Arial" pitchFamily="34" charset="0"/>
              </a:rPr>
              <a:t>several perceptual organizations of an assortment of visual elements are possible, the perceptual interpretation that occurs will be the one that produces the “best, simplest, and most stable shape”</a:t>
            </a:r>
          </a:p>
        </p:txBody>
      </p:sp>
    </p:spTree>
    <p:extLst>
      <p:ext uri="{BB962C8B-B14F-4D97-AF65-F5344CB8AC3E}">
        <p14:creationId xmlns:p14="http://schemas.microsoft.com/office/powerpoint/2010/main" val="246685418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Depth Perception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14108910"/>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9182941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Binocular Cues</a:t>
            </a:r>
            <a:endParaRPr lang="en-US" dirty="0"/>
          </a:p>
        </p:txBody>
      </p:sp>
      <p:pic>
        <p:nvPicPr>
          <p:cNvPr id="4" name="Content Placeholder 3" title="Photo of leaves"/>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3975" b="3975"/>
          <a:stretch/>
        </p:blipFill>
        <p:spPr>
          <a:xfrm>
            <a:off x="670955" y="1554934"/>
            <a:ext cx="8229600" cy="4525963"/>
          </a:xfrm>
          <a:prstGeom prst="rect">
            <a:avLst/>
          </a:prstGeom>
        </p:spPr>
      </p:pic>
      <p:sp>
        <p:nvSpPr>
          <p:cNvPr id="5" name="Content Placeholder 3"/>
          <p:cNvSpPr txBox="1">
            <a:spLocks/>
          </p:cNvSpPr>
          <p:nvPr/>
        </p:nvSpPr>
        <p:spPr>
          <a:xfrm>
            <a:off x="326571" y="1258784"/>
            <a:ext cx="5425588" cy="5118265"/>
          </a:xfrm>
          <a:prstGeom prst="rect">
            <a:avLst/>
          </a:prstGeom>
          <a:solidFill>
            <a:schemeClr val="bg2"/>
          </a:solidFill>
        </p:spPr>
        <p:txBody>
          <a:bodyPr vert="horz" lIns="91440" tIns="45720" rIns="91440" bIns="45720" rtlCol="0">
            <a:normAutofit fontScale="77500" lnSpcReduction="20000"/>
          </a:bodyPr>
          <a:lstStyle>
            <a:lvl1pPr marL="342900" indent="-342900" algn="l" defTabSz="914400" rtl="0" eaLnBrk="1" latinLnBrk="0" hangingPunct="1">
              <a:spcBef>
                <a:spcPct val="20000"/>
              </a:spcBef>
              <a:buClr>
                <a:schemeClr val="accent6">
                  <a:lumMod val="50000"/>
                </a:schemeClr>
              </a:buClr>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Clr>
                <a:schemeClr val="accent1">
                  <a:lumMod val="75000"/>
                </a:schemeClr>
              </a:buClr>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0" fontAlgn="base" hangingPunct="0">
              <a:lnSpc>
                <a:spcPts val="2200"/>
              </a:lnSpc>
              <a:spcBef>
                <a:spcPct val="0"/>
              </a:spcBef>
              <a:spcAft>
                <a:spcPts val="600"/>
              </a:spcAft>
            </a:pPr>
            <a:r>
              <a:rPr lang="en-US" sz="3400" b="1" dirty="0" smtClean="0">
                <a:solidFill>
                  <a:srgbClr val="000000"/>
                </a:solidFill>
                <a:latin typeface="Arial" pitchFamily="34" charset="0"/>
                <a:ea typeface="Calibri" pitchFamily="34" charset="0"/>
                <a:cs typeface="Arial" pitchFamily="34" charset="0"/>
              </a:rPr>
              <a:t>Binocular (Retinal) disparity</a:t>
            </a:r>
          </a:p>
          <a:p>
            <a:pPr lvl="1" eaLnBrk="0" fontAlgn="base" hangingPunct="0">
              <a:lnSpc>
                <a:spcPts val="2200"/>
              </a:lnSpc>
              <a:spcBef>
                <a:spcPct val="0"/>
              </a:spcBef>
              <a:spcAft>
                <a:spcPts val="600"/>
              </a:spcAft>
            </a:pPr>
            <a:r>
              <a:rPr lang="en-US" b="1" dirty="0" smtClean="0">
                <a:solidFill>
                  <a:srgbClr val="000000"/>
                </a:solidFill>
                <a:latin typeface="Arial" pitchFamily="34" charset="0"/>
                <a:ea typeface="Calibri" pitchFamily="34" charset="0"/>
                <a:cs typeface="Arial" pitchFamily="34" charset="0"/>
              </a:rPr>
              <a:t>Because our eyes are set a few inches apart, a slightly different image of an object is cast on the retina of each eye. </a:t>
            </a:r>
          </a:p>
          <a:p>
            <a:pPr lvl="1" eaLnBrk="0" fontAlgn="base" hangingPunct="0">
              <a:lnSpc>
                <a:spcPts val="2200"/>
              </a:lnSpc>
              <a:spcBef>
                <a:spcPct val="0"/>
              </a:spcBef>
              <a:spcAft>
                <a:spcPts val="600"/>
              </a:spcAft>
            </a:pPr>
            <a:r>
              <a:rPr lang="en-US" b="1" dirty="0" smtClean="0">
                <a:solidFill>
                  <a:srgbClr val="000000"/>
                </a:solidFill>
                <a:latin typeface="Arial" pitchFamily="34" charset="0"/>
                <a:ea typeface="Calibri" pitchFamily="34" charset="0"/>
                <a:cs typeface="Arial" pitchFamily="34" charset="0"/>
              </a:rPr>
              <a:t>These distances are interpreted as depth</a:t>
            </a:r>
            <a:r>
              <a:rPr lang="en-US" dirty="0" smtClean="0">
                <a:solidFill>
                  <a:srgbClr val="000000"/>
                </a:solidFill>
                <a:latin typeface="Arial" pitchFamily="34" charset="0"/>
                <a:ea typeface="Calibri" pitchFamily="34" charset="0"/>
                <a:cs typeface="Arial" pitchFamily="34" charset="0"/>
              </a:rPr>
              <a:t>. </a:t>
            </a:r>
          </a:p>
          <a:p>
            <a:pPr lvl="1" eaLnBrk="0" fontAlgn="base" hangingPunct="0">
              <a:lnSpc>
                <a:spcPts val="2200"/>
              </a:lnSpc>
              <a:spcBef>
                <a:spcPct val="0"/>
              </a:spcBef>
              <a:spcAft>
                <a:spcPts val="600"/>
              </a:spcAft>
            </a:pPr>
            <a:r>
              <a:rPr lang="en-US" dirty="0" smtClean="0">
                <a:solidFill>
                  <a:srgbClr val="000000"/>
                </a:solidFill>
                <a:latin typeface="Arial" pitchFamily="34" charset="0"/>
                <a:ea typeface="Calibri" pitchFamily="34" charset="0"/>
                <a:cs typeface="Arial" pitchFamily="34" charset="0"/>
              </a:rPr>
              <a:t>3D movies present you with slightly different images in each eye and when fused give you a powerful sense of depth.</a:t>
            </a:r>
          </a:p>
          <a:p>
            <a:pPr lvl="1" eaLnBrk="0" fontAlgn="base" hangingPunct="0">
              <a:lnSpc>
                <a:spcPts val="2200"/>
              </a:lnSpc>
              <a:spcBef>
                <a:spcPct val="0"/>
              </a:spcBef>
              <a:spcAft>
                <a:spcPts val="600"/>
              </a:spcAft>
            </a:pPr>
            <a:r>
              <a:rPr lang="en-US" dirty="0" smtClean="0">
                <a:solidFill>
                  <a:srgbClr val="000000"/>
                </a:solidFill>
                <a:latin typeface="Arial" pitchFamily="34" charset="0"/>
                <a:ea typeface="Calibri" pitchFamily="34" charset="0"/>
                <a:cs typeface="Arial" pitchFamily="34" charset="0"/>
              </a:rPr>
              <a:t>A stereogram is a picture that uses the principle of binocular disparity to create perception of a 3D image.</a:t>
            </a:r>
          </a:p>
          <a:p>
            <a:pPr lvl="1" eaLnBrk="0" fontAlgn="base" hangingPunct="0">
              <a:lnSpc>
                <a:spcPts val="2200"/>
              </a:lnSpc>
              <a:spcBef>
                <a:spcPct val="0"/>
              </a:spcBef>
              <a:spcAft>
                <a:spcPts val="600"/>
              </a:spcAft>
            </a:pPr>
            <a:r>
              <a:rPr lang="en-US" dirty="0" smtClean="0">
                <a:solidFill>
                  <a:srgbClr val="000000"/>
                </a:solidFill>
                <a:latin typeface="Arial" pitchFamily="34" charset="0"/>
                <a:ea typeface="Calibri" pitchFamily="34" charset="0"/>
                <a:cs typeface="Arial" pitchFamily="34" charset="0"/>
              </a:rPr>
              <a:t>An early problem with vision can cause this ability not to develop correctly if the eyes don’t work together.</a:t>
            </a:r>
            <a:endParaRPr lang="en-US" dirty="0">
              <a:solidFill>
                <a:srgbClr val="000000"/>
              </a:solidFill>
            </a:endParaRPr>
          </a:p>
        </p:txBody>
      </p:sp>
      <p:sp>
        <p:nvSpPr>
          <p:cNvPr id="6" name="Rectangle 5"/>
          <p:cNvSpPr/>
          <p:nvPr/>
        </p:nvSpPr>
        <p:spPr>
          <a:xfrm>
            <a:off x="6088219" y="2222197"/>
            <a:ext cx="2222386" cy="1254189"/>
          </a:xfrm>
          <a:prstGeom prst="rect">
            <a:avLst/>
          </a:prstGeom>
          <a:solidFill>
            <a:schemeClr val="accent6">
              <a:lumMod val="60000"/>
              <a:lumOff val="40000"/>
            </a:schemeClr>
          </a:solidFill>
        </p:spPr>
        <p:txBody>
          <a:bodyPr wrap="square">
            <a:spAutoFit/>
          </a:bodyPr>
          <a:lstStyle/>
          <a:p>
            <a:pPr lvl="0" eaLnBrk="0" fontAlgn="base" hangingPunct="0">
              <a:lnSpc>
                <a:spcPts val="1800"/>
              </a:lnSpc>
              <a:spcBef>
                <a:spcPct val="0"/>
              </a:spcBef>
              <a:spcAft>
                <a:spcPts val="600"/>
              </a:spcAft>
            </a:pPr>
            <a:r>
              <a:rPr lang="en-US" b="1" dirty="0">
                <a:solidFill>
                  <a:srgbClr val="000000"/>
                </a:solidFill>
                <a:latin typeface="Aharoni" pitchFamily="2" charset="-79"/>
                <a:ea typeface="Times New Roman" pitchFamily="18" charset="0"/>
                <a:cs typeface="Aharoni" pitchFamily="2" charset="-79"/>
              </a:rPr>
              <a:t>Convergence: </a:t>
            </a:r>
            <a:r>
              <a:rPr lang="en-US" dirty="0">
                <a:solidFill>
                  <a:srgbClr val="000000"/>
                </a:solidFill>
                <a:latin typeface="Arial" pitchFamily="34" charset="0"/>
                <a:ea typeface="Times New Roman" pitchFamily="18" charset="0"/>
                <a:cs typeface="Arial" pitchFamily="34" charset="0"/>
              </a:rPr>
              <a:t>Degree to which muscles rotate your eyes to focus on an object</a:t>
            </a:r>
            <a:endParaRPr lang="en-US"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78708821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Perception of Motion</a:t>
            </a:r>
            <a:br>
              <a:rPr lang="en-US" dirty="0" smtClean="0"/>
            </a:br>
            <a:r>
              <a:rPr lang="en-US" sz="3100" dirty="0" smtClean="0"/>
              <a:t>WHERE IS IT GOING?</a:t>
            </a:r>
            <a:endParaRPr lang="en-US" sz="31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85356083"/>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7131927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58915129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title="Photo  of a long jump"/>
          <p:cNvPicPr>
            <a:picLocks noChangeAspect="1"/>
          </p:cNvPicPr>
          <p:nvPr/>
        </p:nvPicPr>
        <p:blipFill>
          <a:blip r:embed="rId8"/>
          <a:stretch>
            <a:fillRect/>
          </a:stretch>
        </p:blipFill>
        <p:spPr>
          <a:xfrm rot="10800000" flipV="1">
            <a:off x="3268215" y="239645"/>
            <a:ext cx="3220116" cy="2020739"/>
          </a:xfrm>
          <a:prstGeom prst="rect">
            <a:avLst/>
          </a:prstGeom>
        </p:spPr>
      </p:pic>
    </p:spTree>
    <p:extLst>
      <p:ext uri="{BB962C8B-B14F-4D97-AF65-F5344CB8AC3E}">
        <p14:creationId xmlns:p14="http://schemas.microsoft.com/office/powerpoint/2010/main" val="31218096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a:t>Absolute threshold: The smallest possible strength of a stimulus that can be </a:t>
            </a:r>
            <a:r>
              <a:rPr lang="en-US" dirty="0" smtClean="0"/>
              <a:t>detected 50% of </a:t>
            </a:r>
            <a:r>
              <a:rPr lang="en-US" dirty="0"/>
              <a:t>the time.</a:t>
            </a:r>
          </a:p>
          <a:p>
            <a:r>
              <a:rPr lang="en-US" dirty="0"/>
              <a:t>Difference threshold: The smallest possible difference between two stimuli that can be detected </a:t>
            </a:r>
            <a:r>
              <a:rPr lang="en-US" dirty="0" smtClean="0"/>
              <a:t>50% of </a:t>
            </a:r>
            <a:r>
              <a:rPr lang="en-US" dirty="0"/>
              <a:t>the time; </a:t>
            </a:r>
            <a:r>
              <a:rPr lang="en-US" dirty="0" smtClean="0"/>
              <a:t>also called </a:t>
            </a:r>
            <a:r>
              <a:rPr lang="en-US" dirty="0"/>
              <a:t>just noticeable difference.</a:t>
            </a:r>
          </a:p>
          <a:p>
            <a:r>
              <a:rPr lang="en-US" dirty="0"/>
              <a:t>Weber’s law (VAY-</a:t>
            </a:r>
            <a:r>
              <a:rPr lang="en-US" dirty="0" err="1"/>
              <a:t>berz</a:t>
            </a:r>
            <a:r>
              <a:rPr lang="en-US" dirty="0"/>
              <a:t>) A principle of sensation that holds that the size of the just noticeable difference will vary depending on its relation to the strength of the original stimulus.</a:t>
            </a:r>
          </a:p>
          <a:p>
            <a:endParaRPr lang="en-US" dirty="0"/>
          </a:p>
        </p:txBody>
      </p:sp>
    </p:spTree>
    <p:extLst>
      <p:ext uri="{BB962C8B-B14F-4D97-AF65-F5344CB8AC3E}">
        <p14:creationId xmlns:p14="http://schemas.microsoft.com/office/powerpoint/2010/main" val="382998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Perceptual Constancies</a:t>
            </a:r>
            <a:endParaRPr lang="en-US" dirty="0"/>
          </a:p>
        </p:txBody>
      </p:sp>
      <p:sp>
        <p:nvSpPr>
          <p:cNvPr id="3" name="Content Placeholder 2"/>
          <p:cNvSpPr>
            <a:spLocks noGrp="1"/>
          </p:cNvSpPr>
          <p:nvPr>
            <p:ph idx="1"/>
          </p:nvPr>
        </p:nvSpPr>
        <p:spPr>
          <a:xfrm>
            <a:off x="457200" y="1600200"/>
            <a:ext cx="4193004" cy="4525963"/>
          </a:xfrm>
        </p:spPr>
        <p:txBody>
          <a:bodyPr>
            <a:normAutofit fontScale="77500" lnSpcReduction="20000"/>
          </a:bodyPr>
          <a:lstStyle/>
          <a:p>
            <a:r>
              <a:rPr lang="en-US" dirty="0"/>
              <a:t>T</a:t>
            </a:r>
            <a:r>
              <a:rPr lang="en-US" dirty="0" smtClean="0"/>
              <a:t>endency </a:t>
            </a:r>
            <a:r>
              <a:rPr lang="en-US" dirty="0"/>
              <a:t>to perceive objects, especially familiar objects, as constant and </a:t>
            </a:r>
            <a:r>
              <a:rPr lang="en-US" dirty="0" smtClean="0"/>
              <a:t>unchanging despite </a:t>
            </a:r>
            <a:r>
              <a:rPr lang="en-US" dirty="0"/>
              <a:t>changes in sensory input is called </a:t>
            </a:r>
            <a:r>
              <a:rPr lang="en-US" b="1" dirty="0"/>
              <a:t>perceptual constancy</a:t>
            </a:r>
            <a:r>
              <a:rPr lang="en-US" b="1" dirty="0" smtClean="0"/>
              <a:t>.</a:t>
            </a:r>
          </a:p>
          <a:p>
            <a:pPr lvl="1"/>
            <a:r>
              <a:rPr lang="en-US" b="1" dirty="0" smtClean="0"/>
              <a:t>Size constancy </a:t>
            </a:r>
            <a:r>
              <a:rPr lang="en-US" dirty="0" smtClean="0"/>
              <a:t>is the perception </a:t>
            </a:r>
            <a:r>
              <a:rPr lang="en-US" dirty="0"/>
              <a:t>that an object remains the same size despite </a:t>
            </a:r>
            <a:r>
              <a:rPr lang="en-US" dirty="0" smtClean="0"/>
              <a:t>its changing </a:t>
            </a:r>
            <a:r>
              <a:rPr lang="en-US" dirty="0"/>
              <a:t>image on the retina.</a:t>
            </a:r>
            <a:endParaRPr lang="en-US" dirty="0" smtClean="0"/>
          </a:p>
          <a:p>
            <a:pPr lvl="1"/>
            <a:r>
              <a:rPr lang="en-US" b="1" dirty="0" smtClean="0"/>
              <a:t>Shape constancy </a:t>
            </a:r>
            <a:r>
              <a:rPr lang="en-US" dirty="0" smtClean="0"/>
              <a:t>is the tendency to perceive familiar objects as having shape regardless of image cast on the retinas.</a:t>
            </a:r>
            <a:endParaRPr lang="en-US" dirty="0"/>
          </a:p>
        </p:txBody>
      </p:sp>
      <p:pic>
        <p:nvPicPr>
          <p:cNvPr id="5" name="Picture 4" title="Drawing of a cube"/>
          <p:cNvPicPr>
            <a:picLocks noChangeAspect="1"/>
          </p:cNvPicPr>
          <p:nvPr/>
        </p:nvPicPr>
        <p:blipFill>
          <a:blip r:embed="rId3"/>
          <a:stretch>
            <a:fillRect/>
          </a:stretch>
        </p:blipFill>
        <p:spPr>
          <a:xfrm>
            <a:off x="5403362" y="1488200"/>
            <a:ext cx="2806700" cy="3022600"/>
          </a:xfrm>
          <a:prstGeom prst="rect">
            <a:avLst/>
          </a:prstGeom>
        </p:spPr>
      </p:pic>
      <p:sp>
        <p:nvSpPr>
          <p:cNvPr id="6" name="Rectangle 5"/>
          <p:cNvSpPr/>
          <p:nvPr/>
        </p:nvSpPr>
        <p:spPr>
          <a:xfrm>
            <a:off x="5397223" y="4537764"/>
            <a:ext cx="3029519" cy="707886"/>
          </a:xfrm>
          <a:prstGeom prst="rect">
            <a:avLst/>
          </a:prstGeom>
        </p:spPr>
        <p:txBody>
          <a:bodyPr wrap="square">
            <a:spAutoFit/>
          </a:bodyPr>
          <a:lstStyle/>
          <a:p>
            <a:pPr algn="ctr"/>
            <a:r>
              <a:rPr lang="en-US" sz="2000" dirty="0" smtClean="0"/>
              <a:t>How many right angles do you see?</a:t>
            </a:r>
            <a:endParaRPr lang="en-US" sz="2000" dirty="0"/>
          </a:p>
        </p:txBody>
      </p:sp>
    </p:spTree>
    <p:extLst>
      <p:ext uri="{BB962C8B-B14F-4D97-AF65-F5344CB8AC3E}">
        <p14:creationId xmlns:p14="http://schemas.microsoft.com/office/powerpoint/2010/main" val="351519834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Perceptual Illusions</a:t>
            </a:r>
            <a:endParaRPr lang="en-US" dirty="0"/>
          </a:p>
        </p:txBody>
      </p:sp>
      <p:sp>
        <p:nvSpPr>
          <p:cNvPr id="3" name="Content Placeholder 2"/>
          <p:cNvSpPr>
            <a:spLocks noGrp="1"/>
          </p:cNvSpPr>
          <p:nvPr>
            <p:ph idx="1"/>
          </p:nvPr>
        </p:nvSpPr>
        <p:spPr>
          <a:xfrm>
            <a:off x="457200" y="1600200"/>
            <a:ext cx="8229600" cy="4674240"/>
          </a:xfrm>
        </p:spPr>
        <p:txBody>
          <a:bodyPr>
            <a:normAutofit fontScale="92500" lnSpcReduction="20000"/>
          </a:bodyPr>
          <a:lstStyle/>
          <a:p>
            <a:pPr eaLnBrk="0" fontAlgn="base" hangingPunct="0">
              <a:lnSpc>
                <a:spcPts val="2200"/>
              </a:lnSpc>
              <a:spcBef>
                <a:spcPct val="0"/>
              </a:spcBef>
              <a:spcAft>
                <a:spcPts val="1200"/>
              </a:spcAft>
            </a:pPr>
            <a:r>
              <a:rPr lang="en-US" dirty="0" smtClean="0">
                <a:solidFill>
                  <a:prstClr val="black"/>
                </a:solidFill>
                <a:ea typeface="Calibri" pitchFamily="34" charset="0"/>
                <a:cs typeface="Arial" pitchFamily="34" charset="0"/>
              </a:rPr>
              <a:t>Are misperception </a:t>
            </a:r>
            <a:r>
              <a:rPr lang="en-US" dirty="0">
                <a:solidFill>
                  <a:prstClr val="black"/>
                </a:solidFill>
                <a:ea typeface="Calibri" pitchFamily="34" charset="0"/>
                <a:cs typeface="Arial" pitchFamily="34" charset="0"/>
              </a:rPr>
              <a:t>of true characteristics of an object or an </a:t>
            </a:r>
            <a:r>
              <a:rPr lang="en-US" dirty="0" smtClean="0">
                <a:solidFill>
                  <a:prstClr val="black"/>
                </a:solidFill>
                <a:ea typeface="Calibri" pitchFamily="34" charset="0"/>
                <a:cs typeface="Arial" pitchFamily="34" charset="0"/>
              </a:rPr>
              <a:t>image</a:t>
            </a:r>
            <a:endParaRPr lang="en-US" dirty="0">
              <a:solidFill>
                <a:prstClr val="black"/>
              </a:solidFill>
              <a:ea typeface="Calibri" pitchFamily="34" charset="0"/>
              <a:cs typeface="Arial" pitchFamily="34" charset="0"/>
            </a:endParaRPr>
          </a:p>
          <a:p>
            <a:pPr eaLnBrk="0" fontAlgn="base" hangingPunct="0">
              <a:lnSpc>
                <a:spcPts val="2200"/>
              </a:lnSpc>
              <a:spcBef>
                <a:spcPct val="0"/>
              </a:spcBef>
              <a:spcAft>
                <a:spcPts val="1200"/>
              </a:spcAft>
            </a:pPr>
            <a:r>
              <a:rPr lang="en-US" dirty="0">
                <a:solidFill>
                  <a:prstClr val="black"/>
                </a:solidFill>
                <a:ea typeface="Calibri" pitchFamily="34" charset="0"/>
                <a:cs typeface="Arial" pitchFamily="34" charset="0"/>
              </a:rPr>
              <a:t>U</a:t>
            </a:r>
            <a:r>
              <a:rPr lang="en-US" dirty="0" smtClean="0">
                <a:solidFill>
                  <a:prstClr val="black"/>
                </a:solidFill>
                <a:ea typeface="Calibri" pitchFamily="34" charset="0"/>
                <a:cs typeface="Arial" pitchFamily="34" charset="0"/>
              </a:rPr>
              <a:t>nderscore </a:t>
            </a:r>
            <a:r>
              <a:rPr lang="en-US" dirty="0">
                <a:solidFill>
                  <a:prstClr val="black"/>
                </a:solidFill>
                <a:ea typeface="Calibri" pitchFamily="34" charset="0"/>
                <a:cs typeface="Arial" pitchFamily="34" charset="0"/>
              </a:rPr>
              <a:t>the idea that </a:t>
            </a:r>
            <a:r>
              <a:rPr lang="en-US" dirty="0" smtClean="0">
                <a:solidFill>
                  <a:prstClr val="black"/>
                </a:solidFill>
                <a:ea typeface="Calibri" pitchFamily="34" charset="0"/>
                <a:cs typeface="Arial" pitchFamily="34" charset="0"/>
              </a:rPr>
              <a:t>perceptual representations are active construction of </a:t>
            </a:r>
            <a:r>
              <a:rPr lang="en-US" dirty="0">
                <a:solidFill>
                  <a:prstClr val="black"/>
                </a:solidFill>
                <a:ea typeface="Calibri" pitchFamily="34" charset="0"/>
                <a:cs typeface="Arial" pitchFamily="34" charset="0"/>
              </a:rPr>
              <a:t>the world according to psychological principles</a:t>
            </a:r>
            <a:r>
              <a:rPr lang="en-US" dirty="0" smtClean="0">
                <a:solidFill>
                  <a:prstClr val="black"/>
                </a:solidFill>
                <a:latin typeface="Arial" pitchFamily="34" charset="0"/>
                <a:ea typeface="Calibri" pitchFamily="34" charset="0"/>
                <a:cs typeface="Arial" pitchFamily="34" charset="0"/>
              </a:rPr>
              <a:t>.</a:t>
            </a:r>
          </a:p>
          <a:p>
            <a:pPr lvl="0"/>
            <a:r>
              <a:rPr lang="en-US" b="1" dirty="0" smtClean="0"/>
              <a:t>The Escher’s Waterfall</a:t>
            </a:r>
            <a:endParaRPr lang="en-US" dirty="0"/>
          </a:p>
          <a:p>
            <a:pPr lvl="1"/>
            <a:r>
              <a:rPr lang="en-US" dirty="0" smtClean="0"/>
              <a:t>Based on visual riddles that capitalize on tendency to organize visual elements into a meaningful scene</a:t>
            </a:r>
          </a:p>
          <a:p>
            <a:pPr lvl="1"/>
            <a:r>
              <a:rPr lang="en-US" dirty="0" smtClean="0"/>
              <a:t>Impossible Figure</a:t>
            </a:r>
            <a:endParaRPr lang="en-US" dirty="0"/>
          </a:p>
          <a:p>
            <a:pPr lvl="0"/>
            <a:r>
              <a:rPr lang="en-US" b="1" dirty="0"/>
              <a:t>The Moon Illusion</a:t>
            </a:r>
            <a:endParaRPr lang="en-US" dirty="0"/>
          </a:p>
          <a:p>
            <a:pPr lvl="1"/>
            <a:r>
              <a:rPr lang="en-US" dirty="0"/>
              <a:t>Based in part on the fact that people perceive objects on the horizon as farther away than objects that are directly overhead in the sky, leading to misjudging size</a:t>
            </a:r>
          </a:p>
          <a:p>
            <a:endParaRPr lang="en-US" dirty="0"/>
          </a:p>
          <a:p>
            <a:pPr lvl="1" eaLnBrk="0" fontAlgn="base" hangingPunct="0">
              <a:lnSpc>
                <a:spcPts val="2200"/>
              </a:lnSpc>
              <a:spcBef>
                <a:spcPct val="0"/>
              </a:spcBef>
              <a:spcAft>
                <a:spcPts val="1200"/>
              </a:spcAft>
            </a:pPr>
            <a:endParaRPr lang="en-US" dirty="0">
              <a:solidFill>
                <a:prstClr val="black"/>
              </a:solidFill>
              <a:latin typeface="Arial" pitchFamily="34" charset="0"/>
              <a:ea typeface="Calibri" pitchFamily="34" charset="0"/>
              <a:cs typeface="Arial" pitchFamily="34" charset="0"/>
            </a:endParaRPr>
          </a:p>
          <a:p>
            <a:pPr marL="0" indent="0">
              <a:buNone/>
            </a:pPr>
            <a:endParaRPr lang="en-US" dirty="0"/>
          </a:p>
        </p:txBody>
      </p:sp>
    </p:spTree>
    <p:extLst>
      <p:ext uri="{BB962C8B-B14F-4D97-AF65-F5344CB8AC3E}">
        <p14:creationId xmlns:p14="http://schemas.microsoft.com/office/powerpoint/2010/main" val="63264968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Escher’s </a:t>
            </a:r>
            <a:br>
              <a:rPr lang="en-US" dirty="0" smtClean="0"/>
            </a:br>
            <a:r>
              <a:rPr lang="en-US" dirty="0" smtClean="0"/>
              <a:t>Waterfall</a:t>
            </a:r>
            <a:endParaRPr lang="en-US" dirty="0"/>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3968" y="452809"/>
            <a:ext cx="4438650" cy="566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672779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073" y="761527"/>
            <a:ext cx="8229600" cy="1143000"/>
          </a:xfrm>
        </p:spPr>
        <p:txBody>
          <a:bodyPr>
            <a:noAutofit/>
          </a:bodyPr>
          <a:lstStyle/>
          <a:p>
            <a:r>
              <a:rPr lang="en-US" sz="2400" dirty="0"/>
              <a:t>The Müller-</a:t>
            </a:r>
            <a:r>
              <a:rPr lang="en-US" sz="2400" dirty="0" err="1"/>
              <a:t>Lyer</a:t>
            </a:r>
            <a:r>
              <a:rPr lang="en-US" sz="2400" dirty="0"/>
              <a:t> Illusion</a:t>
            </a:r>
            <a:br>
              <a:rPr lang="en-US" sz="2400" dirty="0"/>
            </a:br>
            <a:r>
              <a:rPr lang="en-US" sz="2400" dirty="0"/>
              <a:t>Based on interpreting the angles of lines as depth cues. The inward arrows mean the line is close and thus smaller for is retinal image</a:t>
            </a:r>
            <a:br>
              <a:rPr lang="en-US" sz="2400" dirty="0"/>
            </a:br>
            <a:endParaRPr lang="en-US" sz="2400" dirty="0"/>
          </a:p>
        </p:txBody>
      </p:sp>
      <p:sp>
        <p:nvSpPr>
          <p:cNvPr id="3" name="Content Placeholder 2"/>
          <p:cNvSpPr>
            <a:spLocks noGrp="1"/>
          </p:cNvSpPr>
          <p:nvPr>
            <p:ph idx="1"/>
          </p:nvPr>
        </p:nvSpPr>
        <p:spPr/>
        <p:txBody>
          <a:bodyPr/>
          <a:lstStyle/>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0625" y="2447410"/>
            <a:ext cx="1682750" cy="358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9798" y="2447410"/>
            <a:ext cx="1914525" cy="358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64456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Effects of Experience on Perceptual Interpretations</a:t>
            </a:r>
            <a:endParaRPr lang="en-US" dirty="0"/>
          </a:p>
        </p:txBody>
      </p:sp>
      <p:sp>
        <p:nvSpPr>
          <p:cNvPr id="3" name="Content Placeholder 2"/>
          <p:cNvSpPr>
            <a:spLocks noGrp="1"/>
          </p:cNvSpPr>
          <p:nvPr>
            <p:ph idx="1"/>
          </p:nvPr>
        </p:nvSpPr>
        <p:spPr>
          <a:xfrm>
            <a:off x="457200" y="1600200"/>
            <a:ext cx="4323732" cy="4525963"/>
          </a:xfrm>
        </p:spPr>
        <p:txBody>
          <a:bodyPr>
            <a:normAutofit fontScale="85000" lnSpcReduction="10000"/>
          </a:bodyPr>
          <a:lstStyle/>
          <a:p>
            <a:r>
              <a:rPr lang="en-US" dirty="0" smtClean="0"/>
              <a:t>There is a tendency to perceive objects or situations from a particular frame of reference (</a:t>
            </a:r>
            <a:r>
              <a:rPr lang="en-US" b="1" dirty="0" smtClean="0"/>
              <a:t>perceptual set</a:t>
            </a:r>
            <a:r>
              <a:rPr lang="en-US" dirty="0" smtClean="0"/>
              <a:t>).</a:t>
            </a:r>
          </a:p>
          <a:p>
            <a:r>
              <a:rPr lang="en-US" dirty="0" smtClean="0"/>
              <a:t>Perceptual sets usually lead to accurate conclusions.</a:t>
            </a:r>
          </a:p>
          <a:p>
            <a:r>
              <a:rPr lang="en-US" dirty="0" smtClean="0"/>
              <a:t>Human tendency to see faces in ambiguous stimuli may contribute to false positives.</a:t>
            </a:r>
          </a:p>
          <a:p>
            <a:pPr lvl="1"/>
            <a:r>
              <a:rPr lang="en-US" dirty="0" smtClean="0"/>
              <a:t>Neural tendencies</a:t>
            </a:r>
          </a:p>
          <a:p>
            <a:pPr lvl="1"/>
            <a:endParaRPr lang="en-US" dirty="0" smtClean="0"/>
          </a:p>
          <a:p>
            <a:pPr lvl="1"/>
            <a:endParaRPr lang="en-US" dirty="0" smtClean="0"/>
          </a:p>
          <a:p>
            <a:endParaRPr lang="en-US" dirty="0" smtClean="0"/>
          </a:p>
        </p:txBody>
      </p:sp>
      <p:pic>
        <p:nvPicPr>
          <p:cNvPr id="4" name="Picture 3" title="Photos of images on food"/>
          <p:cNvPicPr>
            <a:picLocks noChangeAspect="1"/>
          </p:cNvPicPr>
          <p:nvPr/>
        </p:nvPicPr>
        <p:blipFill>
          <a:blip r:embed="rId3"/>
          <a:stretch>
            <a:fillRect/>
          </a:stretch>
        </p:blipFill>
        <p:spPr>
          <a:xfrm>
            <a:off x="4911661" y="1512588"/>
            <a:ext cx="3755608" cy="2191310"/>
          </a:xfrm>
          <a:prstGeom prst="rect">
            <a:avLst/>
          </a:prstGeom>
        </p:spPr>
      </p:pic>
      <p:sp>
        <p:nvSpPr>
          <p:cNvPr id="5" name="Rectangle 4"/>
          <p:cNvSpPr/>
          <p:nvPr/>
        </p:nvSpPr>
        <p:spPr>
          <a:xfrm>
            <a:off x="5135766" y="3977548"/>
            <a:ext cx="3440381" cy="1231106"/>
          </a:xfrm>
          <a:prstGeom prst="rect">
            <a:avLst/>
          </a:prstGeom>
        </p:spPr>
        <p:txBody>
          <a:bodyPr wrap="square">
            <a:spAutoFit/>
          </a:bodyPr>
          <a:lstStyle/>
          <a:p>
            <a:pPr algn="ctr"/>
            <a:r>
              <a:rPr lang="en-US" b="1" dirty="0" smtClean="0"/>
              <a:t>The </a:t>
            </a:r>
            <a:r>
              <a:rPr lang="en-US" b="1" dirty="0"/>
              <a:t>$28,000 Grilled </a:t>
            </a:r>
            <a:r>
              <a:rPr lang="en-US" b="1" dirty="0" smtClean="0"/>
              <a:t>Cheese Sandwich</a:t>
            </a:r>
            <a:br>
              <a:rPr lang="en-US" b="1" dirty="0" smtClean="0"/>
            </a:br>
            <a:endParaRPr lang="en-US" b="1" dirty="0" smtClean="0"/>
          </a:p>
          <a:p>
            <a:pPr algn="ctr"/>
            <a:r>
              <a:rPr lang="en-US" sz="2000" i="1" dirty="0" smtClean="0"/>
              <a:t> What do you see?</a:t>
            </a:r>
            <a:endParaRPr lang="en-US" sz="2000" i="1" dirty="0"/>
          </a:p>
        </p:txBody>
      </p:sp>
    </p:spTree>
    <p:extLst>
      <p:ext uri="{BB962C8B-B14F-4D97-AF65-F5344CB8AC3E}">
        <p14:creationId xmlns:p14="http://schemas.microsoft.com/office/powerpoint/2010/main" val="374207159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Ambiguous Stimuli</a:t>
            </a:r>
            <a:endParaRPr lang="en-US" dirty="0"/>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3488" y="1259156"/>
            <a:ext cx="6200775" cy="474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377236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altLang="en-US" smtClean="0"/>
              <a:t>Reversible Figure</a:t>
            </a:r>
          </a:p>
        </p:txBody>
      </p:sp>
      <p:sp>
        <p:nvSpPr>
          <p:cNvPr id="61443" name="Rectangle 3"/>
          <p:cNvSpPr>
            <a:spLocks noGrp="1" noChangeArrowheads="1"/>
          </p:cNvSpPr>
          <p:nvPr>
            <p:ph type="body" idx="1"/>
          </p:nvPr>
        </p:nvSpPr>
        <p:spPr/>
        <p:txBody>
          <a:bodyPr/>
          <a:lstStyle/>
          <a:p>
            <a:pPr eaLnBrk="1" hangingPunct="1"/>
            <a:endParaRPr lang="en-US" altLang="en-US" smtClean="0"/>
          </a:p>
        </p:txBody>
      </p:sp>
      <p:pic>
        <p:nvPicPr>
          <p:cNvPr id="61444" name="Picture 5" descr="400px-Vasarely-Kocka-197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13360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695891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Reversible Figure</a:t>
            </a:r>
            <a:endParaRPr lang="en-US" dirty="0"/>
          </a:p>
        </p:txBody>
      </p:sp>
      <p:sp>
        <p:nvSpPr>
          <p:cNvPr id="3" name="Content Placeholder 2"/>
          <p:cNvSpPr>
            <a:spLocks noGrp="1"/>
          </p:cNvSpPr>
          <p:nvPr>
            <p:ph idx="1"/>
          </p:nvPr>
        </p:nvSpPr>
        <p:spPr/>
        <p:txBody>
          <a:bodyPr/>
          <a:lstStyle/>
          <a:p>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206625"/>
            <a:ext cx="5943600" cy="245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384997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685800" y="1676400"/>
            <a:ext cx="7772400" cy="609600"/>
          </a:xfrm>
        </p:spPr>
        <p:txBody>
          <a:bodyPr>
            <a:normAutofit fontScale="90000"/>
          </a:bodyPr>
          <a:lstStyle/>
          <a:p>
            <a:pPr eaLnBrk="1" hangingPunct="1"/>
            <a:r>
              <a:rPr lang="en-US" altLang="en-US" smtClean="0"/>
              <a:t>Perception of Motion: </a:t>
            </a:r>
            <a:br>
              <a:rPr lang="en-US" altLang="en-US" smtClean="0"/>
            </a:br>
            <a:r>
              <a:rPr lang="en-US" altLang="en-US" smtClean="0"/>
              <a:t>Induced Motion</a:t>
            </a:r>
          </a:p>
        </p:txBody>
      </p:sp>
      <p:sp>
        <p:nvSpPr>
          <p:cNvPr id="62467" name="Rectangle 3"/>
          <p:cNvSpPr>
            <a:spLocks noGrp="1" noChangeArrowheads="1"/>
          </p:cNvSpPr>
          <p:nvPr>
            <p:ph type="body" idx="1"/>
          </p:nvPr>
        </p:nvSpPr>
        <p:spPr>
          <a:xfrm>
            <a:off x="519112" y="721426"/>
            <a:ext cx="8229600" cy="4525963"/>
          </a:xfrm>
        </p:spPr>
        <p:txBody>
          <a:bodyPr/>
          <a:lstStyle/>
          <a:p>
            <a:pPr eaLnBrk="1" hangingPunct="1"/>
            <a:endParaRPr lang="en-US" altLang="en-US" dirty="0" smtClean="0"/>
          </a:p>
        </p:txBody>
      </p:sp>
      <p:pic>
        <p:nvPicPr>
          <p:cNvPr id="62468" name="Picture 5" descr="Kitaoka-OutOfFocus3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558143"/>
            <a:ext cx="3629025"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63852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953" y="435140"/>
            <a:ext cx="7802880" cy="5852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12759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Sensory adaptation involves a gradual decline in sensitivity to a constant stimuli. </a:t>
            </a:r>
            <a:endParaRPr lang="en-US" dirty="0" smtClean="0"/>
          </a:p>
          <a:p>
            <a:r>
              <a:rPr lang="en-US" dirty="0" smtClean="0"/>
              <a:t>Mere </a:t>
            </a:r>
            <a:r>
              <a:rPr lang="en-US" dirty="0"/>
              <a:t>exposure effect: The finding </a:t>
            </a:r>
            <a:r>
              <a:rPr lang="en-US" dirty="0" smtClean="0"/>
              <a:t>that repeated </a:t>
            </a:r>
            <a:r>
              <a:rPr lang="en-US" dirty="0"/>
              <a:t>exposure to a stimulus increases a person’s preference for that stimulus.</a:t>
            </a:r>
          </a:p>
          <a:p>
            <a:endParaRPr lang="en-US" dirty="0"/>
          </a:p>
          <a:p>
            <a:endParaRPr lang="en-US" dirty="0"/>
          </a:p>
          <a:p>
            <a:endParaRPr lang="en-US" dirty="0"/>
          </a:p>
        </p:txBody>
      </p:sp>
    </p:spTree>
    <p:extLst>
      <p:ext uri="{BB962C8B-B14F-4D97-AF65-F5344CB8AC3E}">
        <p14:creationId xmlns:p14="http://schemas.microsoft.com/office/powerpoint/2010/main" val="214945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altLang="en-US" sz="2800" smtClean="0"/>
              <a:t>Perception of Motion: Stroboscopic Motion</a:t>
            </a:r>
            <a:br>
              <a:rPr lang="en-US" altLang="en-US" sz="2800" smtClean="0"/>
            </a:br>
            <a:r>
              <a:rPr lang="en-US" altLang="en-US" sz="1400" smtClean="0">
                <a:hlinkClick r:id="rId3"/>
              </a:rPr>
              <a:t>http://emvergeoning.com/wp-content/uploads/2009/01/lilac-chaser1.gif</a:t>
            </a:r>
            <a:r>
              <a:rPr lang="en-US" altLang="en-US" smtClean="0"/>
              <a:t> </a:t>
            </a:r>
          </a:p>
        </p:txBody>
      </p:sp>
      <p:sp>
        <p:nvSpPr>
          <p:cNvPr id="63491" name="Rectangle 3"/>
          <p:cNvSpPr>
            <a:spLocks noGrp="1" noChangeArrowheads="1"/>
          </p:cNvSpPr>
          <p:nvPr>
            <p:ph type="body" idx="1"/>
          </p:nvPr>
        </p:nvSpPr>
        <p:spPr/>
        <p:txBody>
          <a:bodyPr/>
          <a:lstStyle/>
          <a:p>
            <a:pPr eaLnBrk="1" hangingPunct="1"/>
            <a:endParaRPr lang="en-US" altLang="en-US" smtClean="0"/>
          </a:p>
        </p:txBody>
      </p:sp>
      <p:pic>
        <p:nvPicPr>
          <p:cNvPr id="63492" name="Picture 5" descr="lilac-chaser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1905000"/>
            <a:ext cx="4162425"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979605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CULTURE AND HUMAN BEHAVIOR</a:t>
            </a:r>
            <a:br>
              <a:rPr lang="en-US" dirty="0" smtClean="0"/>
            </a:br>
            <a:r>
              <a:rPr lang="en-US" dirty="0" smtClean="0"/>
              <a:t>Culture and the </a:t>
            </a:r>
            <a:r>
              <a:rPr lang="en-US" dirty="0"/>
              <a:t>Müller-Lyer </a:t>
            </a:r>
            <a:r>
              <a:rPr lang="en-US" dirty="0" smtClean="0"/>
              <a:t>Illusion</a:t>
            </a:r>
            <a:endParaRPr lang="en-US" dirty="0"/>
          </a:p>
        </p:txBody>
      </p:sp>
      <p:sp>
        <p:nvSpPr>
          <p:cNvPr id="3" name="Content Placeholder 2"/>
          <p:cNvSpPr>
            <a:spLocks noGrp="1"/>
          </p:cNvSpPr>
          <p:nvPr>
            <p:ph idx="1"/>
          </p:nvPr>
        </p:nvSpPr>
        <p:spPr>
          <a:xfrm>
            <a:off x="457200" y="1600200"/>
            <a:ext cx="4102100" cy="4525963"/>
          </a:xfrm>
        </p:spPr>
        <p:txBody>
          <a:bodyPr>
            <a:normAutofit fontScale="85000" lnSpcReduction="20000"/>
          </a:bodyPr>
          <a:lstStyle/>
          <a:p>
            <a:r>
              <a:rPr lang="en-US" dirty="0" smtClean="0">
                <a:solidFill>
                  <a:srgbClr val="000000"/>
                </a:solidFill>
              </a:rPr>
              <a:t>Carpentered-world hypothesis</a:t>
            </a:r>
          </a:p>
          <a:p>
            <a:pPr lvl="1" eaLnBrk="0" fontAlgn="base" hangingPunct="0">
              <a:lnSpc>
                <a:spcPts val="2200"/>
              </a:lnSpc>
              <a:spcBef>
                <a:spcPct val="0"/>
              </a:spcBef>
              <a:spcAft>
                <a:spcPts val="600"/>
              </a:spcAft>
            </a:pPr>
            <a:r>
              <a:rPr lang="en-US" sz="2000" dirty="0">
                <a:solidFill>
                  <a:srgbClr val="000000"/>
                </a:solidFill>
                <a:ea typeface="Calibri" pitchFamily="34" charset="0"/>
                <a:cs typeface="Arial" pitchFamily="34" charset="0"/>
              </a:rPr>
              <a:t>People in industrialized societies are far more susceptible to the Müller-Lyer illusion than are people in some nonindustrialized </a:t>
            </a:r>
            <a:r>
              <a:rPr lang="en-US" sz="2000" dirty="0" smtClean="0">
                <a:solidFill>
                  <a:srgbClr val="000000"/>
                </a:solidFill>
                <a:ea typeface="Calibri" pitchFamily="34" charset="0"/>
                <a:cs typeface="Arial" pitchFamily="34" charset="0"/>
              </a:rPr>
              <a:t>societies </a:t>
            </a:r>
            <a:endParaRPr lang="en-US" sz="2000" dirty="0">
              <a:solidFill>
                <a:srgbClr val="000000"/>
              </a:solidFill>
              <a:ea typeface="Calibri" pitchFamily="34" charset="0"/>
              <a:cs typeface="Arial" pitchFamily="34" charset="0"/>
            </a:endParaRPr>
          </a:p>
          <a:p>
            <a:pPr lvl="1" eaLnBrk="0" fontAlgn="base" hangingPunct="0">
              <a:lnSpc>
                <a:spcPts val="2200"/>
              </a:lnSpc>
              <a:spcBef>
                <a:spcPct val="0"/>
              </a:spcBef>
              <a:spcAft>
                <a:spcPts val="600"/>
              </a:spcAft>
            </a:pPr>
            <a:r>
              <a:rPr lang="en-US" sz="2000" dirty="0">
                <a:solidFill>
                  <a:srgbClr val="000000"/>
                </a:solidFill>
                <a:ea typeface="Calibri" pitchFamily="34" charset="0"/>
                <a:cs typeface="Arial" pitchFamily="34" charset="0"/>
              </a:rPr>
              <a:t>May be due to the </a:t>
            </a:r>
            <a:r>
              <a:rPr lang="en-US" sz="2000" b="1" dirty="0">
                <a:solidFill>
                  <a:srgbClr val="000000"/>
                </a:solidFill>
                <a:ea typeface="Calibri" pitchFamily="34" charset="0"/>
                <a:cs typeface="Arial" pitchFamily="34" charset="0"/>
              </a:rPr>
              <a:t>carpentered-world </a:t>
            </a:r>
            <a:r>
              <a:rPr lang="en-US" sz="2000" b="1" dirty="0" smtClean="0">
                <a:solidFill>
                  <a:srgbClr val="000000"/>
                </a:solidFill>
                <a:ea typeface="Calibri" pitchFamily="34" charset="0"/>
                <a:cs typeface="Arial" pitchFamily="34" charset="0"/>
              </a:rPr>
              <a:t>hypothesis</a:t>
            </a:r>
            <a:r>
              <a:rPr lang="en-US" sz="2000" dirty="0" smtClean="0">
                <a:solidFill>
                  <a:srgbClr val="000000"/>
                </a:solidFill>
                <a:ea typeface="Calibri" pitchFamily="34" charset="0"/>
                <a:cs typeface="Arial" pitchFamily="34" charset="0"/>
              </a:rPr>
              <a:t> (Seagall) that posits</a:t>
            </a:r>
            <a:r>
              <a:rPr lang="en-US" sz="2000" b="1" dirty="0" smtClean="0">
                <a:solidFill>
                  <a:srgbClr val="000000"/>
                </a:solidFill>
                <a:ea typeface="Calibri" pitchFamily="34" charset="0"/>
                <a:cs typeface="Arial" pitchFamily="34" charset="0"/>
              </a:rPr>
              <a:t> </a:t>
            </a:r>
            <a:r>
              <a:rPr lang="en-US" sz="2000" dirty="0">
                <a:solidFill>
                  <a:srgbClr val="000000"/>
                </a:solidFill>
                <a:ea typeface="Calibri" pitchFamily="34" charset="0"/>
                <a:cs typeface="Arial" pitchFamily="34" charset="0"/>
              </a:rPr>
              <a:t>that people living in urban, industrialized environments have a great deal of perceptual </a:t>
            </a:r>
            <a:r>
              <a:rPr lang="en-US" sz="2000" dirty="0" smtClean="0">
                <a:solidFill>
                  <a:srgbClr val="000000"/>
                </a:solidFill>
                <a:ea typeface="Calibri" pitchFamily="34" charset="0"/>
                <a:cs typeface="Arial" pitchFamily="34" charset="0"/>
              </a:rPr>
              <a:t>experience </a:t>
            </a:r>
            <a:r>
              <a:rPr lang="en-US" sz="2000" dirty="0">
                <a:solidFill>
                  <a:srgbClr val="000000"/>
                </a:solidFill>
                <a:ea typeface="Calibri" pitchFamily="34" charset="0"/>
                <a:cs typeface="Arial" pitchFamily="34" charset="0"/>
              </a:rPr>
              <a:t>in judging lines, corners, edges, and other rectangular, objects</a:t>
            </a:r>
          </a:p>
          <a:p>
            <a:pPr lvl="1"/>
            <a:endParaRPr lang="en-US" dirty="0">
              <a:solidFill>
                <a:srgbClr val="000000"/>
              </a:solidFill>
            </a:endParaRPr>
          </a:p>
        </p:txBody>
      </p:sp>
      <p:pic>
        <p:nvPicPr>
          <p:cNvPr id="4" name="Picture 3" title="Photo of Kenyan huts"/>
          <p:cNvPicPr>
            <a:picLocks noChangeAspect="1"/>
          </p:cNvPicPr>
          <p:nvPr/>
        </p:nvPicPr>
        <p:blipFill>
          <a:blip r:embed="rId3"/>
          <a:stretch>
            <a:fillRect/>
          </a:stretch>
        </p:blipFill>
        <p:spPr>
          <a:xfrm>
            <a:off x="4717498" y="1661979"/>
            <a:ext cx="4087170" cy="2498572"/>
          </a:xfrm>
          <a:prstGeom prst="rect">
            <a:avLst/>
          </a:prstGeom>
        </p:spPr>
      </p:pic>
      <p:sp>
        <p:nvSpPr>
          <p:cNvPr id="5" name="Rectangle 4"/>
          <p:cNvSpPr/>
          <p:nvPr/>
        </p:nvSpPr>
        <p:spPr>
          <a:xfrm>
            <a:off x="4706229" y="4070916"/>
            <a:ext cx="4037997" cy="2062103"/>
          </a:xfrm>
          <a:prstGeom prst="rect">
            <a:avLst/>
          </a:prstGeom>
        </p:spPr>
        <p:txBody>
          <a:bodyPr wrap="square">
            <a:spAutoFit/>
          </a:bodyPr>
          <a:lstStyle/>
          <a:p>
            <a:r>
              <a:rPr lang="en-US" sz="1600" b="1" dirty="0"/>
              <a:t>A Noncarpentered Environment</a:t>
            </a:r>
          </a:p>
          <a:p>
            <a:r>
              <a:rPr lang="en-US" sz="1600" dirty="0"/>
              <a:t>People who live in a noncarpentered environment, like the village shown above, have little experience with right angles and perfectly straight lines (Phillips, 2011). Are people who grow up in a noncarpentered environment equally susceptible to the Müller-Lyer illusion?</a:t>
            </a:r>
          </a:p>
        </p:txBody>
      </p:sp>
    </p:spTree>
    <p:extLst>
      <p:ext uri="{BB962C8B-B14F-4D97-AF65-F5344CB8AC3E}">
        <p14:creationId xmlns:p14="http://schemas.microsoft.com/office/powerpoint/2010/main" val="213999829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Strategies to Control Pain</a:t>
            </a:r>
            <a:endParaRPr lang="en-US" dirty="0"/>
          </a:p>
        </p:txBody>
      </p:sp>
      <p:sp>
        <p:nvSpPr>
          <p:cNvPr id="3" name="Content Placeholder 2"/>
          <p:cNvSpPr>
            <a:spLocks noGrp="1"/>
          </p:cNvSpPr>
          <p:nvPr>
            <p:ph idx="1"/>
          </p:nvPr>
        </p:nvSpPr>
        <p:spPr/>
        <p:txBody>
          <a:bodyPr/>
          <a:lstStyle/>
          <a:p>
            <a:r>
              <a:rPr lang="en-US" dirty="0" smtClean="0"/>
              <a:t>In addition to hypnosis, painkilling drugs, biofeedback, and acupuncture, there are several simple techniques for coping with minor pain.</a:t>
            </a:r>
          </a:p>
          <a:p>
            <a:pPr lvl="1"/>
            <a:r>
              <a:rPr lang="en-US" dirty="0" smtClean="0"/>
              <a:t>Distraction</a:t>
            </a:r>
          </a:p>
          <a:p>
            <a:pPr lvl="1"/>
            <a:r>
              <a:rPr lang="en-US" dirty="0" smtClean="0"/>
              <a:t>Imagery</a:t>
            </a:r>
          </a:p>
          <a:p>
            <a:pPr lvl="1"/>
            <a:r>
              <a:rPr lang="en-US" dirty="0" smtClean="0"/>
              <a:t>Relaxation and meditation</a:t>
            </a:r>
          </a:p>
          <a:p>
            <a:pPr lvl="1"/>
            <a:r>
              <a:rPr lang="en-US" dirty="0" smtClean="0"/>
              <a:t>Positive self-talk and reappraisal</a:t>
            </a:r>
            <a:endParaRPr lang="en-US" dirty="0"/>
          </a:p>
        </p:txBody>
      </p:sp>
    </p:spTree>
    <p:extLst>
      <p:ext uri="{BB962C8B-B14F-4D97-AF65-F5344CB8AC3E}">
        <p14:creationId xmlns:p14="http://schemas.microsoft.com/office/powerpoint/2010/main" val="20615338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Subliminal Perception</a:t>
            </a:r>
            <a:endParaRPr lang="en-US" dirty="0"/>
          </a:p>
        </p:txBody>
      </p:sp>
      <p:sp>
        <p:nvSpPr>
          <p:cNvPr id="3" name="Content Placeholder 2"/>
          <p:cNvSpPr>
            <a:spLocks noGrp="1"/>
          </p:cNvSpPr>
          <p:nvPr>
            <p:ph idx="1"/>
          </p:nvPr>
        </p:nvSpPr>
        <p:spPr/>
        <p:txBody>
          <a:bodyPr/>
          <a:lstStyle/>
          <a:p>
            <a:r>
              <a:rPr lang="en-US" dirty="0" smtClean="0"/>
              <a:t>Detection of a stimulus below a threshold level of conscious awareness</a:t>
            </a:r>
          </a:p>
          <a:p>
            <a:r>
              <a:rPr lang="en-US" dirty="0" smtClean="0"/>
              <a:t>Flashed visual image, brief sound, faint odor, etc.</a:t>
            </a:r>
          </a:p>
          <a:p>
            <a:r>
              <a:rPr lang="en-US" dirty="0" smtClean="0"/>
              <a:t>1957 New Jersey “Drink Coke” message</a:t>
            </a:r>
            <a:endParaRPr lang="en-US" dirty="0"/>
          </a:p>
        </p:txBody>
      </p:sp>
    </p:spTree>
    <p:extLst>
      <p:ext uri="{BB962C8B-B14F-4D97-AF65-F5344CB8AC3E}">
        <p14:creationId xmlns:p14="http://schemas.microsoft.com/office/powerpoint/2010/main" val="17943477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SCIENCE VERSUS PSEUDOSCIENCE</a:t>
            </a:r>
            <a:br>
              <a:rPr lang="en-US" dirty="0" smtClean="0"/>
            </a:br>
            <a:r>
              <a:rPr lang="en-US" dirty="0" smtClean="0"/>
              <a:t>Subliminal Perception</a:t>
            </a:r>
            <a:endParaRPr lang="en-US" dirty="0"/>
          </a:p>
        </p:txBody>
      </p:sp>
      <p:sp>
        <p:nvSpPr>
          <p:cNvPr id="3" name="Content Placeholder 2"/>
          <p:cNvSpPr>
            <a:spLocks noGrp="1"/>
          </p:cNvSpPr>
          <p:nvPr>
            <p:ph idx="1"/>
          </p:nvPr>
        </p:nvSpPr>
        <p:spPr>
          <a:solidFill>
            <a:schemeClr val="bg2">
              <a:lumMod val="90000"/>
            </a:schemeClr>
          </a:solidFill>
          <a:ln>
            <a:solidFill>
              <a:schemeClr val="tx1"/>
            </a:solidFill>
          </a:ln>
        </p:spPr>
        <p:txBody>
          <a:bodyPr>
            <a:normAutofit fontScale="92500" lnSpcReduction="10000"/>
          </a:bodyPr>
          <a:lstStyle/>
          <a:p>
            <a:pPr marL="0" indent="0">
              <a:buNone/>
            </a:pPr>
            <a:r>
              <a:rPr lang="en-US" b="1" dirty="0" smtClean="0"/>
              <a:t>Do subliminal stimuli have any effect?</a:t>
            </a:r>
          </a:p>
          <a:p>
            <a:r>
              <a:rPr lang="en-US" dirty="0" smtClean="0"/>
              <a:t>In 1957 Vicary claimed that concession sales were increased by flashing subliminal messages during a movie.</a:t>
            </a:r>
          </a:p>
          <a:p>
            <a:r>
              <a:rPr lang="en-US" dirty="0" smtClean="0"/>
              <a:t>Although Vicary’s claims failed to be replicated, further research suggests that subliminal stimuli are effective only when these are relevant to observer-held goals.</a:t>
            </a:r>
          </a:p>
          <a:p>
            <a:r>
              <a:rPr lang="en-US" dirty="0" smtClean="0"/>
              <a:t>Additionally, subliminal stimuli are transient and can only briefly influence attitudes, thoughts, preferences, and emotions.</a:t>
            </a:r>
          </a:p>
          <a:p>
            <a:pPr marL="457200" lvl="1" indent="0">
              <a:buNone/>
            </a:pPr>
            <a:endParaRPr lang="en-US" dirty="0"/>
          </a:p>
        </p:txBody>
      </p:sp>
    </p:spTree>
    <p:extLst>
      <p:ext uri="{BB962C8B-B14F-4D97-AF65-F5344CB8AC3E}">
        <p14:creationId xmlns:p14="http://schemas.microsoft.com/office/powerpoint/2010/main" val="3606031963"/>
      </p:ext>
    </p:extLst>
  </p:cSld>
  <p:clrMapOvr>
    <a:masterClrMapping/>
  </p:clrMapOvr>
  <p:timing>
    <p:tnLst>
      <p:par>
        <p:cTn id="1" dur="indefinite" restart="never" nodeType="tmRoot"/>
      </p:par>
    </p:tnLst>
  </p:timing>
</p:sld>
</file>

<file path=ppt/theme/theme1.xml><?xml version="1.0" encoding="utf-8"?>
<a:theme xmlns:a="http://schemas.openxmlformats.org/drawingml/2006/main" name="HOCKENBURY_7e_CH0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HOCKENBURY_7e_CH01.thmx</Template>
  <TotalTime>11115</TotalTime>
  <Words>5270</Words>
  <Application>Microsoft Office PowerPoint</Application>
  <PresentationFormat>On-screen Show (4:3)</PresentationFormat>
  <Paragraphs>512</Paragraphs>
  <Slides>72</Slides>
  <Notes>48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72</vt:i4>
      </vt:variant>
    </vt:vector>
  </HeadingPairs>
  <TitlesOfParts>
    <vt:vector size="79" baseType="lpstr">
      <vt:lpstr>Arial</vt:lpstr>
      <vt:lpstr>Aharoni</vt:lpstr>
      <vt:lpstr>Times New Roman</vt:lpstr>
      <vt:lpstr>Calibri</vt:lpstr>
      <vt:lpstr>Lucida Grande</vt:lpstr>
      <vt:lpstr>Wingdings</vt:lpstr>
      <vt:lpstr>HOCKENBURY_7e_CH01</vt:lpstr>
      <vt:lpstr>PowerPoint Presentation</vt:lpstr>
      <vt:lpstr>PowerPoint Presentation</vt:lpstr>
      <vt:lpstr>Basic Principles of Sensation</vt:lpstr>
      <vt:lpstr>The Basic Steps of Sensation and Perception</vt:lpstr>
      <vt:lpstr>Sensory Thresholds</vt:lpstr>
      <vt:lpstr>PowerPoint Presentation</vt:lpstr>
      <vt:lpstr>PowerPoint Presentation</vt:lpstr>
      <vt:lpstr>Subliminal Perception</vt:lpstr>
      <vt:lpstr>SCIENCE VERSUS PSEUDOSCIENCE Subliminal Perception</vt:lpstr>
      <vt:lpstr> What We See THE NATURE OF LIGHT </vt:lpstr>
      <vt:lpstr>PowerPoint Presentation</vt:lpstr>
      <vt:lpstr>Path of Light in a Human Eye</vt:lpstr>
      <vt:lpstr>Path of Light in a Human Eye</vt:lpstr>
      <vt:lpstr>PowerPoint Presentation</vt:lpstr>
      <vt:lpstr> The Blind Spot </vt:lpstr>
      <vt:lpstr>Neural Pathways from Eye to Brain </vt:lpstr>
      <vt:lpstr>Color Vision</vt:lpstr>
      <vt:lpstr>How We See Color</vt:lpstr>
      <vt:lpstr>The Most Common Form of Color Blindness</vt:lpstr>
      <vt:lpstr>How We See Color</vt:lpstr>
      <vt:lpstr>PowerPoint Presentation</vt:lpstr>
      <vt:lpstr>Integrated Explanation of Color Vision</vt:lpstr>
      <vt:lpstr>Characteristics of Sound</vt:lpstr>
      <vt:lpstr>Hearing THE NATURE OF SOUND</vt:lpstr>
      <vt:lpstr>How We Hear The Path of Sound</vt:lpstr>
      <vt:lpstr>How We Hear The Path of Sound</vt:lpstr>
      <vt:lpstr>PowerPoint Presentation</vt:lpstr>
      <vt:lpstr>Path of Sound Through the Human Ear</vt:lpstr>
      <vt:lpstr>Decibel Levels of Some Common Sounds</vt:lpstr>
      <vt:lpstr>How We Hear</vt:lpstr>
      <vt:lpstr>D. Hearing Disorders</vt:lpstr>
      <vt:lpstr>D. Hearing Disorders</vt:lpstr>
      <vt:lpstr>D.  Hearing Disorders</vt:lpstr>
      <vt:lpstr>D. Hearing Disorders</vt:lpstr>
      <vt:lpstr>The Chemical and Body Senses</vt:lpstr>
      <vt:lpstr>IN FOCUS Do Pheromones Influence Human Behavior? p. 103</vt:lpstr>
      <vt:lpstr>How We Smell (Olfaction)</vt:lpstr>
      <vt:lpstr>The Olfactory System</vt:lpstr>
      <vt:lpstr>Loss of Olfactory Function</vt:lpstr>
      <vt:lpstr>Sense of Taste or Gustation</vt:lpstr>
      <vt:lpstr>Sense of Taste or Gustation</vt:lpstr>
      <vt:lpstr>Skin and Body Senses</vt:lpstr>
      <vt:lpstr>Skin and Body Senses</vt:lpstr>
      <vt:lpstr>The Skin and Body Senses</vt:lpstr>
      <vt:lpstr>Gate-Control Theory of Pain</vt:lpstr>
      <vt:lpstr>Factors That Influence Pain “Gates”</vt:lpstr>
      <vt:lpstr>Individual Differences in Pain Perception and Tolerance</vt:lpstr>
      <vt:lpstr>Movement, Position, and Balance</vt:lpstr>
      <vt:lpstr>Extrasensory Perception</vt:lpstr>
      <vt:lpstr>PowerPoint Presentation</vt:lpstr>
      <vt:lpstr>Perception</vt:lpstr>
      <vt:lpstr>Perception of Shape WHAT IS IT?</vt:lpstr>
      <vt:lpstr>Figure-Ground: Face-Vase Illusion</vt:lpstr>
      <vt:lpstr>Perception of Shape WHAT IS IT?</vt:lpstr>
      <vt:lpstr> Gestalt Grouping Principles </vt:lpstr>
      <vt:lpstr>Depth Perception</vt:lpstr>
      <vt:lpstr>Binocular Cues</vt:lpstr>
      <vt:lpstr>The Perception of Motion WHERE IS IT GOING?</vt:lpstr>
      <vt:lpstr>PowerPoint Presentation</vt:lpstr>
      <vt:lpstr>Perceptual Constancies</vt:lpstr>
      <vt:lpstr>Perceptual Illusions</vt:lpstr>
      <vt:lpstr>Escher’s  Waterfall</vt:lpstr>
      <vt:lpstr>The Müller-Lyer Illusion Based on interpreting the angles of lines as depth cues. The inward arrows mean the line is close and thus smaller for is retinal image </vt:lpstr>
      <vt:lpstr>Effects of Experience on Perceptual Interpretations</vt:lpstr>
      <vt:lpstr>Ambiguous Stimuli</vt:lpstr>
      <vt:lpstr>Reversible Figure</vt:lpstr>
      <vt:lpstr>Reversible Figure</vt:lpstr>
      <vt:lpstr>Perception of Motion:  Induced Motion</vt:lpstr>
      <vt:lpstr>PowerPoint Presentation</vt:lpstr>
      <vt:lpstr>Perception of Motion: Stroboscopic Motion http://emvergeoning.com/wp-content/uploads/2009/01/lilac-chaser1.gif </vt:lpstr>
      <vt:lpstr>CULTURE AND HUMAN BEHAVIOR Culture and the Müller-Lyer Illusion</vt:lpstr>
      <vt:lpstr>Strategies to Control Pain</vt:lpstr>
    </vt:vector>
  </TitlesOfParts>
  <Company>Grizli777</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The Origins of Psychology</dc:title>
  <dc:creator>Kim</dc:creator>
  <cp:lastModifiedBy>student</cp:lastModifiedBy>
  <cp:revision>437</cp:revision>
  <dcterms:created xsi:type="dcterms:W3CDTF">2012-01-26T16:26:17Z</dcterms:created>
  <dcterms:modified xsi:type="dcterms:W3CDTF">2016-03-28T19:35:54Z</dcterms:modified>
</cp:coreProperties>
</file>