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7" r:id="rId2"/>
    <p:sldId id="256" r:id="rId3"/>
    <p:sldId id="271" r:id="rId4"/>
    <p:sldId id="257" r:id="rId5"/>
    <p:sldId id="272" r:id="rId6"/>
    <p:sldId id="259" r:id="rId7"/>
    <p:sldId id="273" r:id="rId8"/>
    <p:sldId id="258" r:id="rId9"/>
    <p:sldId id="274" r:id="rId10"/>
    <p:sldId id="260" r:id="rId11"/>
    <p:sldId id="275" r:id="rId12"/>
    <p:sldId id="261" r:id="rId13"/>
    <p:sldId id="276" r:id="rId14"/>
    <p:sldId id="262" r:id="rId15"/>
    <p:sldId id="277" r:id="rId16"/>
    <p:sldId id="263" r:id="rId17"/>
    <p:sldId id="278" r:id="rId18"/>
    <p:sldId id="265" r:id="rId19"/>
    <p:sldId id="279" r:id="rId20"/>
    <p:sldId id="266" r:id="rId21"/>
    <p:sldId id="280" r:id="rId22"/>
    <p:sldId id="267" r:id="rId23"/>
    <p:sldId id="281" r:id="rId24"/>
    <p:sldId id="268" r:id="rId25"/>
    <p:sldId id="283" r:id="rId26"/>
    <p:sldId id="269" r:id="rId27"/>
    <p:sldId id="284" r:id="rId28"/>
    <p:sldId id="270" r:id="rId29"/>
    <p:sldId id="285" r:id="rId30"/>
    <p:sldId id="282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696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ECA16-9950-4032-B77E-964AB71C7FB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262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E42D6-D7C5-4815-8BFB-6488A57317C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05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3CEB1-BD9E-410D-9B32-7704BA9A29D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86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97F87-7CBA-4919-8651-46706D717B5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5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B08FC-D495-4025-BAA3-7385888679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19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F17C5-F2A4-489C-900E-C71A0F9880B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90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F81A9-D00C-42C9-9EAA-9388F5FD9BA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764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B2304-1870-412C-9AD0-8658AE06E96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878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5B3FC-9E04-47F5-80BF-CFD20E22078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922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83CD-3CBE-4879-9ECB-63F2C9BFB19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68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04D76-D293-4BF3-9A8D-51F1D2D050D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709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44ACC4C-6B75-4318-8BC4-D75480C4B302}" type="slidenum">
              <a:rPr lang="en-US" alt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88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6775" y="381000"/>
            <a:ext cx="7623175" cy="6096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Clicker Questions</a:t>
            </a:r>
            <a:endParaRPr lang="en-US" alt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1225" y="4343400"/>
            <a:ext cx="7775575" cy="17526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accent6"/>
                </a:solidFill>
              </a:rPr>
              <a:t>Chapter 3: Sensation and Perception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838200" y="1447800"/>
            <a:ext cx="7924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i="1" dirty="0" smtClean="0">
                <a:solidFill>
                  <a:srgbClr val="666699"/>
                </a:solidFill>
                <a:latin typeface="Garamond" pitchFamily="18" charset="0"/>
              </a:rPr>
              <a:t>Psychology</a:t>
            </a:r>
            <a:r>
              <a:rPr lang="en-US" altLang="en-US" sz="3200" b="1" dirty="0" smtClean="0">
                <a:solidFill>
                  <a:srgbClr val="666699"/>
                </a:solidFill>
                <a:latin typeface="Garamond" pitchFamily="18" charset="0"/>
              </a:rPr>
              <a:t>, </a:t>
            </a:r>
            <a:r>
              <a:rPr lang="en-US" altLang="en-US" sz="2400" b="1" dirty="0">
                <a:solidFill>
                  <a:srgbClr val="666699"/>
                </a:solidFill>
                <a:latin typeface="Garamond" pitchFamily="18" charset="0"/>
              </a:rPr>
              <a:t>7</a:t>
            </a:r>
            <a:r>
              <a:rPr lang="en-US" altLang="en-US" sz="2400" b="1" dirty="0" smtClean="0">
                <a:solidFill>
                  <a:srgbClr val="666699"/>
                </a:solidFill>
                <a:latin typeface="Garamond" pitchFamily="18" charset="0"/>
              </a:rPr>
              <a:t>th Edition </a:t>
            </a:r>
            <a:r>
              <a:rPr lang="en-US" altLang="en-US" sz="3200" b="1" dirty="0" smtClean="0">
                <a:solidFill>
                  <a:srgbClr val="666699"/>
                </a:solidFill>
                <a:latin typeface="Garamond" pitchFamily="18" charset="0"/>
              </a:rPr>
              <a:t/>
            </a:r>
            <a:br>
              <a:rPr lang="en-US" altLang="en-US" sz="3200" b="1" dirty="0" smtClean="0">
                <a:solidFill>
                  <a:srgbClr val="666699"/>
                </a:solidFill>
                <a:latin typeface="Garamond" pitchFamily="18" charset="0"/>
              </a:rPr>
            </a:br>
            <a:r>
              <a:rPr lang="en-US" altLang="en-US" sz="2800" b="1" dirty="0" smtClean="0">
                <a:solidFill>
                  <a:srgbClr val="666699"/>
                </a:solidFill>
                <a:latin typeface="Garamond" pitchFamily="18" charset="0"/>
              </a:rPr>
              <a:t>by Sandra E. Hockenbury, Susan A. Nolan, and Don H. Hockenbury </a:t>
            </a:r>
            <a:endParaRPr lang="en-US" altLang="en-US" sz="2800" dirty="0" smtClean="0">
              <a:solidFill>
                <a:srgbClr val="666699"/>
              </a:solidFill>
              <a:latin typeface="Garamond" pitchFamily="18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15988" y="3352800"/>
            <a:ext cx="76231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666699"/>
                </a:solidFill>
                <a:latin typeface="Garamond" pitchFamily="18" charset="0"/>
              </a:rPr>
              <a:t>Slides by Cathleen Campbell-</a:t>
            </a:r>
            <a:r>
              <a:rPr lang="en-US" altLang="en-US" sz="2400" b="1" dirty="0" err="1" smtClean="0">
                <a:solidFill>
                  <a:srgbClr val="666699"/>
                </a:solidFill>
                <a:latin typeface="Garamond" pitchFamily="18" charset="0"/>
              </a:rPr>
              <a:t>Raufer</a:t>
            </a:r>
            <a:r>
              <a:rPr lang="en-US" altLang="en-US" sz="2400" b="1" dirty="0" smtClean="0">
                <a:solidFill>
                  <a:srgbClr val="666699"/>
                </a:solidFill>
                <a:latin typeface="Garamond" pitchFamily="18" charset="0"/>
              </a:rPr>
              <a:t>, Ph.D</a:t>
            </a:r>
            <a:r>
              <a:rPr lang="en-US" altLang="en-US" sz="2400" b="1" dirty="0">
                <a:solidFill>
                  <a:srgbClr val="666699"/>
                </a:solidFill>
                <a:latin typeface="Garamond" pitchFamily="18" charset="0"/>
              </a:rPr>
              <a:t>.</a:t>
            </a:r>
            <a:endParaRPr lang="en-US" altLang="en-US" sz="2400" dirty="0" smtClean="0">
              <a:solidFill>
                <a:srgbClr val="666699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36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5171" y="413657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5. The place where the optic nerve fibers cross after leaving the retina is called the: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primary visual cortex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thalamus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optic chiasm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hypothalamus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3236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8714" y="46808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5. The place where the optic nerve fibers cross after leaving the retina is called the: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primary visual cortex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thalamus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</a:t>
            </a:r>
            <a:r>
              <a:rPr lang="en-US" sz="2800" b="1" dirty="0" smtClean="0"/>
              <a:t>optic chiasm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hypothalamus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8365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7829" y="391885"/>
            <a:ext cx="8229600" cy="45307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6. Afterimages provide support for which theory of color vision?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Trichromatic Theory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Opponent-Process Theory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Both Trichromatic &amp; Opponent-Process 	Theories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Neither Trichromatic nor Opponent-	Process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Theory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0099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6057" y="446314"/>
            <a:ext cx="8229600" cy="45307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6. Afterimages provide support for which theory of color vision?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Trichromatic Theory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</a:t>
            </a:r>
            <a:r>
              <a:rPr lang="en-US" sz="2800" b="1" dirty="0" smtClean="0"/>
              <a:t>Opponent-Process Theory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Both Trichromatic &amp; Opponent-Process 	Theories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Neither Trichromatic nor Opponent-	Process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Theory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8348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468086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7. The loudness of a sound is referred to as: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frequency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amplitude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timbre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pitch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6249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8715" y="38100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7. The loudness of a sound is referred to as: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frequency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</a:t>
            </a:r>
            <a:r>
              <a:rPr lang="en-US" sz="2800" b="1" dirty="0" smtClean="0"/>
              <a:t>amplitude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timbre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pitch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7215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8714" y="45720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8. The sense of smell is referred to as: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gustation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olfaction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the tactile sense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the vestibular sense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270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457200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8. The sense of smell is referred to as: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gustation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</a:t>
            </a:r>
            <a:r>
              <a:rPr lang="en-US" sz="2800" b="1" dirty="0" smtClean="0"/>
              <a:t>olfaction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the tactile sense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the vestibular sense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822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6057" y="402772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9. The taste category </a:t>
            </a:r>
            <a:r>
              <a:rPr lang="en-US" sz="2800" i="1" dirty="0" smtClean="0"/>
              <a:t>umami</a:t>
            </a:r>
            <a:r>
              <a:rPr lang="en-US" sz="2800" dirty="0" smtClean="0"/>
              <a:t> refers to food that is: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sweet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salty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bitter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yummy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7125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6943" y="413657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9. The taste category </a:t>
            </a:r>
            <a:r>
              <a:rPr lang="en-US" sz="2800" i="1" dirty="0" smtClean="0"/>
              <a:t>umami</a:t>
            </a:r>
            <a:r>
              <a:rPr lang="en-US" sz="2800" dirty="0" smtClean="0"/>
              <a:t> refers to food that is: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sweet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salty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bitter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</a:t>
            </a:r>
            <a:r>
              <a:rPr lang="en-US" sz="2800" b="1" dirty="0" smtClean="0"/>
              <a:t>yummy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71935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6943" y="54428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1. Sensation can be defined as the process of: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organizing sensory information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interpreting sensory information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assembling sensory information into 	patterns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detecting sensory information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5738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5171" y="468086"/>
            <a:ext cx="8229600" cy="4530725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sz="2800" dirty="0" smtClean="0"/>
              <a:t>10. </a:t>
            </a:r>
            <a:r>
              <a:rPr lang="en-US" sz="2800" dirty="0" smtClean="0">
                <a:cs typeface="Geneva" charset="0"/>
              </a:rPr>
              <a:t>As </a:t>
            </a:r>
            <a:r>
              <a:rPr lang="en-US" sz="2800" dirty="0">
                <a:cs typeface="Geneva" charset="0"/>
              </a:rPr>
              <a:t>you respond to the </a:t>
            </a:r>
            <a:r>
              <a:rPr lang="en-US" sz="2800" dirty="0" smtClean="0">
                <a:cs typeface="Geneva" charset="0"/>
              </a:rPr>
              <a:t>pain of a stubbed toe, </a:t>
            </a:r>
            <a:r>
              <a:rPr lang="en-US" sz="2800" dirty="0">
                <a:cs typeface="Geneva" charset="0"/>
              </a:rPr>
              <a:t>your ______ are hard at work transmitting the body</a:t>
            </a:r>
            <a:r>
              <a:rPr lang="ja-JP" altLang="en-US" sz="2800" dirty="0">
                <a:cs typeface="Geneva" charset="0"/>
              </a:rPr>
              <a:t>’</a:t>
            </a:r>
            <a:r>
              <a:rPr lang="en-US" altLang="ja-JP" sz="2800" dirty="0">
                <a:cs typeface="Geneva" charset="0"/>
              </a:rPr>
              <a:t>s immediate </a:t>
            </a:r>
            <a:r>
              <a:rPr lang="en-US" altLang="ja-JP" sz="2800" dirty="0" smtClean="0">
                <a:cs typeface="Geneva" charset="0"/>
              </a:rPr>
              <a:t>response. </a:t>
            </a:r>
          </a:p>
          <a:p>
            <a:pPr marL="0" indent="0">
              <a:buFontTx/>
              <a:buNone/>
            </a:pPr>
            <a:endParaRPr lang="en-US" altLang="ja-JP" sz="2800" dirty="0">
              <a:cs typeface="Geneva" charset="0"/>
            </a:endParaRPr>
          </a:p>
          <a:p>
            <a:pPr marL="400050" lvl="1" indent="0">
              <a:buFontTx/>
              <a:buNone/>
            </a:pPr>
            <a:r>
              <a:rPr lang="en-US" b="1" dirty="0">
                <a:ea typeface="Geneva" charset="0"/>
                <a:cs typeface="Geneva" charset="0"/>
              </a:rPr>
              <a:t>	</a:t>
            </a:r>
            <a:r>
              <a:rPr lang="en-US" dirty="0">
                <a:ea typeface="Geneva" charset="0"/>
                <a:cs typeface="Geneva" charset="0"/>
              </a:rPr>
              <a:t>a. A-delta fibers</a:t>
            </a:r>
          </a:p>
          <a:p>
            <a:pPr marL="400050" lvl="1" indent="0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b. C fibers</a:t>
            </a:r>
          </a:p>
          <a:p>
            <a:pPr marL="400050" lvl="1" indent="0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c. substance P fibers</a:t>
            </a:r>
          </a:p>
          <a:p>
            <a:pPr marL="400050" lvl="1" indent="0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d. proprioceptors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815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6943" y="391886"/>
            <a:ext cx="8229600" cy="4530725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sz="2800" dirty="0" smtClean="0"/>
              <a:t>10. </a:t>
            </a:r>
            <a:r>
              <a:rPr lang="en-US" sz="2800" dirty="0" smtClean="0">
                <a:cs typeface="Geneva" charset="0"/>
              </a:rPr>
              <a:t>As </a:t>
            </a:r>
            <a:r>
              <a:rPr lang="en-US" sz="2800" dirty="0">
                <a:cs typeface="Geneva" charset="0"/>
              </a:rPr>
              <a:t>you respond to the </a:t>
            </a:r>
            <a:r>
              <a:rPr lang="en-US" sz="2800" dirty="0" smtClean="0">
                <a:cs typeface="Geneva" charset="0"/>
              </a:rPr>
              <a:t>pain of a stubbed toe, </a:t>
            </a:r>
            <a:r>
              <a:rPr lang="en-US" sz="2800" dirty="0">
                <a:cs typeface="Geneva" charset="0"/>
              </a:rPr>
              <a:t>your ______ are hard at work transmitting the body</a:t>
            </a:r>
            <a:r>
              <a:rPr lang="ja-JP" altLang="en-US" sz="2800" dirty="0">
                <a:cs typeface="Geneva" charset="0"/>
              </a:rPr>
              <a:t>’</a:t>
            </a:r>
            <a:r>
              <a:rPr lang="en-US" altLang="ja-JP" sz="2800" dirty="0">
                <a:cs typeface="Geneva" charset="0"/>
              </a:rPr>
              <a:t>s immediate </a:t>
            </a:r>
            <a:r>
              <a:rPr lang="en-US" altLang="ja-JP" sz="2800" dirty="0" smtClean="0">
                <a:cs typeface="Geneva" charset="0"/>
              </a:rPr>
              <a:t>response. </a:t>
            </a:r>
          </a:p>
          <a:p>
            <a:pPr marL="0" indent="0">
              <a:buFontTx/>
              <a:buNone/>
            </a:pPr>
            <a:endParaRPr lang="en-US" altLang="ja-JP" sz="2800" dirty="0">
              <a:cs typeface="Geneva" charset="0"/>
            </a:endParaRPr>
          </a:p>
          <a:p>
            <a:pPr marL="400050" lvl="1" indent="0">
              <a:buFontTx/>
              <a:buNone/>
            </a:pPr>
            <a:r>
              <a:rPr lang="en-US" b="1" dirty="0">
                <a:ea typeface="Geneva" charset="0"/>
                <a:cs typeface="Geneva" charset="0"/>
              </a:rPr>
              <a:t>	</a:t>
            </a:r>
            <a:r>
              <a:rPr lang="en-US" dirty="0">
                <a:ea typeface="Geneva" charset="0"/>
                <a:cs typeface="Geneva" charset="0"/>
              </a:rPr>
              <a:t>a</a:t>
            </a:r>
            <a:r>
              <a:rPr lang="en-US" b="1" dirty="0">
                <a:ea typeface="Geneva" charset="0"/>
                <a:cs typeface="Geneva" charset="0"/>
              </a:rPr>
              <a:t>. A-delta fibers</a:t>
            </a:r>
          </a:p>
          <a:p>
            <a:pPr marL="400050" lvl="1" indent="0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b. C fibers</a:t>
            </a:r>
          </a:p>
          <a:p>
            <a:pPr marL="400050" lvl="1" indent="0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c. substance P fibers</a:t>
            </a:r>
          </a:p>
          <a:p>
            <a:pPr marL="400050" lvl="1" indent="0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d. proprioceptors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08995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8715" y="435429"/>
            <a:ext cx="8229600" cy="4530725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US" sz="2800" dirty="0" smtClean="0"/>
              <a:t>11. You </a:t>
            </a:r>
            <a:r>
              <a:rPr lang="en-US" sz="2800" dirty="0"/>
              <a:t>are attending a yoga class and are being asked to stand on one leg and lean forward. To maintain your balance, you are relying mostly on your ______ sense</a:t>
            </a:r>
            <a:r>
              <a:rPr lang="en-US" sz="2800" dirty="0" smtClean="0"/>
              <a:t>.</a:t>
            </a:r>
          </a:p>
          <a:p>
            <a:pPr marL="0" indent="0">
              <a:buFontTx/>
              <a:buNone/>
              <a:defRPr/>
            </a:pPr>
            <a:endParaRPr lang="en-US" sz="2800" dirty="0"/>
          </a:p>
          <a:p>
            <a:pPr marL="400050" lvl="1" indent="0">
              <a:buFontTx/>
              <a:buNone/>
              <a:defRPr/>
            </a:pPr>
            <a:r>
              <a:rPr lang="en-US" dirty="0"/>
              <a:t>	a. kinesthetic</a:t>
            </a:r>
          </a:p>
          <a:p>
            <a:pPr marL="400050" lvl="1" indent="0">
              <a:buFontTx/>
              <a:buNone/>
              <a:defRPr/>
            </a:pPr>
            <a:r>
              <a:rPr lang="en-US" dirty="0"/>
              <a:t>	b. vestibular</a:t>
            </a:r>
          </a:p>
          <a:p>
            <a:pPr marL="400050" lvl="1" indent="0">
              <a:buFontTx/>
              <a:buNone/>
              <a:defRPr/>
            </a:pPr>
            <a:r>
              <a:rPr lang="en-US" dirty="0"/>
              <a:t>	c. common</a:t>
            </a:r>
          </a:p>
          <a:p>
            <a:pPr marL="400050" lvl="1" indent="0">
              <a:buFontTx/>
              <a:buNone/>
              <a:defRPr/>
            </a:pPr>
            <a:r>
              <a:rPr lang="en-US" dirty="0"/>
              <a:t>	d. proprioceptive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41849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8715" y="468086"/>
            <a:ext cx="8229600" cy="4530725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US" sz="2800" dirty="0" smtClean="0"/>
              <a:t>11. You </a:t>
            </a:r>
            <a:r>
              <a:rPr lang="en-US" sz="2800" dirty="0"/>
              <a:t>are attending a yoga class and are being asked to stand on one leg and lean forward. To maintain your balance, you are relying mostly on your ______ sense</a:t>
            </a:r>
            <a:r>
              <a:rPr lang="en-US" sz="2800" dirty="0" smtClean="0"/>
              <a:t>.</a:t>
            </a:r>
          </a:p>
          <a:p>
            <a:pPr marL="0" indent="0">
              <a:buFontTx/>
              <a:buNone/>
              <a:defRPr/>
            </a:pPr>
            <a:endParaRPr lang="en-US" sz="2800" dirty="0"/>
          </a:p>
          <a:p>
            <a:pPr marL="400050" lvl="1" indent="0">
              <a:buFontTx/>
              <a:buNone/>
              <a:defRPr/>
            </a:pPr>
            <a:r>
              <a:rPr lang="en-US" dirty="0"/>
              <a:t>	a. kinesthetic</a:t>
            </a:r>
          </a:p>
          <a:p>
            <a:pPr marL="400050" lvl="1" indent="0">
              <a:buFontTx/>
              <a:buNone/>
              <a:defRPr/>
            </a:pPr>
            <a:r>
              <a:rPr lang="en-US" dirty="0"/>
              <a:t>	b. </a:t>
            </a:r>
            <a:r>
              <a:rPr lang="en-US" b="1" dirty="0"/>
              <a:t>vestibular</a:t>
            </a:r>
          </a:p>
          <a:p>
            <a:pPr marL="400050" lvl="1" indent="0">
              <a:buFontTx/>
              <a:buNone/>
              <a:defRPr/>
            </a:pPr>
            <a:r>
              <a:rPr lang="en-US" dirty="0"/>
              <a:t>	c. common</a:t>
            </a:r>
          </a:p>
          <a:p>
            <a:pPr marL="400050" lvl="1" indent="0">
              <a:buFontTx/>
              <a:buNone/>
              <a:defRPr/>
            </a:pPr>
            <a:r>
              <a:rPr lang="en-US" dirty="0"/>
              <a:t>	d. proprioceptive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4251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7829" y="446315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12. The fact that we tend to fill in missing gaps is the essence of the Gestalt law of: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similarity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continuity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closure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proximity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7751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6943" y="489857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12. The fact that we tend to fill in missing gaps is the essence of the Gestalt law of: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similarity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continuity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</a:t>
            </a:r>
            <a:r>
              <a:rPr lang="en-US" sz="2800" b="1" dirty="0" smtClean="0"/>
              <a:t>closure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proximity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20639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8714" y="435429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13. Which cue to depth perception requires two eyes?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convergence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texture gradient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motion parallax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relative size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49896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1371" y="446314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13. Which cue to depth perception requires two eyes?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</a:t>
            </a:r>
            <a:r>
              <a:rPr lang="en-US" sz="2800" b="1" dirty="0" smtClean="0"/>
              <a:t>convergence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texture gradient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motion parallax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relative size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661232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8715" y="446315"/>
            <a:ext cx="8229600" cy="4530725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en-US" sz="2800" dirty="0" smtClean="0"/>
              <a:t>14. </a:t>
            </a:r>
            <a:r>
              <a:rPr lang="en-US" sz="2800" dirty="0">
                <a:cs typeface="Geneva" charset="0"/>
              </a:rPr>
              <a:t>As</a:t>
            </a:r>
            <a:r>
              <a:rPr lang="en-US" sz="2800" dirty="0">
                <a:latin typeface="Helvetica" charset="0"/>
                <a:cs typeface="Geneva" charset="0"/>
              </a:rPr>
              <a:t> </a:t>
            </a:r>
            <a:r>
              <a:rPr lang="en-US" sz="2800" dirty="0" smtClean="0">
                <a:cs typeface="Geneva" charset="0"/>
              </a:rPr>
              <a:t>your roommate walks toward you, the image  </a:t>
            </a:r>
            <a:r>
              <a:rPr lang="en-US" sz="2800" dirty="0">
                <a:cs typeface="Geneva" charset="0"/>
              </a:rPr>
              <a:t>on your retina is changing in </a:t>
            </a:r>
            <a:r>
              <a:rPr lang="en-US" sz="2800" dirty="0" smtClean="0">
                <a:cs typeface="Geneva" charset="0"/>
              </a:rPr>
              <a:t>size. </a:t>
            </a:r>
            <a:r>
              <a:rPr lang="en-US" sz="2800" dirty="0">
                <a:cs typeface="Geneva" charset="0"/>
              </a:rPr>
              <a:t>Y</a:t>
            </a:r>
            <a:r>
              <a:rPr lang="en-US" sz="2800" dirty="0" smtClean="0">
                <a:cs typeface="Geneva" charset="0"/>
              </a:rPr>
              <a:t>ou </a:t>
            </a:r>
            <a:r>
              <a:rPr lang="en-US" sz="2800" dirty="0">
                <a:cs typeface="Geneva" charset="0"/>
              </a:rPr>
              <a:t>don</a:t>
            </a:r>
            <a:r>
              <a:rPr lang="ja-JP" altLang="en-US" sz="2800" dirty="0">
                <a:cs typeface="Geneva" charset="0"/>
              </a:rPr>
              <a:t>’</a:t>
            </a:r>
            <a:r>
              <a:rPr lang="en-US" altLang="ja-JP" sz="2800" dirty="0">
                <a:cs typeface="Geneva" charset="0"/>
              </a:rPr>
              <a:t>t believe that your roommate is getting </a:t>
            </a:r>
            <a:r>
              <a:rPr lang="en-US" altLang="ja-JP" sz="2800" dirty="0" smtClean="0">
                <a:cs typeface="Geneva" charset="0"/>
              </a:rPr>
              <a:t>larger </a:t>
            </a:r>
            <a:r>
              <a:rPr lang="en-US" altLang="ja-JP" sz="2800" dirty="0">
                <a:cs typeface="Geneva" charset="0"/>
              </a:rPr>
              <a:t>because your perceptual system allows you to have</a:t>
            </a:r>
            <a:r>
              <a:rPr lang="en-US" altLang="ja-JP" sz="2800" dirty="0" smtClean="0">
                <a:cs typeface="Geneva" charset="0"/>
              </a:rPr>
              <a:t>:</a:t>
            </a:r>
          </a:p>
          <a:p>
            <a:pPr marL="0" indent="0">
              <a:buFontTx/>
              <a:buNone/>
            </a:pPr>
            <a:endParaRPr lang="en-US" altLang="ja-JP" sz="2800" dirty="0">
              <a:cs typeface="Geneva" charset="0"/>
            </a:endParaRPr>
          </a:p>
          <a:p>
            <a:pPr marL="400050" lvl="1" indent="0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a. shape constancy.</a:t>
            </a:r>
          </a:p>
          <a:p>
            <a:pPr marL="400050" lvl="1" indent="0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b. monocular cues.</a:t>
            </a:r>
          </a:p>
          <a:p>
            <a:pPr marL="400050" lvl="1" indent="0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c. perceptual illusions.</a:t>
            </a:r>
          </a:p>
          <a:p>
            <a:pPr marL="400050" lvl="1" indent="0">
              <a:buFontTx/>
              <a:buNone/>
            </a:pPr>
            <a:r>
              <a:rPr lang="en-US" b="1" dirty="0">
                <a:ea typeface="Geneva" charset="0"/>
                <a:cs typeface="Geneva" charset="0"/>
              </a:rPr>
              <a:t>	</a:t>
            </a:r>
            <a:r>
              <a:rPr lang="en-US" dirty="0">
                <a:ea typeface="Geneva" charset="0"/>
                <a:cs typeface="Geneva" charset="0"/>
              </a:rPr>
              <a:t>d. size constancy.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31400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7828" y="413657"/>
            <a:ext cx="8229600" cy="4530725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en-US" sz="2800" dirty="0" smtClean="0"/>
              <a:t>14. </a:t>
            </a:r>
            <a:r>
              <a:rPr lang="en-US" sz="2800" dirty="0" smtClean="0">
                <a:cs typeface="Geneva" charset="0"/>
              </a:rPr>
              <a:t>As your roommate walks toward you, the image  on your retina is changing in size. You don</a:t>
            </a:r>
            <a:r>
              <a:rPr lang="ja-JP" altLang="en-US" sz="2800" dirty="0" smtClean="0">
                <a:cs typeface="Geneva" charset="0"/>
              </a:rPr>
              <a:t>’</a:t>
            </a:r>
            <a:r>
              <a:rPr lang="en-US" altLang="ja-JP" sz="2800" dirty="0" smtClean="0">
                <a:cs typeface="Geneva" charset="0"/>
              </a:rPr>
              <a:t>t believe that your roommate is getting larger because your perceptual system allows you to have:</a:t>
            </a:r>
          </a:p>
          <a:p>
            <a:pPr marL="0" indent="0">
              <a:buFontTx/>
              <a:buNone/>
            </a:pPr>
            <a:endParaRPr lang="en-US" altLang="ja-JP" sz="2800" dirty="0" smtClean="0">
              <a:cs typeface="Geneva" charset="0"/>
            </a:endParaRPr>
          </a:p>
          <a:p>
            <a:pPr marL="400050" lvl="1" indent="0">
              <a:buFontTx/>
              <a:buNone/>
            </a:pPr>
            <a:r>
              <a:rPr lang="en-US" dirty="0" smtClean="0">
                <a:ea typeface="Geneva" charset="0"/>
                <a:cs typeface="Geneva" charset="0"/>
              </a:rPr>
              <a:t>	a. shape constancy.</a:t>
            </a:r>
          </a:p>
          <a:p>
            <a:pPr marL="400050" lvl="1" indent="0">
              <a:buFontTx/>
              <a:buNone/>
            </a:pPr>
            <a:r>
              <a:rPr lang="en-US" dirty="0" smtClean="0">
                <a:ea typeface="Geneva" charset="0"/>
                <a:cs typeface="Geneva" charset="0"/>
              </a:rPr>
              <a:t>	b. monocular cues.</a:t>
            </a:r>
          </a:p>
          <a:p>
            <a:pPr marL="400050" lvl="1" indent="0">
              <a:buFontTx/>
              <a:buNone/>
            </a:pPr>
            <a:r>
              <a:rPr lang="en-US" dirty="0" smtClean="0">
                <a:ea typeface="Geneva" charset="0"/>
                <a:cs typeface="Geneva" charset="0"/>
              </a:rPr>
              <a:t>	c. perceptual illusions.</a:t>
            </a:r>
          </a:p>
          <a:p>
            <a:pPr marL="400050" lvl="1" indent="0">
              <a:buFontTx/>
              <a:buNone/>
            </a:pPr>
            <a:r>
              <a:rPr lang="en-US" b="1" dirty="0" smtClean="0">
                <a:ea typeface="Geneva" charset="0"/>
                <a:cs typeface="Geneva" charset="0"/>
              </a:rPr>
              <a:t>	</a:t>
            </a:r>
            <a:r>
              <a:rPr lang="en-US" dirty="0" smtClean="0">
                <a:ea typeface="Geneva" charset="0"/>
                <a:cs typeface="Geneva" charset="0"/>
              </a:rPr>
              <a:t>d. </a:t>
            </a:r>
            <a:r>
              <a:rPr lang="en-US" b="1" dirty="0" smtClean="0">
                <a:ea typeface="Geneva" charset="0"/>
                <a:cs typeface="Geneva" charset="0"/>
              </a:rPr>
              <a:t>size constancy</a:t>
            </a:r>
            <a:r>
              <a:rPr lang="en-US" dirty="0" smtClean="0">
                <a:ea typeface="Geneva" charset="0"/>
                <a:cs typeface="Geneva" charset="0"/>
              </a:rPr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925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4285" y="435428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1. Sensation can be defined as the process of: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organizing sensory information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interpreting sensory information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assembling sensory information into 	patterns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</a:t>
            </a:r>
            <a:r>
              <a:rPr lang="en-US" sz="2800" b="1" dirty="0" smtClean="0"/>
              <a:t>detecting sensory information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297635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6057" y="402771"/>
            <a:ext cx="8229600" cy="4530725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US" sz="2800" dirty="0" smtClean="0"/>
              <a:t>15. </a:t>
            </a:r>
            <a:r>
              <a:rPr lang="en-US" sz="2800" dirty="0"/>
              <a:t>You are looking for your girlfriend in a crowded airport. Because of ______, you may mistakenly believe that you spot your girlfriend when you see another girl with short, dark hair. </a:t>
            </a:r>
            <a:endParaRPr lang="en-US" sz="2800" dirty="0" smtClean="0"/>
          </a:p>
          <a:p>
            <a:pPr marL="0" indent="0">
              <a:buFontTx/>
              <a:buNone/>
              <a:defRPr/>
            </a:pPr>
            <a:endParaRPr lang="en-US" sz="2800" dirty="0"/>
          </a:p>
          <a:p>
            <a:pPr marL="400050" lvl="1" indent="0">
              <a:buFontTx/>
              <a:buNone/>
              <a:defRPr/>
            </a:pPr>
            <a:r>
              <a:rPr lang="en-US" dirty="0"/>
              <a:t>	a. bottom-up processes</a:t>
            </a:r>
          </a:p>
          <a:p>
            <a:pPr marL="400050" lvl="1" indent="0">
              <a:buFontTx/>
              <a:buNone/>
              <a:defRPr/>
            </a:pPr>
            <a:r>
              <a:rPr lang="en-US" b="1" dirty="0"/>
              <a:t>	</a:t>
            </a:r>
            <a:r>
              <a:rPr lang="en-US" dirty="0"/>
              <a:t>b. perceptual set</a:t>
            </a:r>
          </a:p>
          <a:p>
            <a:pPr marL="400050" lvl="1" indent="0">
              <a:buFontTx/>
              <a:buNone/>
              <a:defRPr/>
            </a:pPr>
            <a:r>
              <a:rPr lang="en-US" dirty="0"/>
              <a:t>	c. shape constancy</a:t>
            </a:r>
          </a:p>
          <a:p>
            <a:pPr marL="400050" lvl="1" indent="0">
              <a:buFontTx/>
              <a:buNone/>
              <a:defRPr/>
            </a:pPr>
            <a:r>
              <a:rPr lang="en-US" dirty="0"/>
              <a:t>	d. size constancy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76230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6057" y="424543"/>
            <a:ext cx="8229600" cy="4530725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US" sz="2800" dirty="0" smtClean="0"/>
              <a:t>15. </a:t>
            </a:r>
            <a:r>
              <a:rPr lang="en-US" sz="2800" dirty="0"/>
              <a:t>You are looking for your girlfriend in a crowded airport. Because of ______, you may mistakenly believe that you spot your girlfriend when you see another girl with short, dark hair. </a:t>
            </a:r>
            <a:endParaRPr lang="en-US" sz="2800" dirty="0" smtClean="0"/>
          </a:p>
          <a:p>
            <a:pPr marL="0" indent="0">
              <a:buFontTx/>
              <a:buNone/>
              <a:defRPr/>
            </a:pPr>
            <a:endParaRPr lang="en-US" sz="2800" dirty="0"/>
          </a:p>
          <a:p>
            <a:pPr marL="400050" lvl="1" indent="0">
              <a:buFontTx/>
              <a:buNone/>
              <a:defRPr/>
            </a:pPr>
            <a:r>
              <a:rPr lang="en-US" dirty="0"/>
              <a:t>	a. bottom-up processes</a:t>
            </a:r>
          </a:p>
          <a:p>
            <a:pPr marL="400050" lvl="1" indent="0">
              <a:buFontTx/>
              <a:buNone/>
              <a:defRPr/>
            </a:pPr>
            <a:r>
              <a:rPr lang="en-US" b="1" dirty="0"/>
              <a:t>	</a:t>
            </a:r>
            <a:r>
              <a:rPr lang="en-US" dirty="0"/>
              <a:t>b. </a:t>
            </a:r>
            <a:r>
              <a:rPr lang="en-US" b="1" dirty="0"/>
              <a:t>perceptual set</a:t>
            </a:r>
          </a:p>
          <a:p>
            <a:pPr marL="400050" lvl="1" indent="0">
              <a:buFontTx/>
              <a:buNone/>
              <a:defRPr/>
            </a:pPr>
            <a:r>
              <a:rPr lang="en-US" dirty="0"/>
              <a:t>	c. shape constancy</a:t>
            </a:r>
          </a:p>
          <a:p>
            <a:pPr marL="400050" lvl="1" indent="0">
              <a:buFontTx/>
              <a:buNone/>
              <a:defRPr/>
            </a:pPr>
            <a:r>
              <a:rPr lang="en-US" dirty="0"/>
              <a:t>	d. size constancy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6010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0485" y="478971"/>
            <a:ext cx="8229600" cy="4530725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sz="2800" dirty="0" smtClean="0"/>
              <a:t>2. </a:t>
            </a:r>
            <a:r>
              <a:rPr lang="en-US" sz="2800" dirty="0" smtClean="0">
                <a:cs typeface="Geneva" charset="0"/>
              </a:rPr>
              <a:t>A doctor giving you a hearing test wants </a:t>
            </a:r>
            <a:r>
              <a:rPr lang="en-US" sz="2800" dirty="0">
                <a:cs typeface="Geneva" charset="0"/>
              </a:rPr>
              <a:t>to know the quietest tone you </a:t>
            </a:r>
            <a:r>
              <a:rPr lang="en-US" sz="2800" dirty="0" smtClean="0">
                <a:cs typeface="Geneva" charset="0"/>
              </a:rPr>
              <a:t>can </a:t>
            </a:r>
            <a:r>
              <a:rPr lang="en-US" sz="2800" dirty="0">
                <a:cs typeface="Geneva" charset="0"/>
              </a:rPr>
              <a:t>identify. Your doctor was trying to establish your </a:t>
            </a:r>
            <a:r>
              <a:rPr lang="en-US" sz="2800" dirty="0" smtClean="0">
                <a:cs typeface="Geneva" charset="0"/>
              </a:rPr>
              <a:t>______.</a:t>
            </a:r>
            <a:br>
              <a:rPr lang="en-US" sz="2800" dirty="0" smtClean="0">
                <a:cs typeface="Geneva" charset="0"/>
              </a:rPr>
            </a:br>
            <a:endParaRPr lang="en-US" sz="2800" dirty="0">
              <a:cs typeface="Geneva" charset="0"/>
            </a:endParaRPr>
          </a:p>
          <a:p>
            <a:pPr marL="400050" lvl="1" indent="0">
              <a:buFontTx/>
              <a:buNone/>
            </a:pPr>
            <a:r>
              <a:rPr lang="en-US" b="1" dirty="0">
                <a:ea typeface="Geneva" charset="0"/>
                <a:cs typeface="Geneva" charset="0"/>
              </a:rPr>
              <a:t>	</a:t>
            </a:r>
            <a:r>
              <a:rPr lang="en-US" dirty="0">
                <a:ea typeface="Geneva" charset="0"/>
                <a:cs typeface="Geneva" charset="0"/>
              </a:rPr>
              <a:t>a. absolute threshold</a:t>
            </a:r>
          </a:p>
          <a:p>
            <a:pPr marL="400050" lvl="1" indent="0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b. difference threshold</a:t>
            </a:r>
          </a:p>
          <a:p>
            <a:pPr marL="400050" lvl="1" indent="0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c. Weber</a:t>
            </a:r>
            <a:r>
              <a:rPr lang="ja-JP" altLang="en-US" dirty="0">
                <a:ea typeface="Geneva" charset="0"/>
                <a:cs typeface="Geneva" charset="0"/>
              </a:rPr>
              <a:t>’</a:t>
            </a:r>
            <a:r>
              <a:rPr lang="en-US" altLang="ja-JP" dirty="0">
                <a:ea typeface="Geneva" charset="0"/>
                <a:cs typeface="Geneva" charset="0"/>
              </a:rPr>
              <a:t>s threshold</a:t>
            </a:r>
          </a:p>
          <a:p>
            <a:pPr marL="400050" lvl="1" indent="0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d. subliminal threshold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8873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6942" y="478971"/>
            <a:ext cx="8229600" cy="4530725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sz="2800" dirty="0" smtClean="0"/>
              <a:t>2. </a:t>
            </a:r>
            <a:r>
              <a:rPr lang="en-US" sz="2800" dirty="0" smtClean="0">
                <a:cs typeface="Geneva" charset="0"/>
              </a:rPr>
              <a:t>A doctor giving you a hearing test wants </a:t>
            </a:r>
            <a:r>
              <a:rPr lang="en-US" sz="2800" dirty="0">
                <a:cs typeface="Geneva" charset="0"/>
              </a:rPr>
              <a:t>to know the quietest tone you </a:t>
            </a:r>
            <a:r>
              <a:rPr lang="en-US" sz="2800" dirty="0" smtClean="0">
                <a:cs typeface="Geneva" charset="0"/>
              </a:rPr>
              <a:t>can </a:t>
            </a:r>
            <a:r>
              <a:rPr lang="en-US" sz="2800" dirty="0">
                <a:cs typeface="Geneva" charset="0"/>
              </a:rPr>
              <a:t>identify. Your doctor was trying to establish your </a:t>
            </a:r>
            <a:r>
              <a:rPr lang="en-US" sz="2800" dirty="0" smtClean="0">
                <a:cs typeface="Geneva" charset="0"/>
              </a:rPr>
              <a:t>______.</a:t>
            </a:r>
            <a:br>
              <a:rPr lang="en-US" sz="2800" dirty="0" smtClean="0">
                <a:cs typeface="Geneva" charset="0"/>
              </a:rPr>
            </a:br>
            <a:endParaRPr lang="en-US" sz="2800" dirty="0">
              <a:cs typeface="Geneva" charset="0"/>
            </a:endParaRPr>
          </a:p>
          <a:p>
            <a:pPr marL="400050" lvl="1" indent="0">
              <a:buFontTx/>
              <a:buNone/>
            </a:pPr>
            <a:r>
              <a:rPr lang="en-US" b="1" dirty="0">
                <a:ea typeface="Geneva" charset="0"/>
                <a:cs typeface="Geneva" charset="0"/>
              </a:rPr>
              <a:t>	</a:t>
            </a:r>
            <a:r>
              <a:rPr lang="en-US" dirty="0">
                <a:ea typeface="Geneva" charset="0"/>
                <a:cs typeface="Geneva" charset="0"/>
              </a:rPr>
              <a:t>a. </a:t>
            </a:r>
            <a:r>
              <a:rPr lang="en-US" b="1" dirty="0">
                <a:ea typeface="Geneva" charset="0"/>
                <a:cs typeface="Geneva" charset="0"/>
              </a:rPr>
              <a:t>absolute threshold</a:t>
            </a:r>
          </a:p>
          <a:p>
            <a:pPr marL="400050" lvl="1" indent="0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b. difference threshold</a:t>
            </a:r>
          </a:p>
          <a:p>
            <a:pPr marL="400050" lvl="1" indent="0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c. Weber</a:t>
            </a:r>
            <a:r>
              <a:rPr lang="ja-JP" altLang="en-US" dirty="0">
                <a:ea typeface="Geneva" charset="0"/>
                <a:cs typeface="Geneva" charset="0"/>
              </a:rPr>
              <a:t>’</a:t>
            </a:r>
            <a:r>
              <a:rPr lang="en-US" altLang="ja-JP" dirty="0">
                <a:ea typeface="Geneva" charset="0"/>
                <a:cs typeface="Geneva" charset="0"/>
              </a:rPr>
              <a:t>s threshold</a:t>
            </a:r>
          </a:p>
          <a:p>
            <a:pPr marL="400050" lvl="1" indent="0">
              <a:buFontTx/>
              <a:buNone/>
            </a:pPr>
            <a:r>
              <a:rPr lang="en-US" dirty="0">
                <a:ea typeface="Geneva" charset="0"/>
                <a:cs typeface="Geneva" charset="0"/>
              </a:rPr>
              <a:t>	d. subliminal threshold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9410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7829" y="511629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3. The part of the eye whose job is to focus the light on retina is the: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lens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cornea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pupil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iris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1460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468086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3. The part of the eye whose job is to focus the light on retina is the: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</a:t>
            </a:r>
            <a:r>
              <a:rPr lang="en-US" sz="2800" b="1" dirty="0" smtClean="0"/>
              <a:t>lens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cornea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pupil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iris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6146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3143" y="478971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4. Another name for the optic disk is: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fovea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blind spot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bipolar cell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ganglion cell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3214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7828" y="489857"/>
            <a:ext cx="8229600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4. Another name for the optic disk is: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fovea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</a:t>
            </a:r>
            <a:r>
              <a:rPr lang="en-US" sz="2800" b="1" dirty="0" smtClean="0"/>
              <a:t>blind spot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bipolar cell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d. ganglion cell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2248648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621</Words>
  <Application>Microsoft Office PowerPoint</Application>
  <PresentationFormat>On-screen Show (4:3)</PresentationFormat>
  <Paragraphs>169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Edge</vt:lpstr>
      <vt:lpstr>Clicker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Illinois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Raufer</dc:creator>
  <cp:lastModifiedBy>student</cp:lastModifiedBy>
  <cp:revision>11</cp:revision>
  <dcterms:created xsi:type="dcterms:W3CDTF">2014-10-14T14:38:25Z</dcterms:created>
  <dcterms:modified xsi:type="dcterms:W3CDTF">2016-03-28T19:38:22Z</dcterms:modified>
</cp:coreProperties>
</file>