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0" r:id="rId1"/>
  </p:sldMasterIdLst>
  <p:notesMasterIdLst>
    <p:notesMasterId r:id="rId87"/>
  </p:notesMasterIdLst>
  <p:sldIdLst>
    <p:sldId id="267" r:id="rId2"/>
    <p:sldId id="309" r:id="rId3"/>
    <p:sldId id="259" r:id="rId4"/>
    <p:sldId id="375" r:id="rId5"/>
    <p:sldId id="321" r:id="rId6"/>
    <p:sldId id="376" r:id="rId7"/>
    <p:sldId id="322" r:id="rId8"/>
    <p:sldId id="323" r:id="rId9"/>
    <p:sldId id="324" r:id="rId10"/>
    <p:sldId id="377" r:id="rId11"/>
    <p:sldId id="384" r:id="rId12"/>
    <p:sldId id="378" r:id="rId13"/>
    <p:sldId id="379" r:id="rId14"/>
    <p:sldId id="325" r:id="rId15"/>
    <p:sldId id="380" r:id="rId16"/>
    <p:sldId id="381" r:id="rId17"/>
    <p:sldId id="382" r:id="rId18"/>
    <p:sldId id="327" r:id="rId19"/>
    <p:sldId id="383" r:id="rId20"/>
    <p:sldId id="329" r:id="rId21"/>
    <p:sldId id="330" r:id="rId22"/>
    <p:sldId id="385" r:id="rId23"/>
    <p:sldId id="386" r:id="rId24"/>
    <p:sldId id="331" r:id="rId25"/>
    <p:sldId id="387" r:id="rId26"/>
    <p:sldId id="388" r:id="rId27"/>
    <p:sldId id="390" r:id="rId28"/>
    <p:sldId id="391" r:id="rId29"/>
    <p:sldId id="392" r:id="rId30"/>
    <p:sldId id="393" r:id="rId31"/>
    <p:sldId id="394" r:id="rId32"/>
    <p:sldId id="395" r:id="rId33"/>
    <p:sldId id="398" r:id="rId34"/>
    <p:sldId id="396" r:id="rId35"/>
    <p:sldId id="397" r:id="rId36"/>
    <p:sldId id="333" r:id="rId37"/>
    <p:sldId id="399" r:id="rId38"/>
    <p:sldId id="356" r:id="rId39"/>
    <p:sldId id="401" r:id="rId40"/>
    <p:sldId id="400" r:id="rId41"/>
    <p:sldId id="357" r:id="rId42"/>
    <p:sldId id="358" r:id="rId43"/>
    <p:sldId id="339" r:id="rId44"/>
    <p:sldId id="402" r:id="rId45"/>
    <p:sldId id="403" r:id="rId46"/>
    <p:sldId id="404" r:id="rId47"/>
    <p:sldId id="341" r:id="rId48"/>
    <p:sldId id="405" r:id="rId49"/>
    <p:sldId id="360" r:id="rId50"/>
    <p:sldId id="361" r:id="rId51"/>
    <p:sldId id="406" r:id="rId52"/>
    <p:sldId id="407" r:id="rId53"/>
    <p:sldId id="408" r:id="rId54"/>
    <p:sldId id="409" r:id="rId55"/>
    <p:sldId id="410" r:id="rId56"/>
    <p:sldId id="411" r:id="rId57"/>
    <p:sldId id="412" r:id="rId58"/>
    <p:sldId id="362" r:id="rId59"/>
    <p:sldId id="413" r:id="rId60"/>
    <p:sldId id="345" r:id="rId61"/>
    <p:sldId id="363" r:id="rId62"/>
    <p:sldId id="365" r:id="rId63"/>
    <p:sldId id="366" r:id="rId64"/>
    <p:sldId id="367" r:id="rId65"/>
    <p:sldId id="414" r:id="rId66"/>
    <p:sldId id="415" r:id="rId67"/>
    <p:sldId id="416" r:id="rId68"/>
    <p:sldId id="417" r:id="rId69"/>
    <p:sldId id="418" r:id="rId70"/>
    <p:sldId id="369" r:id="rId71"/>
    <p:sldId id="419" r:id="rId72"/>
    <p:sldId id="420" r:id="rId73"/>
    <p:sldId id="421" r:id="rId74"/>
    <p:sldId id="422" r:id="rId75"/>
    <p:sldId id="370" r:id="rId76"/>
    <p:sldId id="423" r:id="rId77"/>
    <p:sldId id="424" r:id="rId78"/>
    <p:sldId id="371" r:id="rId79"/>
    <p:sldId id="352" r:id="rId80"/>
    <p:sldId id="425" r:id="rId81"/>
    <p:sldId id="426" r:id="rId82"/>
    <p:sldId id="353" r:id="rId83"/>
    <p:sldId id="427" r:id="rId84"/>
    <p:sldId id="354" r:id="rId85"/>
    <p:sldId id="355" r:id="rId86"/>
  </p:sldIdLst>
  <p:sldSz cx="9144000" cy="6858000" type="screen4x3"/>
  <p:notesSz cx="6858000" cy="9144000"/>
  <p:embeddedFontLst>
    <p:embeddedFont>
      <p:font typeface="Helvetica" panose="020B0604020202020204" pitchFamily="34" charset="0"/>
      <p:regular r:id="rId88"/>
      <p:bold r:id="rId89"/>
      <p:italic r:id="rId90"/>
      <p:boldItalic r:id="rId91"/>
    </p:embeddedFont>
    <p:embeddedFont>
      <p:font typeface="Times" panose="02020603050405020304" pitchFamily="18" charset="0"/>
      <p:regular r:id="rId92"/>
      <p:bold r:id="rId93"/>
      <p:italic r:id="rId94"/>
      <p:boldItalic r:id="rId95"/>
    </p:embeddedFont>
    <p:embeddedFont>
      <p:font typeface="ＭＳ Ｐゴシック" panose="020B0600070205080204" pitchFamily="34" charset="-128"/>
      <p:regular r:id="rId96"/>
    </p:embeddedFont>
    <p:embeddedFont>
      <p:font typeface="Arial Black" panose="020B0A04020102020204" pitchFamily="34" charset="0"/>
      <p:bold r:id="rId97"/>
    </p:embeddedFont>
    <p:embeddedFont>
      <p:font typeface="Calibri" panose="020F0502020204030204" pitchFamily="34" charset="0"/>
      <p:regular r:id="rId98"/>
      <p:bold r:id="rId99"/>
      <p:italic r:id="rId100"/>
      <p:boldItalic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030"/>
    <a:srgbClr val="06324B"/>
    <a:srgbClr val="2D3E74"/>
    <a:srgbClr val="5A8B88"/>
    <a:srgbClr val="93D0D1"/>
    <a:srgbClr val="F0D47C"/>
    <a:srgbClr val="E5B924"/>
    <a:srgbClr val="081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3" autoAdjust="0"/>
    <p:restoredTop sz="88679" autoAdjust="0"/>
  </p:normalViewPr>
  <p:slideViewPr>
    <p:cSldViewPr snapToGrid="0">
      <p:cViewPr>
        <p:scale>
          <a:sx n="50" d="100"/>
          <a:sy n="50" d="100"/>
        </p:scale>
        <p:origin x="-2562" y="-7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3.fntdata"/><Relationship Id="rId95"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3.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197D06-CAAB-FA46-878F-C3E7208B987F}" type="doc">
      <dgm:prSet loTypeId="urn:microsoft.com/office/officeart/2005/8/layout/vList2" loCatId="" qsTypeId="urn:microsoft.com/office/officeart/2005/8/quickstyle/simple4" qsCatId="simple" csTypeId="urn:microsoft.com/office/officeart/2005/8/colors/accent0_1" csCatId="mainScheme" phldr="1"/>
      <dgm:spPr/>
      <dgm:t>
        <a:bodyPr/>
        <a:lstStyle/>
        <a:p>
          <a:endParaRPr lang="en-US"/>
        </a:p>
      </dgm:t>
    </dgm:pt>
    <dgm:pt modelId="{AE900948-AC8A-4C40-8049-4660DC7D8BD7}">
      <dgm:prSet/>
      <dgm:spPr/>
      <dgm:t>
        <a:bodyPr/>
        <a:lstStyle/>
        <a:p>
          <a:pPr rtl="0"/>
          <a:r>
            <a:rPr lang="en-US" dirty="0" smtClean="0"/>
            <a:t>The </a:t>
          </a:r>
          <a:r>
            <a:rPr lang="en-US" b="1" dirty="0" smtClean="0"/>
            <a:t>peripheral nervous system </a:t>
          </a:r>
          <a:r>
            <a:rPr lang="en-US" dirty="0" smtClean="0"/>
            <a:t>(PNS) comprises all nerves outside the CNS that extend to the outmost body borders, including the skin.</a:t>
          </a:r>
          <a:endParaRPr lang="en-US" dirty="0"/>
        </a:p>
      </dgm:t>
    </dgm:pt>
    <dgm:pt modelId="{E6DB3115-0E85-E74D-8E48-D28D473E002C}" type="parTrans" cxnId="{1B10E52D-04E3-0848-8870-4A8332E23E56}">
      <dgm:prSet/>
      <dgm:spPr/>
      <dgm:t>
        <a:bodyPr/>
        <a:lstStyle/>
        <a:p>
          <a:endParaRPr lang="en-US"/>
        </a:p>
      </dgm:t>
    </dgm:pt>
    <dgm:pt modelId="{8102493F-CB0C-1E41-B1EE-5190956CDA9C}" type="sibTrans" cxnId="{1B10E52D-04E3-0848-8870-4A8332E23E56}">
      <dgm:prSet/>
      <dgm:spPr/>
      <dgm:t>
        <a:bodyPr/>
        <a:lstStyle/>
        <a:p>
          <a:endParaRPr lang="en-US"/>
        </a:p>
      </dgm:t>
    </dgm:pt>
    <dgm:pt modelId="{4BE8B437-7DB7-B948-9FFA-118137F833D7}">
      <dgm:prSet/>
      <dgm:spPr/>
      <dgm:t>
        <a:bodyPr/>
        <a:lstStyle/>
        <a:p>
          <a:pPr rtl="0"/>
          <a:endParaRPr lang="en-US" dirty="0"/>
        </a:p>
      </dgm:t>
    </dgm:pt>
    <dgm:pt modelId="{1E8DE0AC-0ED1-B846-8EE3-64C23326172F}" type="parTrans" cxnId="{EDEBEE0F-1C56-4C45-B653-48D494DC9729}">
      <dgm:prSet/>
      <dgm:spPr/>
      <dgm:t>
        <a:bodyPr/>
        <a:lstStyle/>
        <a:p>
          <a:endParaRPr lang="en-US"/>
        </a:p>
      </dgm:t>
    </dgm:pt>
    <dgm:pt modelId="{436A80EA-5FBA-3246-AFFB-5DAABF926BE4}" type="sibTrans" cxnId="{EDEBEE0F-1C56-4C45-B653-48D494DC9729}">
      <dgm:prSet/>
      <dgm:spPr/>
      <dgm:t>
        <a:bodyPr/>
        <a:lstStyle/>
        <a:p>
          <a:endParaRPr lang="en-US"/>
        </a:p>
      </dgm:t>
    </dgm:pt>
    <dgm:pt modelId="{94280141-CABF-6940-ABAB-F50F414449A7}">
      <dgm:prSet/>
      <dgm:spPr/>
      <dgm:t>
        <a:bodyPr/>
        <a:lstStyle/>
        <a:p>
          <a:pPr rtl="0"/>
          <a:r>
            <a:rPr lang="en-US" b="1" dirty="0" smtClean="0"/>
            <a:t>Somatic nervous system </a:t>
          </a:r>
          <a:r>
            <a:rPr lang="en-US" dirty="0" smtClean="0"/>
            <a:t>communicates sensory information to CNS and motor messages from CNS to muscles</a:t>
          </a:r>
          <a:endParaRPr lang="en-US" dirty="0"/>
        </a:p>
      </dgm:t>
    </dgm:pt>
    <dgm:pt modelId="{0BE985A8-392F-784F-B5BD-BD88E2651FD5}" type="parTrans" cxnId="{B24DF1D7-7FFD-CD4F-9EC2-C92D7847FE3E}">
      <dgm:prSet/>
      <dgm:spPr/>
      <dgm:t>
        <a:bodyPr/>
        <a:lstStyle/>
        <a:p>
          <a:endParaRPr lang="en-US"/>
        </a:p>
      </dgm:t>
    </dgm:pt>
    <dgm:pt modelId="{CA0D0EDE-BF76-2B49-B755-5C588512D3E9}" type="sibTrans" cxnId="{B24DF1D7-7FFD-CD4F-9EC2-C92D7847FE3E}">
      <dgm:prSet/>
      <dgm:spPr/>
      <dgm:t>
        <a:bodyPr/>
        <a:lstStyle/>
        <a:p>
          <a:endParaRPr lang="en-US"/>
        </a:p>
      </dgm:t>
    </dgm:pt>
    <dgm:pt modelId="{D16F0BCC-1832-B341-AD87-9F3177505806}">
      <dgm:prSet/>
      <dgm:spPr/>
      <dgm:t>
        <a:bodyPr/>
        <a:lstStyle/>
        <a:p>
          <a:pPr rtl="0"/>
          <a:r>
            <a:rPr lang="en-US" b="1" dirty="0" smtClean="0"/>
            <a:t>Autonomic nervous system </a:t>
          </a:r>
          <a:r>
            <a:rPr lang="en-US" dirty="0" smtClean="0"/>
            <a:t>regulates involuntary functions regulated by the </a:t>
          </a:r>
          <a:r>
            <a:rPr lang="en-US" b="1" dirty="0" smtClean="0"/>
            <a:t>sympathetic </a:t>
          </a:r>
          <a:r>
            <a:rPr lang="en-US" dirty="0" smtClean="0"/>
            <a:t>(energy expended) and </a:t>
          </a:r>
          <a:r>
            <a:rPr lang="en-US" b="1" dirty="0" smtClean="0"/>
            <a:t>parasympathetic</a:t>
          </a:r>
          <a:r>
            <a:rPr lang="en-US" dirty="0" smtClean="0"/>
            <a:t> (energy conserved) nervous systems. </a:t>
          </a:r>
          <a:endParaRPr lang="en-US" dirty="0"/>
        </a:p>
      </dgm:t>
    </dgm:pt>
    <dgm:pt modelId="{0F5A11D2-18AC-F44D-A82C-386E9AEBF5D3}" type="parTrans" cxnId="{9A1F1C19-6761-C947-999A-06C9262FA0DB}">
      <dgm:prSet/>
      <dgm:spPr/>
      <dgm:t>
        <a:bodyPr/>
        <a:lstStyle/>
        <a:p>
          <a:endParaRPr lang="en-US"/>
        </a:p>
      </dgm:t>
    </dgm:pt>
    <dgm:pt modelId="{3FBD7F3A-9C8B-DB42-AB56-0CC7A31F28A3}" type="sibTrans" cxnId="{9A1F1C19-6761-C947-999A-06C9262FA0DB}">
      <dgm:prSet/>
      <dgm:spPr/>
      <dgm:t>
        <a:bodyPr/>
        <a:lstStyle/>
        <a:p>
          <a:endParaRPr lang="en-US"/>
        </a:p>
      </dgm:t>
    </dgm:pt>
    <dgm:pt modelId="{8091D545-1202-4B4F-9B8D-4395CF3C9E2A}" type="pres">
      <dgm:prSet presAssocID="{00197D06-CAAB-FA46-878F-C3E7208B987F}" presName="linear" presStyleCnt="0">
        <dgm:presLayoutVars>
          <dgm:animLvl val="lvl"/>
          <dgm:resizeHandles val="exact"/>
        </dgm:presLayoutVars>
      </dgm:prSet>
      <dgm:spPr/>
      <dgm:t>
        <a:bodyPr/>
        <a:lstStyle/>
        <a:p>
          <a:endParaRPr lang="en-US"/>
        </a:p>
      </dgm:t>
    </dgm:pt>
    <dgm:pt modelId="{3833D2FE-3C61-9E40-82C5-896C16ED53EC}" type="pres">
      <dgm:prSet presAssocID="{AE900948-AC8A-4C40-8049-4660DC7D8BD7}" presName="parentText" presStyleLbl="node1" presStyleIdx="0" presStyleCnt="3" custLinFactNeighborX="463" custLinFactNeighborY="-27639">
        <dgm:presLayoutVars>
          <dgm:chMax val="0"/>
          <dgm:bulletEnabled val="1"/>
        </dgm:presLayoutVars>
      </dgm:prSet>
      <dgm:spPr/>
      <dgm:t>
        <a:bodyPr/>
        <a:lstStyle/>
        <a:p>
          <a:endParaRPr lang="en-US"/>
        </a:p>
      </dgm:t>
    </dgm:pt>
    <dgm:pt modelId="{D9FDA8D3-8F08-CC40-9081-B0C6B3CA8F44}" type="pres">
      <dgm:prSet presAssocID="{AE900948-AC8A-4C40-8049-4660DC7D8BD7}" presName="childText" presStyleLbl="revTx" presStyleIdx="0" presStyleCnt="1">
        <dgm:presLayoutVars>
          <dgm:bulletEnabled val="1"/>
        </dgm:presLayoutVars>
      </dgm:prSet>
      <dgm:spPr/>
      <dgm:t>
        <a:bodyPr/>
        <a:lstStyle/>
        <a:p>
          <a:endParaRPr lang="en-US"/>
        </a:p>
      </dgm:t>
    </dgm:pt>
    <dgm:pt modelId="{70644F7B-DDC8-42B3-9984-1AAAF9F2EF09}" type="pres">
      <dgm:prSet presAssocID="{94280141-CABF-6940-ABAB-F50F414449A7}" presName="parentText" presStyleLbl="node1" presStyleIdx="1" presStyleCnt="3">
        <dgm:presLayoutVars>
          <dgm:chMax val="0"/>
          <dgm:bulletEnabled val="1"/>
        </dgm:presLayoutVars>
      </dgm:prSet>
      <dgm:spPr/>
      <dgm:t>
        <a:bodyPr/>
        <a:lstStyle/>
        <a:p>
          <a:endParaRPr lang="en-US"/>
        </a:p>
      </dgm:t>
    </dgm:pt>
    <dgm:pt modelId="{F9A11115-811D-451A-9781-F3825486903E}" type="pres">
      <dgm:prSet presAssocID="{CA0D0EDE-BF76-2B49-B755-5C588512D3E9}" presName="spacer" presStyleCnt="0"/>
      <dgm:spPr/>
    </dgm:pt>
    <dgm:pt modelId="{E1A6F939-320C-490F-B005-740703C49971}" type="pres">
      <dgm:prSet presAssocID="{D16F0BCC-1832-B341-AD87-9F3177505806}" presName="parentText" presStyleLbl="node1" presStyleIdx="2" presStyleCnt="3">
        <dgm:presLayoutVars>
          <dgm:chMax val="0"/>
          <dgm:bulletEnabled val="1"/>
        </dgm:presLayoutVars>
      </dgm:prSet>
      <dgm:spPr/>
      <dgm:t>
        <a:bodyPr/>
        <a:lstStyle/>
        <a:p>
          <a:endParaRPr lang="en-US"/>
        </a:p>
      </dgm:t>
    </dgm:pt>
  </dgm:ptLst>
  <dgm:cxnLst>
    <dgm:cxn modelId="{B24DF1D7-7FFD-CD4F-9EC2-C92D7847FE3E}" srcId="{00197D06-CAAB-FA46-878F-C3E7208B987F}" destId="{94280141-CABF-6940-ABAB-F50F414449A7}" srcOrd="1" destOrd="0" parTransId="{0BE985A8-392F-784F-B5BD-BD88E2651FD5}" sibTransId="{CA0D0EDE-BF76-2B49-B755-5C588512D3E9}"/>
    <dgm:cxn modelId="{A398BBE5-F598-C041-A587-B6D2A6030340}" type="presOf" srcId="{00197D06-CAAB-FA46-878F-C3E7208B987F}" destId="{8091D545-1202-4B4F-9B8D-4395CF3C9E2A}" srcOrd="0" destOrd="0" presId="urn:microsoft.com/office/officeart/2005/8/layout/vList2"/>
    <dgm:cxn modelId="{8495F571-E681-D04F-8C8E-84A09A5984F2}" type="presOf" srcId="{4BE8B437-7DB7-B948-9FFA-118137F833D7}" destId="{D9FDA8D3-8F08-CC40-9081-B0C6B3CA8F44}" srcOrd="0" destOrd="0" presId="urn:microsoft.com/office/officeart/2005/8/layout/vList2"/>
    <dgm:cxn modelId="{1B10E52D-04E3-0848-8870-4A8332E23E56}" srcId="{00197D06-CAAB-FA46-878F-C3E7208B987F}" destId="{AE900948-AC8A-4C40-8049-4660DC7D8BD7}" srcOrd="0" destOrd="0" parTransId="{E6DB3115-0E85-E74D-8E48-D28D473E002C}" sibTransId="{8102493F-CB0C-1E41-B1EE-5190956CDA9C}"/>
    <dgm:cxn modelId="{EDEBEE0F-1C56-4C45-B653-48D494DC9729}" srcId="{AE900948-AC8A-4C40-8049-4660DC7D8BD7}" destId="{4BE8B437-7DB7-B948-9FFA-118137F833D7}" srcOrd="0" destOrd="0" parTransId="{1E8DE0AC-0ED1-B846-8EE3-64C23326172F}" sibTransId="{436A80EA-5FBA-3246-AFFB-5DAABF926BE4}"/>
    <dgm:cxn modelId="{BC8E7F64-BBD9-8F47-89CD-E471FC763EA3}" type="presOf" srcId="{AE900948-AC8A-4C40-8049-4660DC7D8BD7}" destId="{3833D2FE-3C61-9E40-82C5-896C16ED53EC}" srcOrd="0" destOrd="0" presId="urn:microsoft.com/office/officeart/2005/8/layout/vList2"/>
    <dgm:cxn modelId="{91174775-CFEF-47A6-B2EA-AFC51F6510B5}" type="presOf" srcId="{D16F0BCC-1832-B341-AD87-9F3177505806}" destId="{E1A6F939-320C-490F-B005-740703C49971}" srcOrd="0" destOrd="0" presId="urn:microsoft.com/office/officeart/2005/8/layout/vList2"/>
    <dgm:cxn modelId="{8FCD857C-F13A-42E8-8EC2-C23CDCBB75C7}" type="presOf" srcId="{94280141-CABF-6940-ABAB-F50F414449A7}" destId="{70644F7B-DDC8-42B3-9984-1AAAF9F2EF09}" srcOrd="0" destOrd="0" presId="urn:microsoft.com/office/officeart/2005/8/layout/vList2"/>
    <dgm:cxn modelId="{9A1F1C19-6761-C947-999A-06C9262FA0DB}" srcId="{00197D06-CAAB-FA46-878F-C3E7208B987F}" destId="{D16F0BCC-1832-B341-AD87-9F3177505806}" srcOrd="2" destOrd="0" parTransId="{0F5A11D2-18AC-F44D-A82C-386E9AEBF5D3}" sibTransId="{3FBD7F3A-9C8B-DB42-AB56-0CC7A31F28A3}"/>
    <dgm:cxn modelId="{841C8FE3-AF1D-3444-A2FE-963BCCFB25A8}" type="presParOf" srcId="{8091D545-1202-4B4F-9B8D-4395CF3C9E2A}" destId="{3833D2FE-3C61-9E40-82C5-896C16ED53EC}" srcOrd="0" destOrd="0" presId="urn:microsoft.com/office/officeart/2005/8/layout/vList2"/>
    <dgm:cxn modelId="{7994B48C-E9C6-7140-B069-8141253294F7}" type="presParOf" srcId="{8091D545-1202-4B4F-9B8D-4395CF3C9E2A}" destId="{D9FDA8D3-8F08-CC40-9081-B0C6B3CA8F44}" srcOrd="1" destOrd="0" presId="urn:microsoft.com/office/officeart/2005/8/layout/vList2"/>
    <dgm:cxn modelId="{7D35E79A-D3D6-4DAF-9216-7F670EAD4DA1}" type="presParOf" srcId="{8091D545-1202-4B4F-9B8D-4395CF3C9E2A}" destId="{70644F7B-DDC8-42B3-9984-1AAAF9F2EF09}" srcOrd="2" destOrd="0" presId="urn:microsoft.com/office/officeart/2005/8/layout/vList2"/>
    <dgm:cxn modelId="{0B33675B-25F0-4F54-B54E-1CF5348FF7B4}" type="presParOf" srcId="{8091D545-1202-4B4F-9B8D-4395CF3C9E2A}" destId="{F9A11115-811D-451A-9781-F3825486903E}" srcOrd="3" destOrd="0" presId="urn:microsoft.com/office/officeart/2005/8/layout/vList2"/>
    <dgm:cxn modelId="{A0F97953-B257-4A0C-B288-171ACC2AF767}" type="presParOf" srcId="{8091D545-1202-4B4F-9B8D-4395CF3C9E2A}" destId="{E1A6F939-320C-490F-B005-740703C4997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1F8CC4-A2C9-0144-B039-248E321EB7E7}" type="doc">
      <dgm:prSet loTypeId="urn:microsoft.com/office/officeart/2005/8/layout/vList2" loCatId="" qsTypeId="urn:microsoft.com/office/officeart/2005/8/quickstyle/simple4" qsCatId="simple" csTypeId="urn:microsoft.com/office/officeart/2005/8/colors/accent0_1" csCatId="mainScheme" phldr="1"/>
      <dgm:spPr/>
      <dgm:t>
        <a:bodyPr/>
        <a:lstStyle/>
        <a:p>
          <a:endParaRPr lang="en-US"/>
        </a:p>
      </dgm:t>
    </dgm:pt>
    <dgm:pt modelId="{2C91B651-46D3-AF48-BFC8-BE62943F31F5}">
      <dgm:prSet/>
      <dgm:spPr/>
      <dgm:t>
        <a:bodyPr/>
        <a:lstStyle/>
        <a:p>
          <a:pPr rtl="0"/>
          <a:r>
            <a:rPr lang="en-US" dirty="0" smtClean="0"/>
            <a:t>The</a:t>
          </a:r>
          <a:r>
            <a:rPr lang="en-US" b="1" dirty="0" smtClean="0"/>
            <a:t> endocrine</a:t>
          </a:r>
          <a:r>
            <a:rPr lang="en-US" dirty="0" smtClean="0"/>
            <a:t> </a:t>
          </a:r>
          <a:r>
            <a:rPr lang="en-US" b="1" dirty="0" smtClean="0"/>
            <a:t>system</a:t>
          </a:r>
          <a:r>
            <a:rPr lang="en-US" dirty="0" smtClean="0"/>
            <a:t> is made up of glands that are located throughout the body and uses chemical messengers (</a:t>
          </a:r>
          <a:r>
            <a:rPr lang="en-US" b="1" dirty="0" smtClean="0"/>
            <a:t>hormones</a:t>
          </a:r>
          <a:r>
            <a:rPr lang="en-US" dirty="0" smtClean="0"/>
            <a:t>) to transmit information.</a:t>
          </a:r>
          <a:endParaRPr lang="en-US" dirty="0"/>
        </a:p>
      </dgm:t>
    </dgm:pt>
    <dgm:pt modelId="{ED88C524-4B28-C24A-8BD6-AA81E61A9E8A}" type="parTrans" cxnId="{796A189E-BA26-BA4D-8B66-DF5241101E16}">
      <dgm:prSet/>
      <dgm:spPr/>
      <dgm:t>
        <a:bodyPr/>
        <a:lstStyle/>
        <a:p>
          <a:endParaRPr lang="en-US"/>
        </a:p>
      </dgm:t>
    </dgm:pt>
    <dgm:pt modelId="{218B4C0B-73A4-BA4C-B5A2-779396AF412E}" type="sibTrans" cxnId="{796A189E-BA26-BA4D-8B66-DF5241101E16}">
      <dgm:prSet/>
      <dgm:spPr/>
      <dgm:t>
        <a:bodyPr/>
        <a:lstStyle/>
        <a:p>
          <a:endParaRPr lang="en-US"/>
        </a:p>
      </dgm:t>
    </dgm:pt>
    <dgm:pt modelId="{C70E1ABD-911C-4E45-9983-E93236D897CF}">
      <dgm:prSet/>
      <dgm:spPr/>
      <dgm:t>
        <a:bodyPr/>
        <a:lstStyle/>
        <a:p>
          <a:pPr rtl="0"/>
          <a:r>
            <a:rPr lang="en-US" b="1" dirty="0" smtClean="0"/>
            <a:t>Hormones</a:t>
          </a:r>
          <a:endParaRPr lang="en-US" dirty="0"/>
        </a:p>
      </dgm:t>
    </dgm:pt>
    <dgm:pt modelId="{4B8522E4-4639-C949-9D77-042617AA43E4}" type="parTrans" cxnId="{2D61C6F3-F671-214C-88C0-6221CA8BABFF}">
      <dgm:prSet/>
      <dgm:spPr/>
      <dgm:t>
        <a:bodyPr/>
        <a:lstStyle/>
        <a:p>
          <a:endParaRPr lang="en-US"/>
        </a:p>
      </dgm:t>
    </dgm:pt>
    <dgm:pt modelId="{03B260BD-2830-D144-96E8-1F44C6484173}" type="sibTrans" cxnId="{2D61C6F3-F671-214C-88C0-6221CA8BABFF}">
      <dgm:prSet/>
      <dgm:spPr/>
      <dgm:t>
        <a:bodyPr/>
        <a:lstStyle/>
        <a:p>
          <a:endParaRPr lang="en-US"/>
        </a:p>
      </dgm:t>
    </dgm:pt>
    <dgm:pt modelId="{89E2CE25-4017-BB4D-8A54-9E049D12525C}">
      <dgm:prSet/>
      <dgm:spPr/>
      <dgm:t>
        <a:bodyPr/>
        <a:lstStyle/>
        <a:p>
          <a:pPr rtl="0"/>
          <a:r>
            <a:rPr lang="en-US" dirty="0" smtClean="0"/>
            <a:t>Are triggered by brain (</a:t>
          </a:r>
          <a:r>
            <a:rPr lang="en-US" b="1" dirty="0" smtClean="0"/>
            <a:t>hypothalamus</a:t>
          </a:r>
          <a:r>
            <a:rPr lang="en-US" dirty="0" smtClean="0"/>
            <a:t>) and circulated by blood</a:t>
          </a:r>
          <a:endParaRPr lang="en-US" dirty="0"/>
        </a:p>
      </dgm:t>
    </dgm:pt>
    <dgm:pt modelId="{747034C6-CBB5-A644-8B2B-A4CD2C663A01}" type="parTrans" cxnId="{5677E027-EBB0-9545-8E1A-BF1583B5B1AC}">
      <dgm:prSet/>
      <dgm:spPr/>
      <dgm:t>
        <a:bodyPr/>
        <a:lstStyle/>
        <a:p>
          <a:endParaRPr lang="en-US"/>
        </a:p>
      </dgm:t>
    </dgm:pt>
    <dgm:pt modelId="{653B4384-7431-9D47-B78A-1038AFE21647}" type="sibTrans" cxnId="{5677E027-EBB0-9545-8E1A-BF1583B5B1AC}">
      <dgm:prSet/>
      <dgm:spPr/>
      <dgm:t>
        <a:bodyPr/>
        <a:lstStyle/>
        <a:p>
          <a:endParaRPr lang="en-US"/>
        </a:p>
      </dgm:t>
    </dgm:pt>
    <dgm:pt modelId="{6FF6AB83-A0EE-4F42-82BC-620AC8A2BB87}">
      <dgm:prSet/>
      <dgm:spPr/>
      <dgm:t>
        <a:bodyPr/>
        <a:lstStyle/>
        <a:p>
          <a:pPr rtl="0"/>
          <a:r>
            <a:rPr lang="en-US" dirty="0" smtClean="0"/>
            <a:t>Regulate physical processes and influence behavior</a:t>
          </a:r>
          <a:endParaRPr lang="en-US" dirty="0"/>
        </a:p>
      </dgm:t>
    </dgm:pt>
    <dgm:pt modelId="{CA4789D5-423E-1445-B29D-6661DFA02E11}" type="parTrans" cxnId="{41B3B1BC-A7C0-1244-B72D-3D0F65065D64}">
      <dgm:prSet/>
      <dgm:spPr/>
      <dgm:t>
        <a:bodyPr/>
        <a:lstStyle/>
        <a:p>
          <a:endParaRPr lang="en-US"/>
        </a:p>
      </dgm:t>
    </dgm:pt>
    <dgm:pt modelId="{22BEC3F1-5E10-D54F-9873-AEDAA0AE688E}" type="sibTrans" cxnId="{41B3B1BC-A7C0-1244-B72D-3D0F65065D64}">
      <dgm:prSet/>
      <dgm:spPr/>
      <dgm:t>
        <a:bodyPr/>
        <a:lstStyle/>
        <a:p>
          <a:endParaRPr lang="en-US"/>
        </a:p>
      </dgm:t>
    </dgm:pt>
    <dgm:pt modelId="{85E6D1A0-3115-E740-BEB3-2D380628B8CE}">
      <dgm:prSet/>
      <dgm:spPr/>
      <dgm:t>
        <a:bodyPr/>
        <a:lstStyle/>
        <a:p>
          <a:pPr rtl="0"/>
          <a:r>
            <a:rPr lang="en-US" dirty="0" smtClean="0"/>
            <a:t>Influence emotional and stress response</a:t>
          </a:r>
          <a:endParaRPr lang="en-US" dirty="0"/>
        </a:p>
      </dgm:t>
    </dgm:pt>
    <dgm:pt modelId="{A7E797AA-C5EA-DA4B-A1F5-EACC38B7DB3E}" type="parTrans" cxnId="{BCA9083E-7F3F-C549-BCC9-5854944FE8F2}">
      <dgm:prSet/>
      <dgm:spPr/>
      <dgm:t>
        <a:bodyPr/>
        <a:lstStyle/>
        <a:p>
          <a:endParaRPr lang="en-US"/>
        </a:p>
      </dgm:t>
    </dgm:pt>
    <dgm:pt modelId="{50253069-7E47-8447-AD5F-7F1DAAB4255E}" type="sibTrans" cxnId="{BCA9083E-7F3F-C549-BCC9-5854944FE8F2}">
      <dgm:prSet/>
      <dgm:spPr/>
      <dgm:t>
        <a:bodyPr/>
        <a:lstStyle/>
        <a:p>
          <a:endParaRPr lang="en-US"/>
        </a:p>
      </dgm:t>
    </dgm:pt>
    <dgm:pt modelId="{C857684C-3329-9147-8EC1-4F209183D4A4}">
      <dgm:prSet/>
      <dgm:spPr/>
      <dgm:t>
        <a:bodyPr/>
        <a:lstStyle/>
        <a:p>
          <a:pPr rtl="0"/>
          <a:r>
            <a:rPr lang="en-US" dirty="0" smtClean="0"/>
            <a:t>Are closely linked to CNS workings</a:t>
          </a:r>
          <a:endParaRPr lang="en-US" dirty="0"/>
        </a:p>
      </dgm:t>
    </dgm:pt>
    <dgm:pt modelId="{C7C7EF69-18D5-9B46-8AC0-24FAA70D50A1}" type="parTrans" cxnId="{E9082086-4A41-004B-A349-8FCD9AE4B078}">
      <dgm:prSet/>
      <dgm:spPr/>
      <dgm:t>
        <a:bodyPr/>
        <a:lstStyle/>
        <a:p>
          <a:endParaRPr lang="en-US"/>
        </a:p>
      </dgm:t>
    </dgm:pt>
    <dgm:pt modelId="{C9D24B03-8C21-A243-80E6-50C0CC2DB55D}" type="sibTrans" cxnId="{E9082086-4A41-004B-A349-8FCD9AE4B078}">
      <dgm:prSet/>
      <dgm:spPr/>
      <dgm:t>
        <a:bodyPr/>
        <a:lstStyle/>
        <a:p>
          <a:endParaRPr lang="en-US"/>
        </a:p>
      </dgm:t>
    </dgm:pt>
    <dgm:pt modelId="{1F97251B-8B6E-8442-A56B-56323E969FBC}">
      <dgm:prSet/>
      <dgm:spPr/>
      <dgm:t>
        <a:bodyPr/>
        <a:lstStyle/>
        <a:p>
          <a:pPr rtl="0"/>
          <a:r>
            <a:rPr lang="en-US" dirty="0" smtClean="0"/>
            <a:t>Are (in some cases) chemically identical to neurotransmitters </a:t>
          </a:r>
          <a:endParaRPr lang="en-US" dirty="0"/>
        </a:p>
      </dgm:t>
    </dgm:pt>
    <dgm:pt modelId="{4D2B8BA9-185F-3043-9775-7FFE70341419}" type="parTrans" cxnId="{68CF3551-F825-DE4F-9FFA-AC6C57065B5C}">
      <dgm:prSet/>
      <dgm:spPr/>
      <dgm:t>
        <a:bodyPr/>
        <a:lstStyle/>
        <a:p>
          <a:endParaRPr lang="en-US"/>
        </a:p>
      </dgm:t>
    </dgm:pt>
    <dgm:pt modelId="{07895905-BA51-C243-9611-D9BC16CEAED5}" type="sibTrans" cxnId="{68CF3551-F825-DE4F-9FFA-AC6C57065B5C}">
      <dgm:prSet/>
      <dgm:spPr/>
      <dgm:t>
        <a:bodyPr/>
        <a:lstStyle/>
        <a:p>
          <a:endParaRPr lang="en-US"/>
        </a:p>
      </dgm:t>
    </dgm:pt>
    <dgm:pt modelId="{6F80C3A4-437D-A440-B9E5-82830DCDD4D2}" type="pres">
      <dgm:prSet presAssocID="{041F8CC4-A2C9-0144-B039-248E321EB7E7}" presName="linear" presStyleCnt="0">
        <dgm:presLayoutVars>
          <dgm:animLvl val="lvl"/>
          <dgm:resizeHandles val="exact"/>
        </dgm:presLayoutVars>
      </dgm:prSet>
      <dgm:spPr/>
      <dgm:t>
        <a:bodyPr/>
        <a:lstStyle/>
        <a:p>
          <a:endParaRPr lang="en-US"/>
        </a:p>
      </dgm:t>
    </dgm:pt>
    <dgm:pt modelId="{B6AA6680-245A-0647-A031-8018A1DB9205}" type="pres">
      <dgm:prSet presAssocID="{2C91B651-46D3-AF48-BFC8-BE62943F31F5}" presName="parentText" presStyleLbl="node1" presStyleIdx="0" presStyleCnt="1">
        <dgm:presLayoutVars>
          <dgm:chMax val="0"/>
          <dgm:bulletEnabled val="1"/>
        </dgm:presLayoutVars>
      </dgm:prSet>
      <dgm:spPr/>
      <dgm:t>
        <a:bodyPr/>
        <a:lstStyle/>
        <a:p>
          <a:endParaRPr lang="en-US"/>
        </a:p>
      </dgm:t>
    </dgm:pt>
    <dgm:pt modelId="{28ADFD0F-78F5-B84F-8AF1-FDDBA27259A2}" type="pres">
      <dgm:prSet presAssocID="{2C91B651-46D3-AF48-BFC8-BE62943F31F5}" presName="childText" presStyleLbl="revTx" presStyleIdx="0" presStyleCnt="1">
        <dgm:presLayoutVars>
          <dgm:bulletEnabled val="1"/>
        </dgm:presLayoutVars>
      </dgm:prSet>
      <dgm:spPr/>
      <dgm:t>
        <a:bodyPr/>
        <a:lstStyle/>
        <a:p>
          <a:endParaRPr lang="en-US"/>
        </a:p>
      </dgm:t>
    </dgm:pt>
  </dgm:ptLst>
  <dgm:cxnLst>
    <dgm:cxn modelId="{565258EF-518A-CF4A-B6D7-32F0852A50C2}" type="presOf" srcId="{C70E1ABD-911C-4E45-9983-E93236D897CF}" destId="{28ADFD0F-78F5-B84F-8AF1-FDDBA27259A2}" srcOrd="0" destOrd="0" presId="urn:microsoft.com/office/officeart/2005/8/layout/vList2"/>
    <dgm:cxn modelId="{41B3B1BC-A7C0-1244-B72D-3D0F65065D64}" srcId="{C70E1ABD-911C-4E45-9983-E93236D897CF}" destId="{6FF6AB83-A0EE-4F42-82BC-620AC8A2BB87}" srcOrd="1" destOrd="0" parTransId="{CA4789D5-423E-1445-B29D-6661DFA02E11}" sibTransId="{22BEC3F1-5E10-D54F-9873-AEDAA0AE688E}"/>
    <dgm:cxn modelId="{BCA9083E-7F3F-C549-BCC9-5854944FE8F2}" srcId="{C70E1ABD-911C-4E45-9983-E93236D897CF}" destId="{85E6D1A0-3115-E740-BEB3-2D380628B8CE}" srcOrd="2" destOrd="0" parTransId="{A7E797AA-C5EA-DA4B-A1F5-EACC38B7DB3E}" sibTransId="{50253069-7E47-8447-AD5F-7F1DAAB4255E}"/>
    <dgm:cxn modelId="{204D5D6C-6BF1-4A43-9A1A-8A75557EDAF6}" type="presOf" srcId="{85E6D1A0-3115-E740-BEB3-2D380628B8CE}" destId="{28ADFD0F-78F5-B84F-8AF1-FDDBA27259A2}" srcOrd="0" destOrd="3" presId="urn:microsoft.com/office/officeart/2005/8/layout/vList2"/>
    <dgm:cxn modelId="{796A189E-BA26-BA4D-8B66-DF5241101E16}" srcId="{041F8CC4-A2C9-0144-B039-248E321EB7E7}" destId="{2C91B651-46D3-AF48-BFC8-BE62943F31F5}" srcOrd="0" destOrd="0" parTransId="{ED88C524-4B28-C24A-8BD6-AA81E61A9E8A}" sibTransId="{218B4C0B-73A4-BA4C-B5A2-779396AF412E}"/>
    <dgm:cxn modelId="{D912E032-C576-5A48-A417-7B81304A2E6B}" type="presOf" srcId="{6FF6AB83-A0EE-4F42-82BC-620AC8A2BB87}" destId="{28ADFD0F-78F5-B84F-8AF1-FDDBA27259A2}" srcOrd="0" destOrd="2" presId="urn:microsoft.com/office/officeart/2005/8/layout/vList2"/>
    <dgm:cxn modelId="{554BFF77-9DBC-EE4D-ADF1-10AB19639B2F}" type="presOf" srcId="{89E2CE25-4017-BB4D-8A54-9E049D12525C}" destId="{28ADFD0F-78F5-B84F-8AF1-FDDBA27259A2}" srcOrd="0" destOrd="1" presId="urn:microsoft.com/office/officeart/2005/8/layout/vList2"/>
    <dgm:cxn modelId="{089146E9-D6E0-CB4C-84D3-A8DBF87AC606}" type="presOf" srcId="{C857684C-3329-9147-8EC1-4F209183D4A4}" destId="{28ADFD0F-78F5-B84F-8AF1-FDDBA27259A2}" srcOrd="0" destOrd="4" presId="urn:microsoft.com/office/officeart/2005/8/layout/vList2"/>
    <dgm:cxn modelId="{012F00D5-099A-854B-85B7-343967FFF708}" type="presOf" srcId="{2C91B651-46D3-AF48-BFC8-BE62943F31F5}" destId="{B6AA6680-245A-0647-A031-8018A1DB9205}" srcOrd="0" destOrd="0" presId="urn:microsoft.com/office/officeart/2005/8/layout/vList2"/>
    <dgm:cxn modelId="{5677E027-EBB0-9545-8E1A-BF1583B5B1AC}" srcId="{C70E1ABD-911C-4E45-9983-E93236D897CF}" destId="{89E2CE25-4017-BB4D-8A54-9E049D12525C}" srcOrd="0" destOrd="0" parTransId="{747034C6-CBB5-A644-8B2B-A4CD2C663A01}" sibTransId="{653B4384-7431-9D47-B78A-1038AFE21647}"/>
    <dgm:cxn modelId="{E9082086-4A41-004B-A349-8FCD9AE4B078}" srcId="{C70E1ABD-911C-4E45-9983-E93236D897CF}" destId="{C857684C-3329-9147-8EC1-4F209183D4A4}" srcOrd="3" destOrd="0" parTransId="{C7C7EF69-18D5-9B46-8AC0-24FAA70D50A1}" sibTransId="{C9D24B03-8C21-A243-80E6-50C0CC2DB55D}"/>
    <dgm:cxn modelId="{68CF3551-F825-DE4F-9FFA-AC6C57065B5C}" srcId="{C70E1ABD-911C-4E45-9983-E93236D897CF}" destId="{1F97251B-8B6E-8442-A56B-56323E969FBC}" srcOrd="4" destOrd="0" parTransId="{4D2B8BA9-185F-3043-9775-7FFE70341419}" sibTransId="{07895905-BA51-C243-9611-D9BC16CEAED5}"/>
    <dgm:cxn modelId="{2D61C6F3-F671-214C-88C0-6221CA8BABFF}" srcId="{2C91B651-46D3-AF48-BFC8-BE62943F31F5}" destId="{C70E1ABD-911C-4E45-9983-E93236D897CF}" srcOrd="0" destOrd="0" parTransId="{4B8522E4-4639-C949-9D77-042617AA43E4}" sibTransId="{03B260BD-2830-D144-96E8-1F44C6484173}"/>
    <dgm:cxn modelId="{27B1BDEA-699D-B44C-A7D7-4F429670B225}" type="presOf" srcId="{1F97251B-8B6E-8442-A56B-56323E969FBC}" destId="{28ADFD0F-78F5-B84F-8AF1-FDDBA27259A2}" srcOrd="0" destOrd="5" presId="urn:microsoft.com/office/officeart/2005/8/layout/vList2"/>
    <dgm:cxn modelId="{EFDDBFA1-9FA0-214D-9170-D39C0ADF0A27}" type="presOf" srcId="{041F8CC4-A2C9-0144-B039-248E321EB7E7}" destId="{6F80C3A4-437D-A440-B9E5-82830DCDD4D2}" srcOrd="0" destOrd="0" presId="urn:microsoft.com/office/officeart/2005/8/layout/vList2"/>
    <dgm:cxn modelId="{7F4F6A3D-6AAC-7941-A8F7-FFC1A9DA9FCF}" type="presParOf" srcId="{6F80C3A4-437D-A440-B9E5-82830DCDD4D2}" destId="{B6AA6680-245A-0647-A031-8018A1DB9205}" srcOrd="0" destOrd="0" presId="urn:microsoft.com/office/officeart/2005/8/layout/vList2"/>
    <dgm:cxn modelId="{45C986E9-AADD-9341-9F16-5DBC4095FF41}" type="presParOf" srcId="{6F80C3A4-437D-A440-B9E5-82830DCDD4D2}" destId="{28ADFD0F-78F5-B84F-8AF1-FDDBA27259A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9AA6FF-C548-3740-9091-49D4A5B860C7}"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EA69E050-AAD3-7E4A-AB89-7546E619A69A}">
      <dgm:prSet/>
      <dgm:spPr/>
      <dgm:t>
        <a:bodyPr/>
        <a:lstStyle/>
        <a:p>
          <a:pPr rtl="0"/>
          <a:r>
            <a:rPr lang="en-US" b="1" dirty="0" smtClean="0"/>
            <a:t>Some people are “right-brained” and other people “left-brained”. Yes or no?</a:t>
          </a:r>
          <a:endParaRPr lang="en-US" dirty="0"/>
        </a:p>
      </dgm:t>
    </dgm:pt>
    <dgm:pt modelId="{3EBDBA28-6A56-5740-BC2E-C27221B2DDCC}" type="parTrans" cxnId="{5D31E99B-C248-BC45-88DF-65450EDB12D4}">
      <dgm:prSet/>
      <dgm:spPr/>
      <dgm:t>
        <a:bodyPr/>
        <a:lstStyle/>
        <a:p>
          <a:endParaRPr lang="en-US"/>
        </a:p>
      </dgm:t>
    </dgm:pt>
    <dgm:pt modelId="{1A177781-4225-784D-9EA7-AF3480619CDA}" type="sibTrans" cxnId="{5D31E99B-C248-BC45-88DF-65450EDB12D4}">
      <dgm:prSet/>
      <dgm:spPr/>
      <dgm:t>
        <a:bodyPr/>
        <a:lstStyle/>
        <a:p>
          <a:endParaRPr lang="en-US"/>
        </a:p>
      </dgm:t>
    </dgm:pt>
    <dgm:pt modelId="{9BEAD489-9E70-444B-AE78-9B9283F20FCF}">
      <dgm:prSet/>
      <dgm:spPr/>
      <dgm:t>
        <a:bodyPr/>
        <a:lstStyle/>
        <a:p>
          <a:pPr rtl="0"/>
          <a:r>
            <a:rPr lang="en-US" dirty="0" smtClean="0"/>
            <a:t>Unless the corpus callosum has been surgically sliced, all humans rely on the smooth, integrated functioning of both their left and right hemispheres to speak, learn, and generally navigate everyday life.</a:t>
          </a:r>
          <a:br>
            <a:rPr lang="en-US" dirty="0" smtClean="0"/>
          </a:br>
          <a:endParaRPr lang="en-US" dirty="0"/>
        </a:p>
      </dgm:t>
    </dgm:pt>
    <dgm:pt modelId="{FE245330-B1B0-F746-A851-4C2B43479EF8}" type="parTrans" cxnId="{AC1E4CBD-F1B1-5543-B9C5-D56A35BC7B2C}">
      <dgm:prSet/>
      <dgm:spPr/>
      <dgm:t>
        <a:bodyPr/>
        <a:lstStyle/>
        <a:p>
          <a:endParaRPr lang="en-US"/>
        </a:p>
      </dgm:t>
    </dgm:pt>
    <dgm:pt modelId="{36767C6E-F843-114B-BEC0-D038D0899E29}" type="sibTrans" cxnId="{AC1E4CBD-F1B1-5543-B9C5-D56A35BC7B2C}">
      <dgm:prSet/>
      <dgm:spPr/>
      <dgm:t>
        <a:bodyPr/>
        <a:lstStyle/>
        <a:p>
          <a:endParaRPr lang="en-US"/>
        </a:p>
      </dgm:t>
    </dgm:pt>
    <dgm:pt modelId="{001A0E91-5225-2F43-9D89-DF48AF3E5776}">
      <dgm:prSet/>
      <dgm:spPr/>
      <dgm:t>
        <a:bodyPr/>
        <a:lstStyle/>
        <a:p>
          <a:pPr rtl="0"/>
          <a:r>
            <a:rPr lang="en-US" b="1" dirty="0" smtClean="0"/>
            <a:t>Left-handed people are right-hemisphere dominant. </a:t>
          </a:r>
          <a:br>
            <a:rPr lang="en-US" b="1" dirty="0" smtClean="0"/>
          </a:br>
          <a:r>
            <a:rPr lang="en-US" b="1" dirty="0" smtClean="0"/>
            <a:t>Yes or not?</a:t>
          </a:r>
          <a:endParaRPr lang="en-US" dirty="0"/>
        </a:p>
      </dgm:t>
    </dgm:pt>
    <dgm:pt modelId="{467FFA15-46D3-624D-BBD5-4771FEFDAA1C}" type="parTrans" cxnId="{BFF2F508-C8C8-DE4C-B43E-EC85E04D7113}">
      <dgm:prSet/>
      <dgm:spPr/>
      <dgm:t>
        <a:bodyPr/>
        <a:lstStyle/>
        <a:p>
          <a:endParaRPr lang="en-US"/>
        </a:p>
      </dgm:t>
    </dgm:pt>
    <dgm:pt modelId="{CABEF643-E4FF-9447-9251-2B230918E4D2}" type="sibTrans" cxnId="{BFF2F508-C8C8-DE4C-B43E-EC85E04D7113}">
      <dgm:prSet/>
      <dgm:spPr/>
      <dgm:t>
        <a:bodyPr/>
        <a:lstStyle/>
        <a:p>
          <a:endParaRPr lang="en-US"/>
        </a:p>
      </dgm:t>
    </dgm:pt>
    <dgm:pt modelId="{A3BE30A6-7F01-3045-84F5-EAEE2E6A4C32}">
      <dgm:prSet/>
      <dgm:spPr/>
      <dgm:t>
        <a:bodyPr/>
        <a:lstStyle/>
        <a:p>
          <a:pPr rtl="0"/>
          <a:r>
            <a:rPr lang="en-US" dirty="0" smtClean="0"/>
            <a:t>About 75 percent of left-handers are left-hemisphere-dominant for language, just like right-handers. The remaining 25 percent are either right-hemisphere-dominant for language or bilateral, using both hemispheres for speech and language functions.</a:t>
          </a:r>
          <a:br>
            <a:rPr lang="en-US" dirty="0" smtClean="0"/>
          </a:br>
          <a:endParaRPr lang="en-US" dirty="0"/>
        </a:p>
      </dgm:t>
    </dgm:pt>
    <dgm:pt modelId="{2119E09D-C8DD-2844-A616-B2C00CD041AF}" type="parTrans" cxnId="{0E75531C-ACD2-1142-B288-EC232CD04BBD}">
      <dgm:prSet/>
      <dgm:spPr/>
      <dgm:t>
        <a:bodyPr/>
        <a:lstStyle/>
        <a:p>
          <a:endParaRPr lang="en-US"/>
        </a:p>
      </dgm:t>
    </dgm:pt>
    <dgm:pt modelId="{4E70F7EE-C054-4645-943B-889151E2CFE8}" type="sibTrans" cxnId="{0E75531C-ACD2-1142-B288-EC232CD04BBD}">
      <dgm:prSet/>
      <dgm:spPr/>
      <dgm:t>
        <a:bodyPr/>
        <a:lstStyle/>
        <a:p>
          <a:endParaRPr lang="en-US"/>
        </a:p>
      </dgm:t>
    </dgm:pt>
    <dgm:pt modelId="{E937EAA2-58E4-D34C-9D41-E5AF59A22135}">
      <dgm:prSet/>
      <dgm:spPr/>
      <dgm:t>
        <a:bodyPr/>
        <a:lstStyle/>
        <a:p>
          <a:pPr rtl="0"/>
          <a:r>
            <a:rPr lang="en-US" b="1" dirty="0" smtClean="0"/>
            <a:t>The right brain is responsible for creativity and intuition. Yes or no?</a:t>
          </a:r>
          <a:endParaRPr lang="en-US" dirty="0"/>
        </a:p>
      </dgm:t>
    </dgm:pt>
    <dgm:pt modelId="{3CAA2941-10A3-F74E-BA13-BDF33BE1D934}" type="parTrans" cxnId="{76453E30-18A5-2F4C-884C-0CFDFCFD834C}">
      <dgm:prSet/>
      <dgm:spPr/>
      <dgm:t>
        <a:bodyPr/>
        <a:lstStyle/>
        <a:p>
          <a:endParaRPr lang="en-US"/>
        </a:p>
      </dgm:t>
    </dgm:pt>
    <dgm:pt modelId="{4F827057-B5DF-2F4F-8CEF-819516FAC8F3}" type="sibTrans" cxnId="{76453E30-18A5-2F4C-884C-0CFDFCFD834C}">
      <dgm:prSet/>
      <dgm:spPr/>
      <dgm:t>
        <a:bodyPr/>
        <a:lstStyle/>
        <a:p>
          <a:endParaRPr lang="en-US"/>
        </a:p>
      </dgm:t>
    </dgm:pt>
    <dgm:pt modelId="{C0EC24AA-4B46-DC45-9778-EF485386ADB8}">
      <dgm:prSet/>
      <dgm:spPr/>
      <dgm:t>
        <a:bodyPr/>
        <a:lstStyle/>
        <a:p>
          <a:pPr rtl="0"/>
          <a:r>
            <a:rPr lang="en-US" dirty="0" smtClean="0"/>
            <a:t>Although the right hemisphere is specialized for holistic processing, there is no evidence that the right hemisphere is any more “intuitive” or “creative” than the left hemisphere. One side of the brain can be selectively educated in isolation.</a:t>
          </a:r>
          <a:endParaRPr lang="en-US" dirty="0"/>
        </a:p>
      </dgm:t>
    </dgm:pt>
    <dgm:pt modelId="{9A4A0183-4EC3-E447-BF27-DDB8F5D2C5FC}" type="parTrans" cxnId="{5108AA85-ED24-6041-9E73-B0530BB93C14}">
      <dgm:prSet/>
      <dgm:spPr/>
      <dgm:t>
        <a:bodyPr/>
        <a:lstStyle/>
        <a:p>
          <a:endParaRPr lang="en-US"/>
        </a:p>
      </dgm:t>
    </dgm:pt>
    <dgm:pt modelId="{F9422BA2-6715-6441-B8FD-29347CE5335F}" type="sibTrans" cxnId="{5108AA85-ED24-6041-9E73-B0530BB93C14}">
      <dgm:prSet/>
      <dgm:spPr/>
      <dgm:t>
        <a:bodyPr/>
        <a:lstStyle/>
        <a:p>
          <a:endParaRPr lang="en-US"/>
        </a:p>
      </dgm:t>
    </dgm:pt>
    <dgm:pt modelId="{4F832CA1-B255-E140-826E-5C485DFB095B}" type="pres">
      <dgm:prSet presAssocID="{599AA6FF-C548-3740-9091-49D4A5B860C7}" presName="vert0" presStyleCnt="0">
        <dgm:presLayoutVars>
          <dgm:dir/>
          <dgm:animOne val="branch"/>
          <dgm:animLvl val="lvl"/>
        </dgm:presLayoutVars>
      </dgm:prSet>
      <dgm:spPr/>
      <dgm:t>
        <a:bodyPr/>
        <a:lstStyle/>
        <a:p>
          <a:endParaRPr lang="en-US"/>
        </a:p>
      </dgm:t>
    </dgm:pt>
    <dgm:pt modelId="{760732A8-B5C9-984B-A9BD-60AB35F9941A}" type="pres">
      <dgm:prSet presAssocID="{EA69E050-AAD3-7E4A-AB89-7546E619A69A}" presName="thickLine" presStyleLbl="alignNode1" presStyleIdx="0" presStyleCnt="3"/>
      <dgm:spPr/>
    </dgm:pt>
    <dgm:pt modelId="{4B028A08-E07B-5541-BAC4-E38819872E0D}" type="pres">
      <dgm:prSet presAssocID="{EA69E050-AAD3-7E4A-AB89-7546E619A69A}" presName="horz1" presStyleCnt="0"/>
      <dgm:spPr/>
    </dgm:pt>
    <dgm:pt modelId="{653F0D1A-5784-A546-BF6E-42744B4790C9}" type="pres">
      <dgm:prSet presAssocID="{EA69E050-AAD3-7E4A-AB89-7546E619A69A}" presName="tx1" presStyleLbl="revTx" presStyleIdx="0" presStyleCnt="6"/>
      <dgm:spPr/>
      <dgm:t>
        <a:bodyPr/>
        <a:lstStyle/>
        <a:p>
          <a:endParaRPr lang="en-US"/>
        </a:p>
      </dgm:t>
    </dgm:pt>
    <dgm:pt modelId="{03125B4E-992A-F149-9DB9-0615B0A5A0E4}" type="pres">
      <dgm:prSet presAssocID="{EA69E050-AAD3-7E4A-AB89-7546E619A69A}" presName="vert1" presStyleCnt="0"/>
      <dgm:spPr/>
    </dgm:pt>
    <dgm:pt modelId="{9A8F28CB-7FF9-6248-A83E-C4CDDF23DB20}" type="pres">
      <dgm:prSet presAssocID="{9BEAD489-9E70-444B-AE78-9B9283F20FCF}" presName="vertSpace2a" presStyleCnt="0"/>
      <dgm:spPr/>
    </dgm:pt>
    <dgm:pt modelId="{676E7759-8C54-7B4B-8AF3-BE62E00C36F2}" type="pres">
      <dgm:prSet presAssocID="{9BEAD489-9E70-444B-AE78-9B9283F20FCF}" presName="horz2" presStyleCnt="0"/>
      <dgm:spPr/>
    </dgm:pt>
    <dgm:pt modelId="{CDA466E8-F642-F346-AD71-1798AF458606}" type="pres">
      <dgm:prSet presAssocID="{9BEAD489-9E70-444B-AE78-9B9283F20FCF}" presName="horzSpace2" presStyleCnt="0"/>
      <dgm:spPr/>
    </dgm:pt>
    <dgm:pt modelId="{C11E81A1-A704-E547-A5FE-B31FD4666921}" type="pres">
      <dgm:prSet presAssocID="{9BEAD489-9E70-444B-AE78-9B9283F20FCF}" presName="tx2" presStyleLbl="revTx" presStyleIdx="1" presStyleCnt="6"/>
      <dgm:spPr/>
      <dgm:t>
        <a:bodyPr/>
        <a:lstStyle/>
        <a:p>
          <a:endParaRPr lang="en-US"/>
        </a:p>
      </dgm:t>
    </dgm:pt>
    <dgm:pt modelId="{2BA47B16-077D-A447-9243-F10AF42D6A8C}" type="pres">
      <dgm:prSet presAssocID="{9BEAD489-9E70-444B-AE78-9B9283F20FCF}" presName="vert2" presStyleCnt="0"/>
      <dgm:spPr/>
    </dgm:pt>
    <dgm:pt modelId="{C63E4118-FE4F-4C48-AE20-60FFAD22D6E8}" type="pres">
      <dgm:prSet presAssocID="{9BEAD489-9E70-444B-AE78-9B9283F20FCF}" presName="thinLine2b" presStyleLbl="callout" presStyleIdx="0" presStyleCnt="3"/>
      <dgm:spPr/>
    </dgm:pt>
    <dgm:pt modelId="{9D550B65-AAFF-6341-9911-D34AABCB2589}" type="pres">
      <dgm:prSet presAssocID="{9BEAD489-9E70-444B-AE78-9B9283F20FCF}" presName="vertSpace2b" presStyleCnt="0"/>
      <dgm:spPr/>
    </dgm:pt>
    <dgm:pt modelId="{65C1EEFB-151F-FA43-B61E-0D2E66D2FC81}" type="pres">
      <dgm:prSet presAssocID="{001A0E91-5225-2F43-9D89-DF48AF3E5776}" presName="thickLine" presStyleLbl="alignNode1" presStyleIdx="1" presStyleCnt="3"/>
      <dgm:spPr/>
    </dgm:pt>
    <dgm:pt modelId="{D6F8E420-BF9E-E747-B96F-0D34D74D826D}" type="pres">
      <dgm:prSet presAssocID="{001A0E91-5225-2F43-9D89-DF48AF3E5776}" presName="horz1" presStyleCnt="0"/>
      <dgm:spPr/>
    </dgm:pt>
    <dgm:pt modelId="{1DB3826F-C9A9-C04A-8148-4CB2731C5EDA}" type="pres">
      <dgm:prSet presAssocID="{001A0E91-5225-2F43-9D89-DF48AF3E5776}" presName="tx1" presStyleLbl="revTx" presStyleIdx="2" presStyleCnt="6"/>
      <dgm:spPr/>
      <dgm:t>
        <a:bodyPr/>
        <a:lstStyle/>
        <a:p>
          <a:endParaRPr lang="en-US"/>
        </a:p>
      </dgm:t>
    </dgm:pt>
    <dgm:pt modelId="{3405F19C-CEE2-7C4D-912D-C81A764F9611}" type="pres">
      <dgm:prSet presAssocID="{001A0E91-5225-2F43-9D89-DF48AF3E5776}" presName="vert1" presStyleCnt="0"/>
      <dgm:spPr/>
    </dgm:pt>
    <dgm:pt modelId="{DA87D0B1-9C8E-4A4F-8E63-8A9D49261239}" type="pres">
      <dgm:prSet presAssocID="{A3BE30A6-7F01-3045-84F5-EAEE2E6A4C32}" presName="vertSpace2a" presStyleCnt="0"/>
      <dgm:spPr/>
    </dgm:pt>
    <dgm:pt modelId="{D76ECF54-FC85-814B-8CAB-D031ABE3C82B}" type="pres">
      <dgm:prSet presAssocID="{A3BE30A6-7F01-3045-84F5-EAEE2E6A4C32}" presName="horz2" presStyleCnt="0"/>
      <dgm:spPr/>
    </dgm:pt>
    <dgm:pt modelId="{66CDDFDB-A75E-1849-A3B1-0CF2A3CF52A7}" type="pres">
      <dgm:prSet presAssocID="{A3BE30A6-7F01-3045-84F5-EAEE2E6A4C32}" presName="horzSpace2" presStyleCnt="0"/>
      <dgm:spPr/>
    </dgm:pt>
    <dgm:pt modelId="{AEEEA4D5-3ED8-F242-962E-6ECFE89AE27F}" type="pres">
      <dgm:prSet presAssocID="{A3BE30A6-7F01-3045-84F5-EAEE2E6A4C32}" presName="tx2" presStyleLbl="revTx" presStyleIdx="3" presStyleCnt="6"/>
      <dgm:spPr/>
      <dgm:t>
        <a:bodyPr/>
        <a:lstStyle/>
        <a:p>
          <a:endParaRPr lang="en-US"/>
        </a:p>
      </dgm:t>
    </dgm:pt>
    <dgm:pt modelId="{BABC206F-F323-E949-B174-FEB10049C807}" type="pres">
      <dgm:prSet presAssocID="{A3BE30A6-7F01-3045-84F5-EAEE2E6A4C32}" presName="vert2" presStyleCnt="0"/>
      <dgm:spPr/>
    </dgm:pt>
    <dgm:pt modelId="{4C462578-27BB-4948-8CBB-46750D7AFFEE}" type="pres">
      <dgm:prSet presAssocID="{A3BE30A6-7F01-3045-84F5-EAEE2E6A4C32}" presName="thinLine2b" presStyleLbl="callout" presStyleIdx="1" presStyleCnt="3"/>
      <dgm:spPr/>
    </dgm:pt>
    <dgm:pt modelId="{82A01A55-1226-174A-B289-8C7A77ACF99D}" type="pres">
      <dgm:prSet presAssocID="{A3BE30A6-7F01-3045-84F5-EAEE2E6A4C32}" presName="vertSpace2b" presStyleCnt="0"/>
      <dgm:spPr/>
    </dgm:pt>
    <dgm:pt modelId="{B722FE38-E6C0-D946-841C-0F3F5BFDA20B}" type="pres">
      <dgm:prSet presAssocID="{E937EAA2-58E4-D34C-9D41-E5AF59A22135}" presName="thickLine" presStyleLbl="alignNode1" presStyleIdx="2" presStyleCnt="3"/>
      <dgm:spPr/>
    </dgm:pt>
    <dgm:pt modelId="{507D37B9-02E1-094C-B44C-FA39480528DF}" type="pres">
      <dgm:prSet presAssocID="{E937EAA2-58E4-D34C-9D41-E5AF59A22135}" presName="horz1" presStyleCnt="0"/>
      <dgm:spPr/>
    </dgm:pt>
    <dgm:pt modelId="{17B2015D-2434-B146-BD04-8F0C04DCBC5F}" type="pres">
      <dgm:prSet presAssocID="{E937EAA2-58E4-D34C-9D41-E5AF59A22135}" presName="tx1" presStyleLbl="revTx" presStyleIdx="4" presStyleCnt="6"/>
      <dgm:spPr/>
      <dgm:t>
        <a:bodyPr/>
        <a:lstStyle/>
        <a:p>
          <a:endParaRPr lang="en-US"/>
        </a:p>
      </dgm:t>
    </dgm:pt>
    <dgm:pt modelId="{F183AA23-53A3-644B-A78E-11C6462D8113}" type="pres">
      <dgm:prSet presAssocID="{E937EAA2-58E4-D34C-9D41-E5AF59A22135}" presName="vert1" presStyleCnt="0"/>
      <dgm:spPr/>
    </dgm:pt>
    <dgm:pt modelId="{EF1DF334-0AB3-D449-AC58-79D347D74093}" type="pres">
      <dgm:prSet presAssocID="{C0EC24AA-4B46-DC45-9778-EF485386ADB8}" presName="vertSpace2a" presStyleCnt="0"/>
      <dgm:spPr/>
    </dgm:pt>
    <dgm:pt modelId="{9F0789F1-9912-BE49-AD09-8AC47CCB52BE}" type="pres">
      <dgm:prSet presAssocID="{C0EC24AA-4B46-DC45-9778-EF485386ADB8}" presName="horz2" presStyleCnt="0"/>
      <dgm:spPr/>
    </dgm:pt>
    <dgm:pt modelId="{5FB0EB03-0820-794C-BF34-727C2887ED15}" type="pres">
      <dgm:prSet presAssocID="{C0EC24AA-4B46-DC45-9778-EF485386ADB8}" presName="horzSpace2" presStyleCnt="0"/>
      <dgm:spPr/>
    </dgm:pt>
    <dgm:pt modelId="{7D460E13-6E8C-014D-9CE1-729FF21F1ACE}" type="pres">
      <dgm:prSet presAssocID="{C0EC24AA-4B46-DC45-9778-EF485386ADB8}" presName="tx2" presStyleLbl="revTx" presStyleIdx="5" presStyleCnt="6"/>
      <dgm:spPr/>
      <dgm:t>
        <a:bodyPr/>
        <a:lstStyle/>
        <a:p>
          <a:endParaRPr lang="en-US"/>
        </a:p>
      </dgm:t>
    </dgm:pt>
    <dgm:pt modelId="{32EB19A9-44CB-E14B-BF13-B9F74F908FEB}" type="pres">
      <dgm:prSet presAssocID="{C0EC24AA-4B46-DC45-9778-EF485386ADB8}" presName="vert2" presStyleCnt="0"/>
      <dgm:spPr/>
    </dgm:pt>
    <dgm:pt modelId="{BE1DB852-77DD-AE42-9355-5A81764DDCE2}" type="pres">
      <dgm:prSet presAssocID="{C0EC24AA-4B46-DC45-9778-EF485386ADB8}" presName="thinLine2b" presStyleLbl="callout" presStyleIdx="2" presStyleCnt="3"/>
      <dgm:spPr/>
    </dgm:pt>
    <dgm:pt modelId="{971939B5-55D0-4F4A-BD91-42B8A67DD648}" type="pres">
      <dgm:prSet presAssocID="{C0EC24AA-4B46-DC45-9778-EF485386ADB8}" presName="vertSpace2b" presStyleCnt="0"/>
      <dgm:spPr/>
    </dgm:pt>
  </dgm:ptLst>
  <dgm:cxnLst>
    <dgm:cxn modelId="{BFF2F508-C8C8-DE4C-B43E-EC85E04D7113}" srcId="{599AA6FF-C548-3740-9091-49D4A5B860C7}" destId="{001A0E91-5225-2F43-9D89-DF48AF3E5776}" srcOrd="1" destOrd="0" parTransId="{467FFA15-46D3-624D-BBD5-4771FEFDAA1C}" sibTransId="{CABEF643-E4FF-9447-9251-2B230918E4D2}"/>
    <dgm:cxn modelId="{9475C0C3-C96F-9448-99D3-75F6021BF2EE}" type="presOf" srcId="{EA69E050-AAD3-7E4A-AB89-7546E619A69A}" destId="{653F0D1A-5784-A546-BF6E-42744B4790C9}" srcOrd="0" destOrd="0" presId="urn:microsoft.com/office/officeart/2008/layout/LinedList"/>
    <dgm:cxn modelId="{80619ECA-D9EF-1143-9FFE-29085FE5D2A2}" type="presOf" srcId="{001A0E91-5225-2F43-9D89-DF48AF3E5776}" destId="{1DB3826F-C9A9-C04A-8148-4CB2731C5EDA}" srcOrd="0" destOrd="0" presId="urn:microsoft.com/office/officeart/2008/layout/LinedList"/>
    <dgm:cxn modelId="{13BD2EE6-E83B-9A4E-A3A2-5166B2C41820}" type="presOf" srcId="{C0EC24AA-4B46-DC45-9778-EF485386ADB8}" destId="{7D460E13-6E8C-014D-9CE1-729FF21F1ACE}" srcOrd="0" destOrd="0" presId="urn:microsoft.com/office/officeart/2008/layout/LinedList"/>
    <dgm:cxn modelId="{AC1E4CBD-F1B1-5543-B9C5-D56A35BC7B2C}" srcId="{EA69E050-AAD3-7E4A-AB89-7546E619A69A}" destId="{9BEAD489-9E70-444B-AE78-9B9283F20FCF}" srcOrd="0" destOrd="0" parTransId="{FE245330-B1B0-F746-A851-4C2B43479EF8}" sibTransId="{36767C6E-F843-114B-BEC0-D038D0899E29}"/>
    <dgm:cxn modelId="{5D31E99B-C248-BC45-88DF-65450EDB12D4}" srcId="{599AA6FF-C548-3740-9091-49D4A5B860C7}" destId="{EA69E050-AAD3-7E4A-AB89-7546E619A69A}" srcOrd="0" destOrd="0" parTransId="{3EBDBA28-6A56-5740-BC2E-C27221B2DDCC}" sibTransId="{1A177781-4225-784D-9EA7-AF3480619CDA}"/>
    <dgm:cxn modelId="{5600B332-C9FA-4D4D-B286-3EB5BB5A5B68}" type="presOf" srcId="{9BEAD489-9E70-444B-AE78-9B9283F20FCF}" destId="{C11E81A1-A704-E547-A5FE-B31FD4666921}" srcOrd="0" destOrd="0" presId="urn:microsoft.com/office/officeart/2008/layout/LinedList"/>
    <dgm:cxn modelId="{0E75531C-ACD2-1142-B288-EC232CD04BBD}" srcId="{001A0E91-5225-2F43-9D89-DF48AF3E5776}" destId="{A3BE30A6-7F01-3045-84F5-EAEE2E6A4C32}" srcOrd="0" destOrd="0" parTransId="{2119E09D-C8DD-2844-A616-B2C00CD041AF}" sibTransId="{4E70F7EE-C054-4645-943B-889151E2CFE8}"/>
    <dgm:cxn modelId="{9E7ACC9C-BE00-BF40-B1C0-C0255A3E1379}" type="presOf" srcId="{E937EAA2-58E4-D34C-9D41-E5AF59A22135}" destId="{17B2015D-2434-B146-BD04-8F0C04DCBC5F}" srcOrd="0" destOrd="0" presId="urn:microsoft.com/office/officeart/2008/layout/LinedList"/>
    <dgm:cxn modelId="{4AE257FD-A2B0-524B-AE92-A6CFC659FA56}" type="presOf" srcId="{599AA6FF-C548-3740-9091-49D4A5B860C7}" destId="{4F832CA1-B255-E140-826E-5C485DFB095B}" srcOrd="0" destOrd="0" presId="urn:microsoft.com/office/officeart/2008/layout/LinedList"/>
    <dgm:cxn modelId="{5108AA85-ED24-6041-9E73-B0530BB93C14}" srcId="{E937EAA2-58E4-D34C-9D41-E5AF59A22135}" destId="{C0EC24AA-4B46-DC45-9778-EF485386ADB8}" srcOrd="0" destOrd="0" parTransId="{9A4A0183-4EC3-E447-BF27-DDB8F5D2C5FC}" sibTransId="{F9422BA2-6715-6441-B8FD-29347CE5335F}"/>
    <dgm:cxn modelId="{92DB4F9A-84FC-9942-A53A-AEDB55A765E3}" type="presOf" srcId="{A3BE30A6-7F01-3045-84F5-EAEE2E6A4C32}" destId="{AEEEA4D5-3ED8-F242-962E-6ECFE89AE27F}" srcOrd="0" destOrd="0" presId="urn:microsoft.com/office/officeart/2008/layout/LinedList"/>
    <dgm:cxn modelId="{76453E30-18A5-2F4C-884C-0CFDFCFD834C}" srcId="{599AA6FF-C548-3740-9091-49D4A5B860C7}" destId="{E937EAA2-58E4-D34C-9D41-E5AF59A22135}" srcOrd="2" destOrd="0" parTransId="{3CAA2941-10A3-F74E-BA13-BDF33BE1D934}" sibTransId="{4F827057-B5DF-2F4F-8CEF-819516FAC8F3}"/>
    <dgm:cxn modelId="{DAB40E0C-8D68-784B-8ED6-E3122BC7A79E}" type="presParOf" srcId="{4F832CA1-B255-E140-826E-5C485DFB095B}" destId="{760732A8-B5C9-984B-A9BD-60AB35F9941A}" srcOrd="0" destOrd="0" presId="urn:microsoft.com/office/officeart/2008/layout/LinedList"/>
    <dgm:cxn modelId="{543C2517-CD05-6444-A300-986059A3CDFD}" type="presParOf" srcId="{4F832CA1-B255-E140-826E-5C485DFB095B}" destId="{4B028A08-E07B-5541-BAC4-E38819872E0D}" srcOrd="1" destOrd="0" presId="urn:microsoft.com/office/officeart/2008/layout/LinedList"/>
    <dgm:cxn modelId="{8A9F6701-AAD7-D94E-8DC3-9D022B591071}" type="presParOf" srcId="{4B028A08-E07B-5541-BAC4-E38819872E0D}" destId="{653F0D1A-5784-A546-BF6E-42744B4790C9}" srcOrd="0" destOrd="0" presId="urn:microsoft.com/office/officeart/2008/layout/LinedList"/>
    <dgm:cxn modelId="{B083386B-A3F0-204D-8712-96F722F4A998}" type="presParOf" srcId="{4B028A08-E07B-5541-BAC4-E38819872E0D}" destId="{03125B4E-992A-F149-9DB9-0615B0A5A0E4}" srcOrd="1" destOrd="0" presId="urn:microsoft.com/office/officeart/2008/layout/LinedList"/>
    <dgm:cxn modelId="{678829B8-4E71-C942-9F4C-419DBEC77329}" type="presParOf" srcId="{03125B4E-992A-F149-9DB9-0615B0A5A0E4}" destId="{9A8F28CB-7FF9-6248-A83E-C4CDDF23DB20}" srcOrd="0" destOrd="0" presId="urn:microsoft.com/office/officeart/2008/layout/LinedList"/>
    <dgm:cxn modelId="{7DFE481F-06A6-F44D-AD25-5922BA91570B}" type="presParOf" srcId="{03125B4E-992A-F149-9DB9-0615B0A5A0E4}" destId="{676E7759-8C54-7B4B-8AF3-BE62E00C36F2}" srcOrd="1" destOrd="0" presId="urn:microsoft.com/office/officeart/2008/layout/LinedList"/>
    <dgm:cxn modelId="{50A463C1-9A63-2641-80D6-F9CD2DFE2A87}" type="presParOf" srcId="{676E7759-8C54-7B4B-8AF3-BE62E00C36F2}" destId="{CDA466E8-F642-F346-AD71-1798AF458606}" srcOrd="0" destOrd="0" presId="urn:microsoft.com/office/officeart/2008/layout/LinedList"/>
    <dgm:cxn modelId="{43EF20A8-1066-4D47-85E4-0C4AC1129B1A}" type="presParOf" srcId="{676E7759-8C54-7B4B-8AF3-BE62E00C36F2}" destId="{C11E81A1-A704-E547-A5FE-B31FD4666921}" srcOrd="1" destOrd="0" presId="urn:microsoft.com/office/officeart/2008/layout/LinedList"/>
    <dgm:cxn modelId="{66E72E3B-FE1E-5C46-AB50-1B683D2D5115}" type="presParOf" srcId="{676E7759-8C54-7B4B-8AF3-BE62E00C36F2}" destId="{2BA47B16-077D-A447-9243-F10AF42D6A8C}" srcOrd="2" destOrd="0" presId="urn:microsoft.com/office/officeart/2008/layout/LinedList"/>
    <dgm:cxn modelId="{EBF11745-00F9-4047-94E3-53E982D38481}" type="presParOf" srcId="{03125B4E-992A-F149-9DB9-0615B0A5A0E4}" destId="{C63E4118-FE4F-4C48-AE20-60FFAD22D6E8}" srcOrd="2" destOrd="0" presId="urn:microsoft.com/office/officeart/2008/layout/LinedList"/>
    <dgm:cxn modelId="{3EBD3094-021E-B14D-A4B4-352E49CA4701}" type="presParOf" srcId="{03125B4E-992A-F149-9DB9-0615B0A5A0E4}" destId="{9D550B65-AAFF-6341-9911-D34AABCB2589}" srcOrd="3" destOrd="0" presId="urn:microsoft.com/office/officeart/2008/layout/LinedList"/>
    <dgm:cxn modelId="{AD0D935E-EE1C-DE48-B5C1-CBAAF39C87DC}" type="presParOf" srcId="{4F832CA1-B255-E140-826E-5C485DFB095B}" destId="{65C1EEFB-151F-FA43-B61E-0D2E66D2FC81}" srcOrd="2" destOrd="0" presId="urn:microsoft.com/office/officeart/2008/layout/LinedList"/>
    <dgm:cxn modelId="{9EA5D4C7-B191-1243-8EA9-BA980D296423}" type="presParOf" srcId="{4F832CA1-B255-E140-826E-5C485DFB095B}" destId="{D6F8E420-BF9E-E747-B96F-0D34D74D826D}" srcOrd="3" destOrd="0" presId="urn:microsoft.com/office/officeart/2008/layout/LinedList"/>
    <dgm:cxn modelId="{78792DE4-6188-4D48-ADE9-03E656E28241}" type="presParOf" srcId="{D6F8E420-BF9E-E747-B96F-0D34D74D826D}" destId="{1DB3826F-C9A9-C04A-8148-4CB2731C5EDA}" srcOrd="0" destOrd="0" presId="urn:microsoft.com/office/officeart/2008/layout/LinedList"/>
    <dgm:cxn modelId="{2D7954B4-B435-0747-A116-3DFFA6343248}" type="presParOf" srcId="{D6F8E420-BF9E-E747-B96F-0D34D74D826D}" destId="{3405F19C-CEE2-7C4D-912D-C81A764F9611}" srcOrd="1" destOrd="0" presId="urn:microsoft.com/office/officeart/2008/layout/LinedList"/>
    <dgm:cxn modelId="{DC3AE7C4-F212-9D49-B3A9-4F00576E3822}" type="presParOf" srcId="{3405F19C-CEE2-7C4D-912D-C81A764F9611}" destId="{DA87D0B1-9C8E-4A4F-8E63-8A9D49261239}" srcOrd="0" destOrd="0" presId="urn:microsoft.com/office/officeart/2008/layout/LinedList"/>
    <dgm:cxn modelId="{C9A26350-DCAF-1E43-9C0E-3306E6F4357B}" type="presParOf" srcId="{3405F19C-CEE2-7C4D-912D-C81A764F9611}" destId="{D76ECF54-FC85-814B-8CAB-D031ABE3C82B}" srcOrd="1" destOrd="0" presId="urn:microsoft.com/office/officeart/2008/layout/LinedList"/>
    <dgm:cxn modelId="{CA92D466-808F-5D4C-BE82-3127ADE642BF}" type="presParOf" srcId="{D76ECF54-FC85-814B-8CAB-D031ABE3C82B}" destId="{66CDDFDB-A75E-1849-A3B1-0CF2A3CF52A7}" srcOrd="0" destOrd="0" presId="urn:microsoft.com/office/officeart/2008/layout/LinedList"/>
    <dgm:cxn modelId="{DC9857D1-2F34-A84D-B9FF-0390EA559974}" type="presParOf" srcId="{D76ECF54-FC85-814B-8CAB-D031ABE3C82B}" destId="{AEEEA4D5-3ED8-F242-962E-6ECFE89AE27F}" srcOrd="1" destOrd="0" presId="urn:microsoft.com/office/officeart/2008/layout/LinedList"/>
    <dgm:cxn modelId="{D99E669E-4AE8-0A46-A6BF-7C96CBFBA30F}" type="presParOf" srcId="{D76ECF54-FC85-814B-8CAB-D031ABE3C82B}" destId="{BABC206F-F323-E949-B174-FEB10049C807}" srcOrd="2" destOrd="0" presId="urn:microsoft.com/office/officeart/2008/layout/LinedList"/>
    <dgm:cxn modelId="{91D66DAE-5175-634E-AD6D-27F7FE0171F0}" type="presParOf" srcId="{3405F19C-CEE2-7C4D-912D-C81A764F9611}" destId="{4C462578-27BB-4948-8CBB-46750D7AFFEE}" srcOrd="2" destOrd="0" presId="urn:microsoft.com/office/officeart/2008/layout/LinedList"/>
    <dgm:cxn modelId="{F1ECCA20-BBAB-B047-B1CA-FB64831F42A0}" type="presParOf" srcId="{3405F19C-CEE2-7C4D-912D-C81A764F9611}" destId="{82A01A55-1226-174A-B289-8C7A77ACF99D}" srcOrd="3" destOrd="0" presId="urn:microsoft.com/office/officeart/2008/layout/LinedList"/>
    <dgm:cxn modelId="{3A322913-77AA-334C-A138-0D58B41A5E90}" type="presParOf" srcId="{4F832CA1-B255-E140-826E-5C485DFB095B}" destId="{B722FE38-E6C0-D946-841C-0F3F5BFDA20B}" srcOrd="4" destOrd="0" presId="urn:microsoft.com/office/officeart/2008/layout/LinedList"/>
    <dgm:cxn modelId="{DCCDC82E-AB49-5B4D-956B-6505E7F920CD}" type="presParOf" srcId="{4F832CA1-B255-E140-826E-5C485DFB095B}" destId="{507D37B9-02E1-094C-B44C-FA39480528DF}" srcOrd="5" destOrd="0" presId="urn:microsoft.com/office/officeart/2008/layout/LinedList"/>
    <dgm:cxn modelId="{08CA7A8C-EE6F-CD46-8908-B769E8BDCDE6}" type="presParOf" srcId="{507D37B9-02E1-094C-B44C-FA39480528DF}" destId="{17B2015D-2434-B146-BD04-8F0C04DCBC5F}" srcOrd="0" destOrd="0" presId="urn:microsoft.com/office/officeart/2008/layout/LinedList"/>
    <dgm:cxn modelId="{70D01900-BEF7-9C4B-B4DC-31C78816AE65}" type="presParOf" srcId="{507D37B9-02E1-094C-B44C-FA39480528DF}" destId="{F183AA23-53A3-644B-A78E-11C6462D8113}" srcOrd="1" destOrd="0" presId="urn:microsoft.com/office/officeart/2008/layout/LinedList"/>
    <dgm:cxn modelId="{89E33BA7-9ECA-454A-AB4E-32C81F340141}" type="presParOf" srcId="{F183AA23-53A3-644B-A78E-11C6462D8113}" destId="{EF1DF334-0AB3-D449-AC58-79D347D74093}" srcOrd="0" destOrd="0" presId="urn:microsoft.com/office/officeart/2008/layout/LinedList"/>
    <dgm:cxn modelId="{7401546D-41BA-EB42-80B1-9603C598DFF8}" type="presParOf" srcId="{F183AA23-53A3-644B-A78E-11C6462D8113}" destId="{9F0789F1-9912-BE49-AD09-8AC47CCB52BE}" srcOrd="1" destOrd="0" presId="urn:microsoft.com/office/officeart/2008/layout/LinedList"/>
    <dgm:cxn modelId="{3F76B0F6-C32B-5C44-9F50-027AF4BD2D7C}" type="presParOf" srcId="{9F0789F1-9912-BE49-AD09-8AC47CCB52BE}" destId="{5FB0EB03-0820-794C-BF34-727C2887ED15}" srcOrd="0" destOrd="0" presId="urn:microsoft.com/office/officeart/2008/layout/LinedList"/>
    <dgm:cxn modelId="{9FA4BDE4-229D-A849-BC31-1EECDBD13D5B}" type="presParOf" srcId="{9F0789F1-9912-BE49-AD09-8AC47CCB52BE}" destId="{7D460E13-6E8C-014D-9CE1-729FF21F1ACE}" srcOrd="1" destOrd="0" presId="urn:microsoft.com/office/officeart/2008/layout/LinedList"/>
    <dgm:cxn modelId="{31D0D012-0456-FD4C-B99D-329A3F011330}" type="presParOf" srcId="{9F0789F1-9912-BE49-AD09-8AC47CCB52BE}" destId="{32EB19A9-44CB-E14B-BF13-B9F74F908FEB}" srcOrd="2" destOrd="0" presId="urn:microsoft.com/office/officeart/2008/layout/LinedList"/>
    <dgm:cxn modelId="{84D4F096-EA77-D047-82B8-66590C2FD40B}" type="presParOf" srcId="{F183AA23-53A3-644B-A78E-11C6462D8113}" destId="{BE1DB852-77DD-AE42-9355-5A81764DDCE2}" srcOrd="2" destOrd="0" presId="urn:microsoft.com/office/officeart/2008/layout/LinedList"/>
    <dgm:cxn modelId="{81C26A7F-A350-B146-95E5-4BA44463C2B1}" type="presParOf" srcId="{F183AA23-53A3-644B-A78E-11C6462D8113}" destId="{971939B5-55D0-4F4A-BD91-42B8A67DD648}"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3D2FE-3C61-9E40-82C5-896C16ED53EC}">
      <dsp:nvSpPr>
        <dsp:cNvPr id="0" name=""/>
        <dsp:cNvSpPr/>
      </dsp:nvSpPr>
      <dsp:spPr>
        <a:xfrm>
          <a:off x="0" y="117725"/>
          <a:ext cx="8229600" cy="121094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dirty="0" smtClean="0"/>
            <a:t>The </a:t>
          </a:r>
          <a:r>
            <a:rPr lang="en-US" sz="2300" b="1" kern="1200" dirty="0" smtClean="0"/>
            <a:t>peripheral nervous system </a:t>
          </a:r>
          <a:r>
            <a:rPr lang="en-US" sz="2300" kern="1200" dirty="0" smtClean="0"/>
            <a:t>(PNS) comprises all nerves outside the CNS that extend to the outmost body borders, including the skin.</a:t>
          </a:r>
          <a:endParaRPr lang="en-US" sz="2300" kern="1200" dirty="0"/>
        </a:p>
      </dsp:txBody>
      <dsp:txXfrm>
        <a:off x="59114" y="176839"/>
        <a:ext cx="8111372" cy="1092721"/>
      </dsp:txXfrm>
    </dsp:sp>
    <dsp:sp modelId="{D9FDA8D3-8F08-CC40-9081-B0C6B3CA8F44}">
      <dsp:nvSpPr>
        <dsp:cNvPr id="0" name=""/>
        <dsp:cNvSpPr/>
      </dsp:nvSpPr>
      <dsp:spPr>
        <a:xfrm>
          <a:off x="0" y="1433946"/>
          <a:ext cx="8229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9210" rIns="163576" bIns="29210" numCol="1" spcCol="1270" anchor="t" anchorCtr="0">
          <a:noAutofit/>
        </a:bodyPr>
        <a:lstStyle/>
        <a:p>
          <a:pPr marL="171450" lvl="1" indent="-171450" algn="l" defTabSz="800100" rtl="0">
            <a:lnSpc>
              <a:spcPct val="90000"/>
            </a:lnSpc>
            <a:spcBef>
              <a:spcPct val="0"/>
            </a:spcBef>
            <a:spcAft>
              <a:spcPct val="20000"/>
            </a:spcAft>
            <a:buChar char="••"/>
          </a:pPr>
          <a:endParaRPr lang="en-US" sz="1800" kern="1200" dirty="0"/>
        </a:p>
      </dsp:txBody>
      <dsp:txXfrm>
        <a:off x="0" y="1433946"/>
        <a:ext cx="8229600" cy="380880"/>
      </dsp:txXfrm>
    </dsp:sp>
    <dsp:sp modelId="{70644F7B-DDC8-42B3-9984-1AAAF9F2EF09}">
      <dsp:nvSpPr>
        <dsp:cNvPr id="0" name=""/>
        <dsp:cNvSpPr/>
      </dsp:nvSpPr>
      <dsp:spPr>
        <a:xfrm>
          <a:off x="0" y="1814826"/>
          <a:ext cx="8229600" cy="121094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b="1" kern="1200" dirty="0" smtClean="0"/>
            <a:t>Somatic nervous system </a:t>
          </a:r>
          <a:r>
            <a:rPr lang="en-US" sz="2300" kern="1200" dirty="0" smtClean="0"/>
            <a:t>communicates sensory information to CNS and motor messages from CNS to muscles</a:t>
          </a:r>
          <a:endParaRPr lang="en-US" sz="2300" kern="1200" dirty="0"/>
        </a:p>
      </dsp:txBody>
      <dsp:txXfrm>
        <a:off x="59114" y="1873940"/>
        <a:ext cx="8111372" cy="1092721"/>
      </dsp:txXfrm>
    </dsp:sp>
    <dsp:sp modelId="{E1A6F939-320C-490F-B005-740703C49971}">
      <dsp:nvSpPr>
        <dsp:cNvPr id="0" name=""/>
        <dsp:cNvSpPr/>
      </dsp:nvSpPr>
      <dsp:spPr>
        <a:xfrm>
          <a:off x="0" y="3092016"/>
          <a:ext cx="8229600" cy="1210949"/>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b="1" kern="1200" dirty="0" smtClean="0"/>
            <a:t>Autonomic nervous system </a:t>
          </a:r>
          <a:r>
            <a:rPr lang="en-US" sz="2300" kern="1200" dirty="0" smtClean="0"/>
            <a:t>regulates involuntary functions regulated by the </a:t>
          </a:r>
          <a:r>
            <a:rPr lang="en-US" sz="2300" b="1" kern="1200" dirty="0" smtClean="0"/>
            <a:t>sympathetic </a:t>
          </a:r>
          <a:r>
            <a:rPr lang="en-US" sz="2300" kern="1200" dirty="0" smtClean="0"/>
            <a:t>(energy expended) and </a:t>
          </a:r>
          <a:r>
            <a:rPr lang="en-US" sz="2300" b="1" kern="1200" dirty="0" smtClean="0"/>
            <a:t>parasympathetic</a:t>
          </a:r>
          <a:r>
            <a:rPr lang="en-US" sz="2300" kern="1200" dirty="0" smtClean="0"/>
            <a:t> (energy conserved) nervous systems. </a:t>
          </a:r>
          <a:endParaRPr lang="en-US" sz="2300" kern="1200" dirty="0"/>
        </a:p>
      </dsp:txBody>
      <dsp:txXfrm>
        <a:off x="59114" y="3151130"/>
        <a:ext cx="8111372" cy="1092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A6680-245A-0647-A031-8018A1DB9205}">
      <dsp:nvSpPr>
        <dsp:cNvPr id="0" name=""/>
        <dsp:cNvSpPr/>
      </dsp:nvSpPr>
      <dsp:spPr>
        <a:xfrm>
          <a:off x="0" y="45381"/>
          <a:ext cx="8229600" cy="20358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dirty="0" smtClean="0"/>
            <a:t>The</a:t>
          </a:r>
          <a:r>
            <a:rPr lang="en-US" sz="3000" b="1" kern="1200" dirty="0" smtClean="0"/>
            <a:t> endocrine</a:t>
          </a:r>
          <a:r>
            <a:rPr lang="en-US" sz="3000" kern="1200" dirty="0" smtClean="0"/>
            <a:t> </a:t>
          </a:r>
          <a:r>
            <a:rPr lang="en-US" sz="3000" b="1" kern="1200" dirty="0" smtClean="0"/>
            <a:t>system</a:t>
          </a:r>
          <a:r>
            <a:rPr lang="en-US" sz="3000" kern="1200" dirty="0" smtClean="0"/>
            <a:t> is made up of glands that are located throughout the body and uses chemical messengers (</a:t>
          </a:r>
          <a:r>
            <a:rPr lang="en-US" sz="3000" b="1" kern="1200" dirty="0" smtClean="0"/>
            <a:t>hormones</a:t>
          </a:r>
          <a:r>
            <a:rPr lang="en-US" sz="3000" kern="1200" dirty="0" smtClean="0"/>
            <a:t>) to transmit information.</a:t>
          </a:r>
          <a:endParaRPr lang="en-US" sz="3000" kern="1200" dirty="0"/>
        </a:p>
      </dsp:txBody>
      <dsp:txXfrm>
        <a:off x="99380" y="144761"/>
        <a:ext cx="8030840" cy="1837040"/>
      </dsp:txXfrm>
    </dsp:sp>
    <dsp:sp modelId="{28ADFD0F-78F5-B84F-8AF1-FDDBA27259A2}">
      <dsp:nvSpPr>
        <dsp:cNvPr id="0" name=""/>
        <dsp:cNvSpPr/>
      </dsp:nvSpPr>
      <dsp:spPr>
        <a:xfrm>
          <a:off x="0" y="2081181"/>
          <a:ext cx="8229600" cy="285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8100" rIns="213360" bIns="38100" numCol="1" spcCol="1270" anchor="t" anchorCtr="0">
          <a:noAutofit/>
        </a:bodyPr>
        <a:lstStyle/>
        <a:p>
          <a:pPr marL="228600" lvl="1" indent="-228600" algn="l" defTabSz="1022350" rtl="0">
            <a:lnSpc>
              <a:spcPct val="90000"/>
            </a:lnSpc>
            <a:spcBef>
              <a:spcPct val="0"/>
            </a:spcBef>
            <a:spcAft>
              <a:spcPct val="20000"/>
            </a:spcAft>
            <a:buChar char="••"/>
          </a:pPr>
          <a:r>
            <a:rPr lang="en-US" sz="2300" b="1" kern="1200" dirty="0" smtClean="0"/>
            <a:t>Hormones</a:t>
          </a:r>
          <a:endParaRPr lang="en-US" sz="2300" kern="1200" dirty="0"/>
        </a:p>
        <a:p>
          <a:pPr marL="457200" lvl="2" indent="-228600" algn="l" defTabSz="1022350" rtl="0">
            <a:lnSpc>
              <a:spcPct val="90000"/>
            </a:lnSpc>
            <a:spcBef>
              <a:spcPct val="0"/>
            </a:spcBef>
            <a:spcAft>
              <a:spcPct val="20000"/>
            </a:spcAft>
            <a:buChar char="••"/>
          </a:pPr>
          <a:r>
            <a:rPr lang="en-US" sz="2300" kern="1200" dirty="0" smtClean="0"/>
            <a:t>Are triggered by brain (</a:t>
          </a:r>
          <a:r>
            <a:rPr lang="en-US" sz="2300" b="1" kern="1200" dirty="0" smtClean="0"/>
            <a:t>hypothalamus</a:t>
          </a:r>
          <a:r>
            <a:rPr lang="en-US" sz="2300" kern="1200" dirty="0" smtClean="0"/>
            <a:t>) and circulated by blood</a:t>
          </a:r>
          <a:endParaRPr lang="en-US" sz="2300" kern="1200" dirty="0"/>
        </a:p>
        <a:p>
          <a:pPr marL="457200" lvl="2" indent="-228600" algn="l" defTabSz="1022350" rtl="0">
            <a:lnSpc>
              <a:spcPct val="90000"/>
            </a:lnSpc>
            <a:spcBef>
              <a:spcPct val="0"/>
            </a:spcBef>
            <a:spcAft>
              <a:spcPct val="20000"/>
            </a:spcAft>
            <a:buChar char="••"/>
          </a:pPr>
          <a:r>
            <a:rPr lang="en-US" sz="2300" kern="1200" dirty="0" smtClean="0"/>
            <a:t>Regulate physical processes and influence behavior</a:t>
          </a:r>
          <a:endParaRPr lang="en-US" sz="2300" kern="1200" dirty="0"/>
        </a:p>
        <a:p>
          <a:pPr marL="457200" lvl="2" indent="-228600" algn="l" defTabSz="1022350" rtl="0">
            <a:lnSpc>
              <a:spcPct val="90000"/>
            </a:lnSpc>
            <a:spcBef>
              <a:spcPct val="0"/>
            </a:spcBef>
            <a:spcAft>
              <a:spcPct val="20000"/>
            </a:spcAft>
            <a:buChar char="••"/>
          </a:pPr>
          <a:r>
            <a:rPr lang="en-US" sz="2300" kern="1200" dirty="0" smtClean="0"/>
            <a:t>Influence emotional and stress response</a:t>
          </a:r>
          <a:endParaRPr lang="en-US" sz="2300" kern="1200" dirty="0"/>
        </a:p>
        <a:p>
          <a:pPr marL="457200" lvl="2" indent="-228600" algn="l" defTabSz="1022350" rtl="0">
            <a:lnSpc>
              <a:spcPct val="90000"/>
            </a:lnSpc>
            <a:spcBef>
              <a:spcPct val="0"/>
            </a:spcBef>
            <a:spcAft>
              <a:spcPct val="20000"/>
            </a:spcAft>
            <a:buChar char="••"/>
          </a:pPr>
          <a:r>
            <a:rPr lang="en-US" sz="2300" kern="1200" dirty="0" smtClean="0"/>
            <a:t>Are closely linked to CNS workings</a:t>
          </a:r>
          <a:endParaRPr lang="en-US" sz="2300" kern="1200" dirty="0"/>
        </a:p>
        <a:p>
          <a:pPr marL="457200" lvl="2" indent="-228600" algn="l" defTabSz="1022350" rtl="0">
            <a:lnSpc>
              <a:spcPct val="90000"/>
            </a:lnSpc>
            <a:spcBef>
              <a:spcPct val="0"/>
            </a:spcBef>
            <a:spcAft>
              <a:spcPct val="20000"/>
            </a:spcAft>
            <a:buChar char="••"/>
          </a:pPr>
          <a:r>
            <a:rPr lang="en-US" sz="2300" kern="1200" dirty="0" smtClean="0"/>
            <a:t>Are (in some cases) chemically identical to neurotransmitters </a:t>
          </a:r>
          <a:endParaRPr lang="en-US" sz="2300" kern="1200" dirty="0"/>
        </a:p>
      </dsp:txBody>
      <dsp:txXfrm>
        <a:off x="0" y="2081181"/>
        <a:ext cx="8229600" cy="2856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019CBF-F737-467B-91BB-EA399EA2F057}" type="datetimeFigureOut">
              <a:rPr lang="en-US" smtClean="0"/>
              <a:pPr/>
              <a:t>3/10/2016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8FCC53-D4C8-435D-B659-58083D069D84}" type="slidenum">
              <a:rPr lang="en-US" smtClean="0"/>
              <a:pPr/>
              <a:t>‹#›</a:t>
            </a:fld>
            <a:endParaRPr lang="en-US" dirty="0"/>
          </a:p>
        </p:txBody>
      </p:sp>
    </p:spTree>
    <p:extLst>
      <p:ext uri="{BB962C8B-B14F-4D97-AF65-F5344CB8AC3E}">
        <p14:creationId xmlns:p14="http://schemas.microsoft.com/office/powerpoint/2010/main" val="153650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a:t>
            </a:fld>
            <a:endParaRPr lang="en-US" dirty="0"/>
          </a:p>
        </p:txBody>
      </p:sp>
    </p:spTree>
    <p:extLst>
      <p:ext uri="{BB962C8B-B14F-4D97-AF65-F5344CB8AC3E}">
        <p14:creationId xmlns:p14="http://schemas.microsoft.com/office/powerpoint/2010/main" val="2081166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17AB9381-0977-4059-9C67-867B1370DE38}" type="slidenum">
              <a:rPr lang="en-US" altLang="en-US" sz="1200" smtClean="0"/>
              <a:pPr/>
              <a:t>15</a:t>
            </a:fld>
            <a:endParaRPr lang="en-US"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B4FDB792-78FA-43B0-805D-2F8F01476BD4}" type="slidenum">
              <a:rPr lang="en-US" altLang="en-US" sz="1200" smtClean="0"/>
              <a:pPr/>
              <a:t>16</a:t>
            </a:fld>
            <a:endParaRPr lang="en-US" altLang="en-US" sz="120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4F797874-F784-4A0C-8080-E3E11108521A}" type="slidenum">
              <a:rPr lang="en-US" altLang="en-US" sz="1200" smtClean="0"/>
              <a:pPr/>
              <a:t>17</a:t>
            </a:fld>
            <a:endParaRPr lang="en-US" altLang="en-US" sz="120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Terms to review</a:t>
            </a:r>
          </a:p>
          <a:p>
            <a:pPr marL="171450" indent="-171450">
              <a:buFont typeface="Arial"/>
              <a:buChar char="•"/>
            </a:pPr>
            <a:r>
              <a:rPr lang="en-US" dirty="0" smtClean="0"/>
              <a:t>Self-sustaining</a:t>
            </a:r>
          </a:p>
          <a:p>
            <a:pPr marL="171450" indent="-171450">
              <a:buFont typeface="Arial"/>
              <a:buChar char="•"/>
            </a:pPr>
            <a:r>
              <a:rPr lang="en-US" dirty="0" smtClean="0"/>
              <a:t>All-or-none</a:t>
            </a:r>
            <a:r>
              <a:rPr lang="en-US" baseline="0" dirty="0" smtClean="0"/>
              <a:t> law</a:t>
            </a:r>
          </a:p>
          <a:p>
            <a:pPr marL="171450" indent="-171450">
              <a:buFont typeface="Arial"/>
              <a:buChar char="•"/>
            </a:pPr>
            <a:r>
              <a:rPr lang="en-US" baseline="0" dirty="0" smtClean="0"/>
              <a:t>Refractory period</a:t>
            </a:r>
          </a:p>
          <a:p>
            <a:pPr marL="171450" indent="-171450">
              <a:buFont typeface="Arial"/>
              <a:buChar char="•"/>
            </a:pPr>
            <a:r>
              <a:rPr lang="en-US" baseline="0" dirty="0" smtClean="0"/>
              <a:t>Resting potential</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18</a:t>
            </a:fld>
            <a:endParaRPr lang="en-US" dirty="0"/>
          </a:p>
        </p:txBody>
      </p:sp>
    </p:spTree>
    <p:extLst>
      <p:ext uri="{BB962C8B-B14F-4D97-AF65-F5344CB8AC3E}">
        <p14:creationId xmlns:p14="http://schemas.microsoft.com/office/powerpoint/2010/main" val="2313581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A0545609-02AF-40E8-98F7-AAAEA1199420}" type="slidenum">
              <a:rPr lang="en-US" altLang="en-US" sz="1200" smtClean="0"/>
              <a:pPr/>
              <a:t>19</a:t>
            </a:fld>
            <a:endParaRPr lang="en-US" alt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you follow the steps in this progressive graphic, you can trace the sequence of synaptic transmission in which neurotransmitters are released by the sending, or presynaptic, neuron,</a:t>
            </a:r>
          </a:p>
          <a:p>
            <a:r>
              <a:rPr lang="en-US" sz="1200" b="0" i="0" u="none" strike="noStrike" kern="1200" baseline="0" dirty="0" smtClean="0">
                <a:solidFill>
                  <a:schemeClr val="tx1"/>
                </a:solidFill>
                <a:latin typeface="+mn-lt"/>
                <a:ea typeface="+mn-ea"/>
                <a:cs typeface="+mn-cs"/>
              </a:rPr>
              <a:t>cross the tiny fluid-filled space called the synaptic gap, and attach to receptor sites on the receiving, or postsynaptic, neuron.</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21</a:t>
            </a:fld>
            <a:endParaRPr lang="en-US" dirty="0"/>
          </a:p>
        </p:txBody>
      </p:sp>
    </p:spTree>
    <p:extLst>
      <p:ext uri="{BB962C8B-B14F-4D97-AF65-F5344CB8AC3E}">
        <p14:creationId xmlns:p14="http://schemas.microsoft.com/office/powerpoint/2010/main" val="298499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D1521C92-A5E8-43A5-8C37-36517D42E501}" type="slidenum">
              <a:rPr lang="en-US" altLang="en-US" sz="1200" smtClean="0"/>
              <a:pPr/>
              <a:t>23</a:t>
            </a:fld>
            <a:endParaRPr lang="en-US" alt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24</a:t>
            </a:fld>
            <a:endParaRPr lang="en-US" dirty="0"/>
          </a:p>
        </p:txBody>
      </p:sp>
    </p:spTree>
    <p:extLst>
      <p:ext uri="{BB962C8B-B14F-4D97-AF65-F5344CB8AC3E}">
        <p14:creationId xmlns:p14="http://schemas.microsoft.com/office/powerpoint/2010/main" val="3141340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4B5F5B93-BF74-4F87-8019-CD7905B294C0}" type="slidenum">
              <a:rPr lang="en-US" altLang="en-US" sz="1200" smtClean="0"/>
              <a:pPr/>
              <a:t>25</a:t>
            </a:fld>
            <a:endParaRPr lang="en-US" altLang="en-US" sz="1200" smtClean="0"/>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6069A9CA-2FD2-46BA-BC7D-7DAB2B976D51}" type="slidenum">
              <a:rPr lang="en-US" altLang="en-US" sz="1200" smtClean="0"/>
              <a:pPr/>
              <a:t>26</a:t>
            </a:fld>
            <a:endParaRPr lang="en-US" altLang="en-US" sz="1200" smtClean="0"/>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D68FCC53-D4C8-435D-B659-58083D069D84}" type="slidenum">
              <a:rPr lang="en-US" smtClean="0"/>
              <a:pPr/>
              <a:t>3</a:t>
            </a:fld>
            <a:endParaRPr lang="en-US" dirty="0"/>
          </a:p>
        </p:txBody>
      </p:sp>
    </p:spTree>
    <p:extLst>
      <p:ext uri="{BB962C8B-B14F-4D97-AF65-F5344CB8AC3E}">
        <p14:creationId xmlns:p14="http://schemas.microsoft.com/office/powerpoint/2010/main" val="67725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79C9417F-0210-4700-8152-DBB05DA47855}" type="slidenum">
              <a:rPr lang="en-US" altLang="en-US" sz="1200" smtClean="0"/>
              <a:pPr/>
              <a:t>27</a:t>
            </a:fld>
            <a:endParaRPr lang="en-US" altLang="en-US" sz="1200" smtClean="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84C09714-0840-42B7-8027-2E23DCF8C9D4}" type="slidenum">
              <a:rPr lang="en-US" altLang="en-US" sz="1200" smtClean="0"/>
              <a:pPr/>
              <a:t>28</a:t>
            </a:fld>
            <a:endParaRPr lang="en-US" altLang="en-US" sz="1200" smtClean="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83A3DF63-CA98-4ABA-AB10-33A3E22CE33B}" type="slidenum">
              <a:rPr lang="en-US" altLang="en-US" sz="1200" smtClean="0"/>
              <a:pPr/>
              <a:t>29</a:t>
            </a:fld>
            <a:endParaRPr lang="en-US" altLang="en-US" sz="1200" smtClean="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85338685-D9B8-4072-8AE5-39166588821E}" type="slidenum">
              <a:rPr lang="en-US" altLang="en-US" sz="1200" smtClean="0"/>
              <a:pPr/>
              <a:t>30</a:t>
            </a:fld>
            <a:endParaRPr lang="en-US" altLang="en-US" sz="1200" smtClean="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5D6F043C-3ED5-45CF-943C-A54E183C602E}" type="slidenum">
              <a:rPr lang="en-US" altLang="en-US" sz="1200" smtClean="0"/>
              <a:pPr/>
              <a:t>31</a:t>
            </a:fld>
            <a:endParaRPr lang="en-US" altLang="en-US" sz="12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BD5B57A2-7FB0-49AC-96EF-633578BEF6EF}" type="slidenum">
              <a:rPr lang="en-US" altLang="en-US" sz="1200" smtClean="0"/>
              <a:pPr/>
              <a:t>32</a:t>
            </a:fld>
            <a:endParaRPr lang="en-US" altLang="en-US" sz="1200" smtClean="0"/>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F9AD5FF4-2181-4818-AB71-C56D6763FB43}" type="slidenum">
              <a:rPr lang="en-US" altLang="en-US" sz="1200" smtClean="0"/>
              <a:pPr/>
              <a:t>34</a:t>
            </a:fld>
            <a:endParaRPr lang="en-US" altLang="en-US" sz="1200" smtClean="0"/>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D5228DBC-4DD3-4555-BA9C-F23190276460}" type="slidenum">
              <a:rPr lang="en-US" altLang="en-US" sz="1200" smtClean="0"/>
              <a:pPr/>
              <a:t>35</a:t>
            </a:fld>
            <a:endParaRPr lang="en-US" altLang="en-US" sz="1200" smtClean="0"/>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A7700626-A1F7-403A-9232-3B4E082A8AA5}" type="slidenum">
              <a:rPr lang="en-US" altLang="en-US" sz="1200" smtClean="0"/>
              <a:pPr/>
              <a:t>37</a:t>
            </a:fld>
            <a:endParaRPr lang="en-US" altLang="en-US" sz="1200" smtClean="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2522BA2C-4170-4EDA-9767-F521B9819CED}" type="slidenum">
              <a:rPr lang="en-US" altLang="en-US" sz="1200" smtClean="0"/>
              <a:pPr/>
              <a:t>39</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7E528FD3-E058-4EF4-93DE-2396FD28A95A}" type="slidenum">
              <a:rPr lang="en-US" altLang="en-US" sz="1200" smtClean="0"/>
              <a:pPr/>
              <a:t>4</a:t>
            </a:fld>
            <a:endParaRPr lang="en-US" altLang="en-US" sz="120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fld id="{E7CDF329-0E59-4401-9A00-29ECDF502DC6}" type="slidenum">
              <a:rPr lang="en-US" sz="1200">
                <a:latin typeface="Times" charset="0"/>
              </a:rPr>
              <a:pPr/>
              <a:t>40</a:t>
            </a:fld>
            <a:endParaRPr lang="en-US" sz="1200">
              <a:latin typeface="Times" charset="0"/>
            </a:endParaRPr>
          </a:p>
        </p:txBody>
      </p:sp>
      <p:sp>
        <p:nvSpPr>
          <p:cNvPr id="57346" name="Rectangle 2"/>
          <p:cNvSpPr>
            <a:spLocks noGrp="1" noRot="1" noChangeAspect="1" noChangeArrowheads="1" noTextEdit="1"/>
          </p:cNvSpPr>
          <p:nvPr>
            <p:ph type="sldImg"/>
          </p:nvPr>
        </p:nvSpPr>
        <p:spPr>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43</a:t>
            </a:fld>
            <a:endParaRPr lang="en-US" dirty="0"/>
          </a:p>
        </p:txBody>
      </p:sp>
    </p:spTree>
    <p:extLst>
      <p:ext uri="{BB962C8B-B14F-4D97-AF65-F5344CB8AC3E}">
        <p14:creationId xmlns:p14="http://schemas.microsoft.com/office/powerpoint/2010/main" val="2543917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2F8DC76B-6906-4C67-9FF4-0DCCC9597725}" type="slidenum">
              <a:rPr lang="en-US" altLang="en-US" sz="1200" smtClean="0"/>
              <a:pPr/>
              <a:t>44</a:t>
            </a:fld>
            <a:endParaRPr lang="en-US" altLang="en-US" sz="12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A0A1082F-299A-47F1-AC53-01A9C0AB2BB0}" type="slidenum">
              <a:rPr lang="en-US" altLang="en-US" sz="1200" smtClean="0"/>
              <a:pPr/>
              <a:t>45</a:t>
            </a:fld>
            <a:endParaRPr lang="en-US" altLang="en-US" sz="1200" smtClean="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045B2D62-874F-4608-9B71-4FDB9670DA4B}" type="slidenum">
              <a:rPr lang="en-US" altLang="en-US" sz="1200" smtClean="0"/>
              <a:pPr/>
              <a:t>46</a:t>
            </a:fld>
            <a:endParaRPr lang="en-US" altLang="en-US" sz="1200" smtClean="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47</a:t>
            </a:fld>
            <a:endParaRPr lang="en-US" dirty="0"/>
          </a:p>
        </p:txBody>
      </p:sp>
    </p:spTree>
    <p:extLst>
      <p:ext uri="{BB962C8B-B14F-4D97-AF65-F5344CB8AC3E}">
        <p14:creationId xmlns:p14="http://schemas.microsoft.com/office/powerpoint/2010/main" val="2659273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1458DA34-A09E-49A9-89AB-A574958A0A9B}" type="slidenum">
              <a:rPr lang="en-US" altLang="en-US" sz="1200" smtClean="0"/>
              <a:pPr/>
              <a:t>48</a:t>
            </a:fld>
            <a:endParaRPr lang="en-US" altLang="en-US" sz="120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endocrine system and the nervous system are directly linked by the hypothalamus in the brain, which controls the pituitary gland. In turn, the pituitary releases hormones that affect the hormone production of several other endocrine glands. In the male and female figures shown here, you can see the location and main functions of several important endocrine glands.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49</a:t>
            </a:fld>
            <a:endParaRPr lang="en-US" dirty="0"/>
          </a:p>
        </p:txBody>
      </p:sp>
    </p:spTree>
    <p:extLst>
      <p:ext uri="{BB962C8B-B14F-4D97-AF65-F5344CB8AC3E}">
        <p14:creationId xmlns:p14="http://schemas.microsoft.com/office/powerpoint/2010/main" val="3151922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D357552F-E39A-4F07-B270-49A9A700546E}" type="slidenum">
              <a:rPr lang="en-US" altLang="en-US" sz="1200" smtClean="0"/>
              <a:pPr/>
              <a:t>51</a:t>
            </a:fld>
            <a:endParaRPr lang="en-US" altLang="en-US" sz="12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171D4BEE-7E31-4E81-8A9B-1F2F090E358B}" type="slidenum">
              <a:rPr lang="en-US" altLang="en-US" sz="1200" smtClean="0"/>
              <a:pPr/>
              <a:t>52</a:t>
            </a:fld>
            <a:endParaRPr lang="en-US" alt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Neuron: A highly specialized cell that communicates information in electrical and chemical form; a nerve cell.</a:t>
            </a:r>
          </a:p>
          <a:p>
            <a:r>
              <a:rPr lang="en-US" sz="1200" b="0" i="0" u="none" strike="noStrike" kern="1200" baseline="0" dirty="0" smtClean="0">
                <a:solidFill>
                  <a:schemeClr val="tx1"/>
                </a:solidFill>
                <a:latin typeface="+mn-lt"/>
                <a:ea typeface="+mn-ea"/>
                <a:cs typeface="+mn-cs"/>
              </a:rPr>
              <a:t>Sensory neuron: The type of neuron that conveys information to the brain from specialized receptor cells in sense organs and internal organs.</a:t>
            </a:r>
          </a:p>
          <a:p>
            <a:r>
              <a:rPr lang="en-US" sz="1200" b="0" i="0" u="none" strike="noStrike" kern="1200" baseline="0" dirty="0" smtClean="0">
                <a:solidFill>
                  <a:schemeClr val="tx1"/>
                </a:solidFill>
                <a:latin typeface="+mn-lt"/>
                <a:ea typeface="+mn-ea"/>
                <a:cs typeface="+mn-cs"/>
              </a:rPr>
              <a:t>Motor neuron: The type of neuron that signals muscles to relax or contract.</a:t>
            </a:r>
          </a:p>
          <a:p>
            <a:r>
              <a:rPr lang="en-US" sz="1200" b="0" i="0" u="none" strike="noStrike" kern="1200" baseline="0" dirty="0" smtClean="0">
                <a:solidFill>
                  <a:schemeClr val="tx1"/>
                </a:solidFill>
                <a:latin typeface="+mn-lt"/>
                <a:ea typeface="+mn-ea"/>
                <a:cs typeface="+mn-cs"/>
              </a:rPr>
              <a:t>Interneuron: The type of neuron that communicates information from one neuron to the next.</a:t>
            </a:r>
          </a:p>
          <a:p>
            <a:r>
              <a:rPr lang="en-US" sz="1200" b="0" i="0" u="none" strike="noStrike" kern="1200" baseline="0" dirty="0" smtClean="0">
                <a:solidFill>
                  <a:schemeClr val="tx1"/>
                </a:solidFill>
                <a:latin typeface="+mn-lt"/>
                <a:ea typeface="+mn-ea"/>
                <a:cs typeface="+mn-cs"/>
              </a:rPr>
              <a:t>Cell body: The part of a cell that processes nutrients and provides energy for the neuron to function; contains the cell’s</a:t>
            </a:r>
          </a:p>
          <a:p>
            <a:r>
              <a:rPr lang="en-US" sz="1200" b="0" i="0" u="none" strike="noStrike" kern="1200" baseline="0" dirty="0" smtClean="0">
                <a:solidFill>
                  <a:schemeClr val="tx1"/>
                </a:solidFill>
                <a:latin typeface="+mn-lt"/>
                <a:ea typeface="+mn-ea"/>
                <a:cs typeface="+mn-cs"/>
              </a:rPr>
              <a:t>Nucleus; also called the soma.</a:t>
            </a:r>
          </a:p>
          <a:p>
            <a:r>
              <a:rPr lang="en-US" sz="1200" b="0" i="0" u="none" strike="noStrike" kern="1200" baseline="0" dirty="0" smtClean="0">
                <a:solidFill>
                  <a:schemeClr val="tx1"/>
                </a:solidFill>
                <a:latin typeface="+mn-lt"/>
                <a:ea typeface="+mn-ea"/>
                <a:cs typeface="+mn-cs"/>
              </a:rPr>
              <a:t>Dendrites: The multiple short fibers that extend from a neuron’s cell body and receive information from other neurons or from sensory receptor cells.</a:t>
            </a:r>
          </a:p>
          <a:p>
            <a:r>
              <a:rPr lang="en-US" sz="1200" b="0" i="0" u="none" strike="noStrike" kern="1200" baseline="0" dirty="0" smtClean="0">
                <a:solidFill>
                  <a:schemeClr val="tx1"/>
                </a:solidFill>
                <a:latin typeface="+mn-lt"/>
                <a:ea typeface="+mn-ea"/>
                <a:cs typeface="+mn-cs"/>
              </a:rPr>
              <a:t>Axon: The long, fluid-filled tube that carries a neuron’s messages to other body areas.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8</a:t>
            </a:fld>
            <a:endParaRPr lang="en-US" dirty="0"/>
          </a:p>
        </p:txBody>
      </p:sp>
    </p:spTree>
    <p:extLst>
      <p:ext uri="{BB962C8B-B14F-4D97-AF65-F5344CB8AC3E}">
        <p14:creationId xmlns:p14="http://schemas.microsoft.com/office/powerpoint/2010/main" val="2715993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F845145C-968F-42EF-9C93-909EDBB3C4B7}" type="slidenum">
              <a:rPr lang="en-US" altLang="en-US" sz="1200" smtClean="0"/>
              <a:pPr/>
              <a:t>53</a:t>
            </a:fld>
            <a:endParaRPr lang="en-US" altLang="en-US" sz="120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030EBEE6-939F-42DB-AF65-3C1262816FC0}" type="slidenum">
              <a:rPr lang="en-US" altLang="en-US" sz="1200" smtClean="0"/>
              <a:pPr/>
              <a:t>54</a:t>
            </a:fld>
            <a:endParaRPr lang="en-US" altLang="en-US" sz="120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D55AFF2E-F11C-4EDA-9E77-FE7A0846F6D2}" type="slidenum">
              <a:rPr lang="en-US" altLang="en-US" sz="1200" smtClean="0"/>
              <a:pPr/>
              <a:t>55</a:t>
            </a:fld>
            <a:endParaRPr lang="en-US" altLang="en-US" sz="120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80CFDF45-88C9-4879-BD3E-F0C6CAE81692}" type="slidenum">
              <a:rPr lang="en-US" altLang="en-US" sz="1200" smtClean="0"/>
              <a:pPr/>
              <a:t>56</a:t>
            </a:fld>
            <a:endParaRPr lang="en-US" altLang="en-US" sz="120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13AED995-6596-4DF3-99FD-23EAC758BA15}" type="slidenum">
              <a:rPr lang="en-US" altLang="en-US" sz="1200" smtClean="0"/>
              <a:pPr/>
              <a:t>57</a:t>
            </a:fld>
            <a:endParaRPr lang="en-US" altLang="en-US" sz="12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BF64B64D-FD60-42F5-A4F4-BD9F663DBB32}" type="slidenum">
              <a:rPr lang="en-US" altLang="en-US" sz="1200" smtClean="0"/>
              <a:pPr/>
              <a:t>59</a:t>
            </a:fld>
            <a:endParaRPr lang="en-US" altLang="en-US" sz="1200" smtClean="0"/>
          </a:p>
        </p:txBody>
      </p:sp>
      <p:sp>
        <p:nvSpPr>
          <p:cNvPr id="33795" name="Rectangle 2"/>
          <p:cNvSpPr>
            <a:spLocks noGrp="1" noRot="1" noChangeAspect="1" noChangeArrowheads="1" noTextEdit="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Situated at the base of the brain, the hindbrain’s functions include coordinating movement and posture, regulating alertness, and maintaining vital life functions. The midbrain helps</a:t>
            </a:r>
          </a:p>
          <a:p>
            <a:r>
              <a:rPr lang="en-US" sz="1200" b="0" i="0" u="none" strike="noStrike" kern="1200" baseline="0" dirty="0" smtClean="0">
                <a:solidFill>
                  <a:schemeClr val="tx1"/>
                </a:solidFill>
                <a:latin typeface="+mn-lt"/>
                <a:ea typeface="+mn-ea"/>
                <a:cs typeface="+mn-cs"/>
              </a:rPr>
              <a:t>process sensory information. In combination, the hindbrain and the midbrain comprise the brainstem. The forebrain is the largest brain region and is involved in more sophisticated behaviors and mental processes.</a:t>
            </a:r>
          </a:p>
        </p:txBody>
      </p:sp>
      <p:sp>
        <p:nvSpPr>
          <p:cNvPr id="4" name="Slide Number Placeholder 3"/>
          <p:cNvSpPr>
            <a:spLocks noGrp="1"/>
          </p:cNvSpPr>
          <p:nvPr>
            <p:ph type="sldNum" sz="quarter" idx="10"/>
          </p:nvPr>
        </p:nvSpPr>
        <p:spPr/>
        <p:txBody>
          <a:bodyPr/>
          <a:lstStyle/>
          <a:p>
            <a:fld id="{D68FCC53-D4C8-435D-B659-58083D069D84}" type="slidenum">
              <a:rPr lang="en-US" smtClean="0"/>
              <a:pPr/>
              <a:t>64</a:t>
            </a:fld>
            <a:endParaRPr lang="en-US" dirty="0"/>
          </a:p>
        </p:txBody>
      </p:sp>
    </p:spTree>
    <p:extLst>
      <p:ext uri="{BB962C8B-B14F-4D97-AF65-F5344CB8AC3E}">
        <p14:creationId xmlns:p14="http://schemas.microsoft.com/office/powerpoint/2010/main" val="3534568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A7B661DA-DCF3-4236-9576-9DDBBBF0D638}" type="slidenum">
              <a:rPr lang="en-US" altLang="en-US" sz="1200" smtClean="0"/>
              <a:pPr/>
              <a:t>65</a:t>
            </a:fld>
            <a:endParaRPr lang="en-US" altLang="en-US" sz="1200" smtClean="0"/>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C97CC4ED-2055-4632-AF97-8176134F190C}" type="slidenum">
              <a:rPr lang="en-US" altLang="en-US" sz="1200" smtClean="0"/>
              <a:pPr/>
              <a:t>66</a:t>
            </a:fld>
            <a:endParaRPr lang="en-US" altLang="en-US" sz="1200" smtClean="0"/>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A3E400A8-7A85-43B4-BB52-3CAF420A9C04}" type="slidenum">
              <a:rPr lang="en-US" altLang="en-US" sz="1200" smtClean="0"/>
              <a:pPr/>
              <a:t>67</a:t>
            </a:fld>
            <a:endParaRPr lang="en-US" altLang="en-US" sz="1200" smtClean="0"/>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C52E32AB-7800-4505-9194-1E47D347A574}" type="slidenum">
              <a:rPr lang="en-US" altLang="en-US" sz="1200" smtClean="0"/>
              <a:pPr/>
              <a:t>10</a:t>
            </a:fld>
            <a:endParaRPr lang="en-US" altLang="en-US" sz="1200" smtClean="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230B43C2-9DEB-4F56-8164-C9F86075A1F3}" type="slidenum">
              <a:rPr lang="en-US" altLang="en-US" sz="1200" smtClean="0"/>
              <a:pPr/>
              <a:t>68</a:t>
            </a:fld>
            <a:endParaRPr lang="en-US" altLang="en-US" sz="1200" smtClean="0"/>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B3F1D4B5-7C89-403D-95B6-7EB1A5287797}" type="slidenum">
              <a:rPr lang="en-US" altLang="en-US" sz="1200" smtClean="0"/>
              <a:pPr/>
              <a:t>69</a:t>
            </a:fld>
            <a:endParaRPr lang="en-US" altLang="en-US" sz="120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brains of these different animal species have many structures in common, including a cerebellum and cortex. However, the proportion devoted to the cortex is much greater in mammals than in species that evolved earlier, such as fish and amphibians. The relative size of the different structures reflects their functional importance.</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70</a:t>
            </a:fld>
            <a:endParaRPr lang="en-US" dirty="0"/>
          </a:p>
        </p:txBody>
      </p:sp>
    </p:spTree>
    <p:extLst>
      <p:ext uri="{BB962C8B-B14F-4D97-AF65-F5344CB8AC3E}">
        <p14:creationId xmlns:p14="http://schemas.microsoft.com/office/powerpoint/2010/main" val="4018939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B87BFB62-A32C-4987-97F5-18BEEC0A54AC}" type="slidenum">
              <a:rPr lang="en-US" altLang="en-US" sz="1200" smtClean="0"/>
              <a:pPr/>
              <a:t>71</a:t>
            </a:fld>
            <a:endParaRPr lang="en-US" altLang="en-US" sz="1200" smtClean="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7A24F9B7-906C-49DA-BB9A-64924297B589}" type="slidenum">
              <a:rPr lang="en-US" altLang="en-US" sz="1200" smtClean="0"/>
              <a:pPr/>
              <a:t>72</a:t>
            </a:fld>
            <a:endParaRPr lang="en-US" altLang="en-US" sz="1200" smtClean="0"/>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35CCDE68-A642-49E4-9D2C-61B68997DC61}" type="slidenum">
              <a:rPr lang="en-US" altLang="en-US" sz="1200" smtClean="0"/>
              <a:pPr/>
              <a:t>73</a:t>
            </a:fld>
            <a:endParaRPr lang="en-US" altLang="en-US" sz="1200" smtClean="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09065DF0-7006-4296-9908-BD6B35B2E9D3}" type="slidenum">
              <a:rPr lang="en-US" altLang="en-US" sz="1200" smtClean="0"/>
              <a:pPr/>
              <a:t>74</a:t>
            </a:fld>
            <a:endParaRPr lang="en-US" altLang="en-US" sz="1200" smtClean="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75</a:t>
            </a:fld>
            <a:endParaRPr lang="en-US" dirty="0"/>
          </a:p>
        </p:txBody>
      </p:sp>
    </p:spTree>
    <p:extLst>
      <p:ext uri="{BB962C8B-B14F-4D97-AF65-F5344CB8AC3E}">
        <p14:creationId xmlns:p14="http://schemas.microsoft.com/office/powerpoint/2010/main" val="3417113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27646021-620C-4FF5-8D7E-135C5D4A9FE7}" type="slidenum">
              <a:rPr lang="en-US" altLang="en-US" sz="1200" smtClean="0"/>
              <a:pPr/>
              <a:t>76</a:t>
            </a:fld>
            <a:endParaRPr lang="en-US" altLang="en-US" sz="120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222F05BF-E32E-474E-B03F-23D9187AB759}" type="slidenum">
              <a:rPr lang="en-US" altLang="en-US" sz="1200" smtClean="0"/>
              <a:pPr/>
              <a:t>77</a:t>
            </a:fld>
            <a:endParaRPr lang="en-US" alt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6E5AEA3A-801E-43C1-98B8-29B1B8B41CFE}" type="slidenum">
              <a:rPr lang="en-US" altLang="en-US" sz="1200" smtClean="0"/>
              <a:pPr/>
              <a:t>11</a:t>
            </a:fld>
            <a:endParaRPr lang="en-US" altLang="en-US" sz="120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Remaining bulk of the cerebral cortex consists mostly of association areas (association cortex)</a:t>
            </a:r>
          </a:p>
          <a:p>
            <a:pPr lvl="0"/>
            <a:r>
              <a:rPr lang="en-US" dirty="0" smtClean="0"/>
              <a:t>Prefrontal association cortex (voluntary movements)</a:t>
            </a:r>
          </a:p>
          <a:p>
            <a:pPr lvl="0"/>
            <a:r>
              <a:rPr lang="en-US" dirty="0" smtClean="0"/>
              <a:t>Parts of temporal, parietal, and occipital lobes (formation of perceptions)</a:t>
            </a:r>
          </a:p>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78</a:t>
            </a:fld>
            <a:endParaRPr lang="en-US" dirty="0"/>
          </a:p>
        </p:txBody>
      </p:sp>
    </p:spTree>
    <p:extLst>
      <p:ext uri="{BB962C8B-B14F-4D97-AF65-F5344CB8AC3E}">
        <p14:creationId xmlns:p14="http://schemas.microsoft.com/office/powerpoint/2010/main" val="21440350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People with Broca’s aphasia find it difficult or impossible to produce speech, which</a:t>
            </a:r>
          </a:p>
          <a:p>
            <a:r>
              <a:rPr lang="en-US" sz="1200" b="0" i="0" u="none" strike="noStrike" kern="1200" baseline="0" dirty="0" smtClean="0">
                <a:solidFill>
                  <a:schemeClr val="tx1"/>
                </a:solidFill>
                <a:latin typeface="+mn-lt"/>
                <a:ea typeface="+mn-ea"/>
                <a:cs typeface="+mn-cs"/>
              </a:rPr>
              <a:t>is why it is often referred to as expressive aphasia. Despite their impairments in speaking,</a:t>
            </a:r>
          </a:p>
          <a:p>
            <a:r>
              <a:rPr lang="en-US" sz="1200" b="0" i="0" u="none" strike="noStrike" kern="1200" baseline="0" dirty="0" smtClean="0">
                <a:solidFill>
                  <a:schemeClr val="tx1"/>
                </a:solidFill>
                <a:latin typeface="+mn-lt"/>
                <a:ea typeface="+mn-ea"/>
                <a:cs typeface="+mn-cs"/>
              </a:rPr>
              <a:t>their comprehension of verbal or written words is relatively unaffected.</a:t>
            </a:r>
          </a:p>
          <a:p>
            <a:r>
              <a:rPr lang="en-US" sz="1200" b="0" i="0" u="none" strike="noStrike" kern="1200" baseline="0" dirty="0" smtClean="0">
                <a:solidFill>
                  <a:schemeClr val="tx1"/>
                </a:solidFill>
                <a:latin typeface="+mn-lt"/>
                <a:ea typeface="+mn-ea"/>
                <a:cs typeface="+mn-cs"/>
              </a:rPr>
              <a:t>People with Wernicke’s aphasia have great difficulty comprehending written or spoken</a:t>
            </a:r>
          </a:p>
          <a:p>
            <a:r>
              <a:rPr lang="en-US" sz="1200" b="0" i="0" u="none" strike="noStrike" kern="1200" baseline="0" dirty="0" smtClean="0">
                <a:solidFill>
                  <a:schemeClr val="tx1"/>
                </a:solidFill>
                <a:latin typeface="+mn-lt"/>
                <a:ea typeface="+mn-ea"/>
                <a:cs typeface="+mn-cs"/>
              </a:rPr>
              <a:t>communication, which is why it is often referred to as receptive aphasia. Although</a:t>
            </a:r>
          </a:p>
          <a:p>
            <a:r>
              <a:rPr lang="en-US" sz="1200" b="0" i="0" u="none" strike="noStrike" kern="1200" baseline="0" dirty="0" smtClean="0">
                <a:solidFill>
                  <a:schemeClr val="tx1"/>
                </a:solidFill>
                <a:latin typeface="+mn-lt"/>
                <a:ea typeface="+mn-ea"/>
                <a:cs typeface="+mn-cs"/>
              </a:rPr>
              <a:t>they can speak, they often have trouble finding the correct words.</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79</a:t>
            </a:fld>
            <a:endParaRPr lang="en-US" dirty="0"/>
          </a:p>
        </p:txBody>
      </p:sp>
    </p:spTree>
    <p:extLst>
      <p:ext uri="{BB962C8B-B14F-4D97-AF65-F5344CB8AC3E}">
        <p14:creationId xmlns:p14="http://schemas.microsoft.com/office/powerpoint/2010/main" val="16447938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DCA9DF99-EAE0-442C-9642-03595E2B0672}" type="slidenum">
              <a:rPr lang="en-US" altLang="en-US" sz="1200" smtClean="0"/>
              <a:pPr/>
              <a:t>80</a:t>
            </a:fld>
            <a:endParaRPr lang="en-US" altLang="en-US" sz="120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C5086CED-BF4E-4ACD-AC02-C5C9FDF4BB33}" type="slidenum">
              <a:rPr lang="en-US" altLang="en-US" sz="1200" smtClean="0"/>
              <a:pPr/>
              <a:t>83</a:t>
            </a:fld>
            <a:endParaRPr lang="en-US" altLang="en-US" sz="120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85</a:t>
            </a:fld>
            <a:endParaRPr lang="en-US" dirty="0"/>
          </a:p>
        </p:txBody>
      </p:sp>
    </p:spTree>
    <p:extLst>
      <p:ext uri="{BB962C8B-B14F-4D97-AF65-F5344CB8AC3E}">
        <p14:creationId xmlns:p14="http://schemas.microsoft.com/office/powerpoint/2010/main" val="3521231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F719B064-F579-4BBA-8594-BB8D58412FC2}" type="slidenum">
              <a:rPr lang="en-US" altLang="en-US" sz="1200" smtClean="0"/>
              <a:pPr/>
              <a:t>12</a:t>
            </a:fld>
            <a:endParaRPr lang="en-US" altLang="en-US"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fld id="{7FE78E4D-1FD5-4F39-A1AC-B95C561866B3}" type="slidenum">
              <a:rPr lang="en-US" altLang="en-US" sz="1200" smtClean="0"/>
              <a:pPr/>
              <a:t>13</a:t>
            </a:fld>
            <a:endParaRPr lang="en-US" altLang="en-US" sz="12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Each neuron requires a minimum level of stimulation from other neurons or sensory receptors to activate it. This minimum level of stimulation is called the neuron’s stimulus threshold. While waiting for sufficient stimulation to activate it, the neuron is said to be polarized. This means that</a:t>
            </a:r>
          </a:p>
          <a:p>
            <a:r>
              <a:rPr lang="en-US" sz="1200" b="0" i="0" u="none" strike="noStrike" kern="1200" baseline="0" dirty="0" smtClean="0">
                <a:solidFill>
                  <a:schemeClr val="tx1"/>
                </a:solidFill>
                <a:latin typeface="+mn-lt"/>
                <a:ea typeface="+mn-ea"/>
                <a:cs typeface="+mn-cs"/>
              </a:rPr>
              <a:t>there is a difference in the electrical charge between the inside and the outside of he axon.</a:t>
            </a:r>
            <a:br>
              <a:rPr lang="en-US" sz="1200" b="0" i="0" u="none" strike="noStrike" kern="1200" baseline="0" dirty="0" smtClean="0">
                <a:solidFill>
                  <a:schemeClr val="tx1"/>
                </a:solidFill>
                <a:latin typeface="+mn-lt"/>
                <a:ea typeface="+mn-ea"/>
                <a:cs typeface="+mn-cs"/>
              </a:rPr>
            </a:b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More specifically, there is a greater concentration of negative ions inside the neuron. Thus, the axon’s interior is more negatively charged than is the exterior fluid surrounding the axon. The negative electrical charge is about –70 millivolts (thousandths of a volt). The –70 millivolts is referred to as the neuron’s resting potential.</a:t>
            </a:r>
            <a:endParaRPr lang="en-US" dirty="0"/>
          </a:p>
        </p:txBody>
      </p:sp>
      <p:sp>
        <p:nvSpPr>
          <p:cNvPr id="4" name="Slide Number Placeholder 3"/>
          <p:cNvSpPr>
            <a:spLocks noGrp="1"/>
          </p:cNvSpPr>
          <p:nvPr>
            <p:ph type="sldNum" sz="quarter" idx="10"/>
          </p:nvPr>
        </p:nvSpPr>
        <p:spPr/>
        <p:txBody>
          <a:bodyPr/>
          <a:lstStyle/>
          <a:p>
            <a:fld id="{D68FCC53-D4C8-435D-B659-58083D069D84}" type="slidenum">
              <a:rPr lang="en-US" smtClean="0"/>
              <a:pPr/>
              <a:t>14</a:t>
            </a:fld>
            <a:endParaRPr lang="en-US" dirty="0"/>
          </a:p>
        </p:txBody>
      </p:sp>
    </p:spTree>
    <p:extLst>
      <p:ext uri="{BB962C8B-B14F-4D97-AF65-F5344CB8AC3E}">
        <p14:creationId xmlns:p14="http://schemas.microsoft.com/office/powerpoint/2010/main" val="3016139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828800"/>
            <a:ext cx="3810000" cy="3962400"/>
          </a:xfrm>
        </p:spPr>
        <p:txBody>
          <a:bodyPr/>
          <a:lstStyle/>
          <a:p>
            <a:pPr lvl="0"/>
            <a:endParaRPr lang="en-US" noProof="0" smtClean="0"/>
          </a:p>
        </p:txBody>
      </p:sp>
      <p:sp>
        <p:nvSpPr>
          <p:cNvPr id="5" name="Date Placeholder 4"/>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2903F9B4-8C42-4447-803B-49AF7E769F3B}" type="slidenum">
              <a:rPr lang="en-US"/>
              <a:pPr>
                <a:defRPr/>
              </a:pPr>
              <a:t>‹#›</a:t>
            </a:fld>
            <a:endParaRPr lang="en-US">
              <a:solidFill>
                <a:schemeClr val="folHlink"/>
              </a:solidFill>
            </a:endParaRPr>
          </a:p>
        </p:txBody>
      </p:sp>
    </p:spTree>
    <p:extLst>
      <p:ext uri="{BB962C8B-B14F-4D97-AF65-F5344CB8AC3E}">
        <p14:creationId xmlns:p14="http://schemas.microsoft.com/office/powerpoint/2010/main" val="2066052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066800"/>
            <a:ext cx="7772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D35028F4-46BD-42DC-BAF0-5E5114F06386}" type="slidenum">
              <a:rPr lang="en-US"/>
              <a:pPr>
                <a:defRPr/>
              </a:pPr>
              <a:t>‹#›</a:t>
            </a:fld>
            <a:endParaRPr lang="en-US">
              <a:solidFill>
                <a:schemeClr val="folHlink"/>
              </a:solidFill>
            </a:endParaRPr>
          </a:p>
        </p:txBody>
      </p:sp>
    </p:spTree>
    <p:extLst>
      <p:ext uri="{BB962C8B-B14F-4D97-AF65-F5344CB8AC3E}">
        <p14:creationId xmlns:p14="http://schemas.microsoft.com/office/powerpoint/2010/main" val="148384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74259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2314426"/>
            <a:ext cx="8229600" cy="2000548"/>
          </a:xfrm>
        </p:spPr>
        <p:style>
          <a:lnRef idx="1">
            <a:schemeClr val="dk1"/>
          </a:lnRef>
          <a:fillRef idx="2">
            <a:schemeClr val="dk1"/>
          </a:fillRef>
          <a:effectRef idx="1">
            <a:schemeClr val="dk1"/>
          </a:effectRef>
          <a:fontRef idx="none"/>
        </p:style>
        <p:txBody>
          <a:bodyPr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1089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828800"/>
            <a:ext cx="3810000" cy="3962400"/>
          </a:xfrm>
        </p:spPr>
        <p:txBody>
          <a:bodyPr/>
          <a:lstStyle/>
          <a:p>
            <a:pPr lvl="0"/>
            <a:endParaRPr lang="en-US" noProof="0" smtClean="0"/>
          </a:p>
        </p:txBody>
      </p:sp>
      <p:sp>
        <p:nvSpPr>
          <p:cNvPr id="5" name="Date Placeholder 4"/>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8D195CA7-2440-4F49-A7E4-42D11C1B79FB}" type="slidenum">
              <a:rPr lang="en-US"/>
              <a:pPr>
                <a:defRPr/>
              </a:pPr>
              <a:t>‹#›</a:t>
            </a:fld>
            <a:endParaRPr lang="en-US">
              <a:solidFill>
                <a:schemeClr val="folHlink"/>
              </a:solidFill>
            </a:endParaRPr>
          </a:p>
        </p:txBody>
      </p:sp>
    </p:spTree>
    <p:extLst>
      <p:ext uri="{BB962C8B-B14F-4D97-AF65-F5344CB8AC3E}">
        <p14:creationId xmlns:p14="http://schemas.microsoft.com/office/powerpoint/2010/main" val="253689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89E0C474-4F61-4FD8-80CF-AD6BC6142B65}" type="slidenum">
              <a:rPr lang="en-US"/>
              <a:pPr>
                <a:defRPr/>
              </a:pPr>
              <a:t>‹#›</a:t>
            </a:fld>
            <a:endParaRPr lang="en-US">
              <a:solidFill>
                <a:schemeClr val="folHlink"/>
              </a:solidFill>
            </a:endParaRPr>
          </a:p>
        </p:txBody>
      </p:sp>
    </p:spTree>
    <p:extLst>
      <p:ext uri="{BB962C8B-B14F-4D97-AF65-F5344CB8AC3E}">
        <p14:creationId xmlns:p14="http://schemas.microsoft.com/office/powerpoint/2010/main" val="307032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E197BB0C-D9DC-4DE2-8109-DF344AEC1F78}" type="slidenum">
              <a:rPr lang="en-US"/>
              <a:pPr>
                <a:defRPr/>
              </a:pPr>
              <a:t>‹#›</a:t>
            </a:fld>
            <a:endParaRPr lang="en-US">
              <a:solidFill>
                <a:schemeClr val="folHlink"/>
              </a:solidFill>
            </a:endParaRPr>
          </a:p>
        </p:txBody>
      </p:sp>
    </p:spTree>
    <p:extLst>
      <p:ext uri="{BB962C8B-B14F-4D97-AF65-F5344CB8AC3E}">
        <p14:creationId xmlns:p14="http://schemas.microsoft.com/office/powerpoint/2010/main" val="410510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rot="16200000">
            <a:off x="-400993" y="5819131"/>
            <a:ext cx="1033306" cy="215444"/>
          </a:xfrm>
          <a:prstGeom prst="rect">
            <a:avLst/>
          </a:prstGeom>
        </p:spPr>
        <p:txBody>
          <a:bodyPr wrap="none">
            <a:spAutoFit/>
          </a:bodyPr>
          <a:lstStyle/>
          <a:p>
            <a:r>
              <a:rPr lang="en-US" sz="800" dirty="0">
                <a:solidFill>
                  <a:schemeClr val="bg1">
                    <a:lumMod val="65000"/>
                  </a:schemeClr>
                </a:solidFill>
              </a:rPr>
              <a:t>Getty </a:t>
            </a:r>
            <a:r>
              <a:rPr lang="en-US" sz="800" dirty="0" smtClean="0">
                <a:solidFill>
                  <a:schemeClr val="bg1">
                    <a:lumMod val="65000"/>
                  </a:schemeClr>
                </a:solidFill>
              </a:rPr>
              <a:t>Images/Corbis</a:t>
            </a:r>
            <a:endParaRPr lang="en-US" sz="8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9" r:id="rId3"/>
    <p:sldLayoutId id="2147483728" r:id="rId4"/>
    <p:sldLayoutId id="2147483726" r:id="rId5"/>
    <p:sldLayoutId id="2147483727"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spcBef>
          <a:spcPct val="0"/>
        </a:spcBef>
        <a:buNone/>
        <a:defRPr sz="3600" kern="1200">
          <a:solidFill>
            <a:schemeClr val="tx2">
              <a:lumMod val="75000"/>
            </a:schemeClr>
          </a:solidFill>
          <a:latin typeface="+mj-lt"/>
          <a:ea typeface="+mj-ea"/>
          <a:cs typeface="+mj-cs"/>
        </a:defRPr>
      </a:lvl1pPr>
    </p:titleStyle>
    <p:bodyStyle>
      <a:lvl1pPr marL="342900" indent="-342900" algn="l" defTabSz="914400" rtl="0" eaLnBrk="1" latinLnBrk="0" hangingPunct="1">
        <a:spcBef>
          <a:spcPct val="20000"/>
        </a:spcBef>
        <a:buClr>
          <a:schemeClr val="accent6">
            <a:lumMod val="50000"/>
          </a:schemeClr>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56.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jpe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oleObject" Target="../embeddings/oleObject1.bin"/><Relationship Id="rId9" Type="http://schemas.openxmlformats.org/officeDocument/2006/relationships/image" Target="../media/image49.jpeg"/></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37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eaLnBrk="1" hangingPunct="1"/>
            <a:r>
              <a:rPr lang="en-US" altLang="en-US" smtClean="0"/>
              <a:t>Myelin Sheath</a:t>
            </a:r>
          </a:p>
        </p:txBody>
      </p:sp>
      <p:sp>
        <p:nvSpPr>
          <p:cNvPr id="32771" name="Rectangle 3"/>
          <p:cNvSpPr>
            <a:spLocks noGrp="1" noChangeArrowheads="1"/>
          </p:cNvSpPr>
          <p:nvPr>
            <p:ph type="body" sz="half" idx="1"/>
          </p:nvPr>
        </p:nvSpPr>
        <p:spPr>
          <a:xfrm>
            <a:off x="457200" y="2057400"/>
            <a:ext cx="7848600" cy="3295650"/>
          </a:xfrm>
        </p:spPr>
        <p:txBody>
          <a:bodyPr>
            <a:normAutofit fontScale="92500" lnSpcReduction="20000"/>
          </a:bodyPr>
          <a:lstStyle/>
          <a:p>
            <a:pPr algn="l" eaLnBrk="1" hangingPunct="1"/>
            <a:r>
              <a:rPr lang="en-US" altLang="en-US" sz="3000" smtClean="0"/>
              <a:t>White fatty casing on axon </a:t>
            </a:r>
          </a:p>
          <a:p>
            <a:pPr algn="l" eaLnBrk="1" hangingPunct="1"/>
            <a:r>
              <a:rPr lang="en-US" altLang="en-US" sz="3000" smtClean="0"/>
              <a:t>Acts as an electrical insulator </a:t>
            </a:r>
          </a:p>
          <a:p>
            <a:pPr algn="l" eaLnBrk="1" hangingPunct="1"/>
            <a:r>
              <a:rPr lang="en-US" altLang="en-US" sz="3000" smtClean="0"/>
              <a:t>Not present on all cells</a:t>
            </a:r>
          </a:p>
          <a:p>
            <a:pPr algn="l" eaLnBrk="1" hangingPunct="1"/>
            <a:r>
              <a:rPr lang="en-US" altLang="en-US" sz="3000" smtClean="0"/>
              <a:t>When present, increases the speed of neural signals down the axon</a:t>
            </a:r>
          </a:p>
          <a:p>
            <a:pPr algn="l" eaLnBrk="1" hangingPunct="1"/>
            <a:r>
              <a:rPr lang="en-US" altLang="en-US" sz="3000" smtClean="0"/>
              <a:t>Multiple Sclerosis (MS) is a disease that involves the degeneration of patches of the myelin sheath</a:t>
            </a:r>
          </a:p>
        </p:txBody>
      </p:sp>
    </p:spTree>
    <p:extLst>
      <p:ext uri="{BB962C8B-B14F-4D97-AF65-F5344CB8AC3E}">
        <p14:creationId xmlns:p14="http://schemas.microsoft.com/office/powerpoint/2010/main" val="692840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2771">
                                            <p:txEl>
                                              <p:pRg st="0" end="0"/>
                                            </p:txEl>
                                          </p:spTgt>
                                        </p:tgtEl>
                                        <p:attrNameLst>
                                          <p:attrName>ppt_c</p:attrName>
                                        </p:attrNameLst>
                                      </p:cBhvr>
                                      <p:to>
                                        <a:schemeClr val="tx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77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2771">
                                            <p:txEl>
                                              <p:pRg st="1" end="1"/>
                                            </p:txEl>
                                          </p:spTgt>
                                        </p:tgtEl>
                                        <p:attrNameLst>
                                          <p:attrName>ppt_c</p:attrName>
                                        </p:attrNameLst>
                                      </p:cBhvr>
                                      <p:to>
                                        <a:schemeClr val="tx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77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2771">
                                            <p:txEl>
                                              <p:pRg st="2" end="2"/>
                                            </p:txEl>
                                          </p:spTgt>
                                        </p:tgtEl>
                                        <p:attrNameLst>
                                          <p:attrName>ppt_c</p:attrName>
                                        </p:attrNameLst>
                                      </p:cBhvr>
                                      <p:to>
                                        <a:schemeClr val="tx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77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2771">
                                            <p:txEl>
                                              <p:pRg st="3" end="3"/>
                                            </p:txEl>
                                          </p:spTgt>
                                        </p:tgtEl>
                                        <p:attrNameLst>
                                          <p:attrName>ppt_c</p:attrName>
                                        </p:attrNameLst>
                                      </p:cBhvr>
                                      <p:to>
                                        <a:schemeClr val="tx2"/>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77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2771">
                                            <p:txEl>
                                              <p:pRg st="4" end="4"/>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2800" b="1" smtClean="0"/>
              <a:t>Part 1:Communication within the Neuron</a:t>
            </a:r>
          </a:p>
        </p:txBody>
      </p:sp>
      <p:sp>
        <p:nvSpPr>
          <p:cNvPr id="18435" name="Rectangle 3"/>
          <p:cNvSpPr>
            <a:spLocks noGrp="1" noChangeArrowheads="1"/>
          </p:cNvSpPr>
          <p:nvPr>
            <p:ph type="body" idx="1"/>
          </p:nvPr>
        </p:nvSpPr>
        <p:spPr/>
        <p:txBody>
          <a:bodyPr/>
          <a:lstStyle/>
          <a:p>
            <a:pPr algn="l" eaLnBrk="1" hangingPunct="1">
              <a:lnSpc>
                <a:spcPct val="90000"/>
              </a:lnSpc>
            </a:pPr>
            <a:r>
              <a:rPr lang="en-US" altLang="en-US" sz="3000" smtClean="0"/>
              <a:t>Neurons communicate by means of an electrical signal called the </a:t>
            </a:r>
            <a:r>
              <a:rPr lang="en-US" altLang="en-US" sz="3000" b="1" smtClean="0"/>
              <a:t>action potential </a:t>
            </a:r>
            <a:r>
              <a:rPr lang="en-US" altLang="en-US" sz="3000" smtClean="0"/>
              <a:t>(within the neuron)</a:t>
            </a:r>
          </a:p>
          <a:p>
            <a:pPr algn="l" eaLnBrk="1" hangingPunct="1">
              <a:lnSpc>
                <a:spcPct val="90000"/>
              </a:lnSpc>
            </a:pPr>
            <a:r>
              <a:rPr lang="en-US" altLang="en-US" sz="3000" smtClean="0"/>
              <a:t>Action potentials are based on the movements of ions between the outside and inside of the cell</a:t>
            </a:r>
          </a:p>
          <a:p>
            <a:pPr algn="l" eaLnBrk="1" hangingPunct="1">
              <a:lnSpc>
                <a:spcPct val="90000"/>
              </a:lnSpc>
            </a:pPr>
            <a:r>
              <a:rPr lang="en-US" altLang="en-US" sz="3000" smtClean="0"/>
              <a:t>When an action potential occurs, a molecular message is sent to neighboring neurons</a:t>
            </a:r>
          </a:p>
        </p:txBody>
      </p:sp>
    </p:spTree>
    <p:extLst>
      <p:ext uri="{BB962C8B-B14F-4D97-AF65-F5344CB8AC3E}">
        <p14:creationId xmlns:p14="http://schemas.microsoft.com/office/powerpoint/2010/main" val="41095088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371600" y="914400"/>
            <a:ext cx="7010400" cy="914400"/>
          </a:xfrm>
        </p:spPr>
        <p:txBody>
          <a:bodyPr/>
          <a:lstStyle/>
          <a:p>
            <a:pPr eaLnBrk="1" hangingPunct="1"/>
            <a:r>
              <a:rPr lang="en-US" altLang="en-US" sz="3200" smtClean="0"/>
              <a:t>1. Resting Potential Within a Neuron</a:t>
            </a:r>
          </a:p>
        </p:txBody>
      </p:sp>
      <p:pic>
        <p:nvPicPr>
          <p:cNvPr id="19459" name="Picture 4" descr="Hock5e_2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4"/>
          <p:cNvSpPr txBox="1">
            <a:spLocks noChangeArrowheads="1"/>
          </p:cNvSpPr>
          <p:nvPr/>
        </p:nvSpPr>
        <p:spPr bwMode="auto">
          <a:xfrm>
            <a:off x="361950" y="2057400"/>
            <a:ext cx="261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accent2"/>
                </a:solidFill>
                <a:latin typeface="Helvetica" pitchFamily="34" charset="0"/>
              </a:defRPr>
            </a:lvl1pPr>
            <a:lvl2pPr>
              <a:defRPr sz="3000">
                <a:solidFill>
                  <a:schemeClr val="hlink"/>
                </a:solidFill>
                <a:latin typeface="Helvetica" pitchFamily="34" charset="0"/>
              </a:defRPr>
            </a:lvl2pPr>
            <a:lvl3pPr marL="1143000">
              <a:defRPr sz="2800">
                <a:solidFill>
                  <a:schemeClr val="tx1"/>
                </a:solidFill>
                <a:latin typeface="Helvetica" pitchFamily="34" charset="0"/>
              </a:defRPr>
            </a:lvl3pPr>
            <a:lvl4pPr marL="1600200">
              <a:defRPr sz="2400">
                <a:solidFill>
                  <a:schemeClr val="tx1"/>
                </a:solidFill>
                <a:latin typeface="Helvetica" pitchFamily="34" charset="0"/>
              </a:defRPr>
            </a:lvl4pPr>
            <a:lvl5pPr marL="2057400">
              <a:defRPr sz="2000">
                <a:solidFill>
                  <a:schemeClr val="tx1"/>
                </a:solidFill>
                <a:latin typeface="Helvetica" pitchFamily="34" charset="0"/>
              </a:defRPr>
            </a:lvl5pPr>
            <a:lvl6pPr marL="2514600" eaLnBrk="0" hangingPunct="0">
              <a:defRPr sz="2000">
                <a:solidFill>
                  <a:schemeClr val="tx1"/>
                </a:solidFill>
                <a:latin typeface="Helvetica" pitchFamily="34" charset="0"/>
              </a:defRPr>
            </a:lvl6pPr>
            <a:lvl7pPr marL="2971800" eaLnBrk="0" hangingPunct="0">
              <a:defRPr sz="2000">
                <a:solidFill>
                  <a:schemeClr val="tx1"/>
                </a:solidFill>
                <a:latin typeface="Helvetica" pitchFamily="34" charset="0"/>
              </a:defRPr>
            </a:lvl7pPr>
            <a:lvl8pPr marL="3429000" eaLnBrk="0" hangingPunct="0">
              <a:defRPr sz="2000">
                <a:solidFill>
                  <a:schemeClr val="tx1"/>
                </a:solidFill>
                <a:latin typeface="Helvetica" pitchFamily="34" charset="0"/>
              </a:defRPr>
            </a:lvl8pPr>
            <a:lvl9pPr marL="3886200" eaLnBrk="0" hangingPunct="0">
              <a:defRPr sz="2000">
                <a:solidFill>
                  <a:schemeClr val="tx1"/>
                </a:solidFill>
                <a:latin typeface="Helvetica" pitchFamily="34" charset="0"/>
              </a:defRPr>
            </a:lvl9pPr>
          </a:lstStyle>
          <a:p>
            <a:r>
              <a:rPr lang="en-US" altLang="en-US" sz="2400" dirty="0">
                <a:solidFill>
                  <a:schemeClr val="tx1"/>
                </a:solidFill>
                <a:latin typeface="Lucida Grande" pitchFamily="28" charset="0"/>
              </a:rPr>
              <a:t>Ions: Electrically </a:t>
            </a:r>
          </a:p>
          <a:p>
            <a:r>
              <a:rPr lang="en-US" altLang="en-US" sz="2400" dirty="0">
                <a:solidFill>
                  <a:schemeClr val="tx1"/>
                </a:solidFill>
                <a:latin typeface="Lucida Grande" pitchFamily="28" charset="0"/>
              </a:rPr>
              <a:t>charged particles </a:t>
            </a:r>
          </a:p>
          <a:p>
            <a:r>
              <a:rPr lang="en-US" altLang="en-US" sz="2400" dirty="0">
                <a:solidFill>
                  <a:schemeClr val="tx1"/>
                </a:solidFill>
                <a:latin typeface="Lucida Grande" pitchFamily="28" charset="0"/>
              </a:rPr>
              <a:t>move across cell </a:t>
            </a:r>
          </a:p>
          <a:p>
            <a:r>
              <a:rPr lang="en-US" altLang="en-US" sz="2400" dirty="0">
                <a:solidFill>
                  <a:schemeClr val="tx1"/>
                </a:solidFill>
                <a:latin typeface="Lucida Grande" pitchFamily="28" charset="0"/>
              </a:rPr>
              <a:t>membrane</a:t>
            </a:r>
          </a:p>
        </p:txBody>
      </p:sp>
      <p:sp>
        <p:nvSpPr>
          <p:cNvPr id="19461" name="TextBox 5"/>
          <p:cNvSpPr txBox="1">
            <a:spLocks noChangeArrowheads="1"/>
          </p:cNvSpPr>
          <p:nvPr/>
        </p:nvSpPr>
        <p:spPr bwMode="auto">
          <a:xfrm>
            <a:off x="485775" y="4038600"/>
            <a:ext cx="2492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accent2"/>
                </a:solidFill>
                <a:latin typeface="Helvetica" pitchFamily="34" charset="0"/>
              </a:defRPr>
            </a:lvl1pPr>
            <a:lvl2pPr>
              <a:defRPr sz="3000">
                <a:solidFill>
                  <a:schemeClr val="hlink"/>
                </a:solidFill>
                <a:latin typeface="Helvetica" pitchFamily="34" charset="0"/>
              </a:defRPr>
            </a:lvl2pPr>
            <a:lvl3pPr marL="1143000">
              <a:defRPr sz="2800">
                <a:solidFill>
                  <a:schemeClr val="tx1"/>
                </a:solidFill>
                <a:latin typeface="Helvetica" pitchFamily="34" charset="0"/>
              </a:defRPr>
            </a:lvl3pPr>
            <a:lvl4pPr marL="1600200">
              <a:defRPr sz="2400">
                <a:solidFill>
                  <a:schemeClr val="tx1"/>
                </a:solidFill>
                <a:latin typeface="Helvetica" pitchFamily="34" charset="0"/>
              </a:defRPr>
            </a:lvl4pPr>
            <a:lvl5pPr marL="2057400">
              <a:defRPr sz="2000">
                <a:solidFill>
                  <a:schemeClr val="tx1"/>
                </a:solidFill>
                <a:latin typeface="Helvetica" pitchFamily="34" charset="0"/>
              </a:defRPr>
            </a:lvl5pPr>
            <a:lvl6pPr marL="2514600" eaLnBrk="0" hangingPunct="0">
              <a:defRPr sz="2000">
                <a:solidFill>
                  <a:schemeClr val="tx1"/>
                </a:solidFill>
                <a:latin typeface="Helvetica" pitchFamily="34" charset="0"/>
              </a:defRPr>
            </a:lvl6pPr>
            <a:lvl7pPr marL="2971800" eaLnBrk="0" hangingPunct="0">
              <a:defRPr sz="2000">
                <a:solidFill>
                  <a:schemeClr val="tx1"/>
                </a:solidFill>
                <a:latin typeface="Helvetica" pitchFamily="34" charset="0"/>
              </a:defRPr>
            </a:lvl7pPr>
            <a:lvl8pPr marL="3429000" eaLnBrk="0" hangingPunct="0">
              <a:defRPr sz="2000">
                <a:solidFill>
                  <a:schemeClr val="tx1"/>
                </a:solidFill>
                <a:latin typeface="Helvetica" pitchFamily="34" charset="0"/>
              </a:defRPr>
            </a:lvl8pPr>
            <a:lvl9pPr marL="3886200" eaLnBrk="0" hangingPunct="0">
              <a:defRPr sz="2000">
                <a:solidFill>
                  <a:schemeClr val="tx1"/>
                </a:solidFill>
                <a:latin typeface="Helvetica" pitchFamily="34" charset="0"/>
              </a:defRPr>
            </a:lvl9pPr>
          </a:lstStyle>
          <a:p>
            <a:r>
              <a:rPr lang="en-US" altLang="en-US" sz="2400" dirty="0">
                <a:solidFill>
                  <a:schemeClr val="tx1"/>
                </a:solidFill>
                <a:latin typeface="Lucida Grande" pitchFamily="28" charset="0"/>
              </a:rPr>
              <a:t>Sodium (Na) +</a:t>
            </a:r>
          </a:p>
          <a:p>
            <a:r>
              <a:rPr lang="en-US" altLang="en-US" sz="2400" dirty="0">
                <a:solidFill>
                  <a:schemeClr val="tx1"/>
                </a:solidFill>
                <a:latin typeface="Lucida Grande" pitchFamily="28" charset="0"/>
              </a:rPr>
              <a:t>and </a:t>
            </a:r>
          </a:p>
          <a:p>
            <a:r>
              <a:rPr lang="en-US" altLang="en-US" sz="2400" dirty="0">
                <a:solidFill>
                  <a:schemeClr val="tx1"/>
                </a:solidFill>
                <a:latin typeface="Lucida Grande" pitchFamily="28" charset="0"/>
              </a:rPr>
              <a:t>Potassium (K) -- </a:t>
            </a:r>
          </a:p>
        </p:txBody>
      </p:sp>
      <p:sp>
        <p:nvSpPr>
          <p:cNvPr id="19462" name="TextBox 6"/>
          <p:cNvSpPr txBox="1">
            <a:spLocks noChangeArrowheads="1"/>
          </p:cNvSpPr>
          <p:nvPr/>
        </p:nvSpPr>
        <p:spPr bwMode="auto">
          <a:xfrm>
            <a:off x="5791200" y="1981200"/>
            <a:ext cx="31448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accent2"/>
                </a:solidFill>
                <a:latin typeface="Helvetica" pitchFamily="34" charset="0"/>
              </a:defRPr>
            </a:lvl1pPr>
            <a:lvl2pPr>
              <a:defRPr sz="3000">
                <a:solidFill>
                  <a:schemeClr val="hlink"/>
                </a:solidFill>
                <a:latin typeface="Helvetica" pitchFamily="34" charset="0"/>
              </a:defRPr>
            </a:lvl2pPr>
            <a:lvl3pPr marL="1143000">
              <a:defRPr sz="2800">
                <a:solidFill>
                  <a:schemeClr val="tx1"/>
                </a:solidFill>
                <a:latin typeface="Helvetica" pitchFamily="34" charset="0"/>
              </a:defRPr>
            </a:lvl3pPr>
            <a:lvl4pPr marL="1600200">
              <a:defRPr sz="2400">
                <a:solidFill>
                  <a:schemeClr val="tx1"/>
                </a:solidFill>
                <a:latin typeface="Helvetica" pitchFamily="34" charset="0"/>
              </a:defRPr>
            </a:lvl4pPr>
            <a:lvl5pPr marL="2057400">
              <a:defRPr sz="2000">
                <a:solidFill>
                  <a:schemeClr val="tx1"/>
                </a:solidFill>
                <a:latin typeface="Helvetica" pitchFamily="34" charset="0"/>
              </a:defRPr>
            </a:lvl5pPr>
            <a:lvl6pPr marL="2514600" eaLnBrk="0" hangingPunct="0">
              <a:defRPr sz="2000">
                <a:solidFill>
                  <a:schemeClr val="tx1"/>
                </a:solidFill>
                <a:latin typeface="Helvetica" pitchFamily="34" charset="0"/>
              </a:defRPr>
            </a:lvl6pPr>
            <a:lvl7pPr marL="2971800" eaLnBrk="0" hangingPunct="0">
              <a:defRPr sz="2000">
                <a:solidFill>
                  <a:schemeClr val="tx1"/>
                </a:solidFill>
                <a:latin typeface="Helvetica" pitchFamily="34" charset="0"/>
              </a:defRPr>
            </a:lvl7pPr>
            <a:lvl8pPr marL="3429000" eaLnBrk="0" hangingPunct="0">
              <a:defRPr sz="2000">
                <a:solidFill>
                  <a:schemeClr val="tx1"/>
                </a:solidFill>
                <a:latin typeface="Helvetica" pitchFamily="34" charset="0"/>
              </a:defRPr>
            </a:lvl8pPr>
            <a:lvl9pPr marL="3886200" eaLnBrk="0" hangingPunct="0">
              <a:defRPr sz="2000">
                <a:solidFill>
                  <a:schemeClr val="tx1"/>
                </a:solidFill>
                <a:latin typeface="Helvetica" pitchFamily="34" charset="0"/>
              </a:defRPr>
            </a:lvl9pPr>
          </a:lstStyle>
          <a:p>
            <a:r>
              <a:rPr lang="en-US" altLang="en-US" sz="2400">
                <a:solidFill>
                  <a:schemeClr val="tx1"/>
                </a:solidFill>
                <a:latin typeface="Lucida Grande" pitchFamily="28" charset="0"/>
              </a:rPr>
              <a:t>While waiting for </a:t>
            </a:r>
          </a:p>
          <a:p>
            <a:r>
              <a:rPr lang="en-US" altLang="en-US" sz="2400">
                <a:solidFill>
                  <a:schemeClr val="tx1"/>
                </a:solidFill>
                <a:latin typeface="Lucida Grande" pitchFamily="28" charset="0"/>
              </a:rPr>
              <a:t>stimulus from another</a:t>
            </a:r>
          </a:p>
          <a:p>
            <a:r>
              <a:rPr lang="en-US" altLang="en-US" sz="2400">
                <a:solidFill>
                  <a:schemeClr val="tx1"/>
                </a:solidFill>
                <a:latin typeface="Lucida Grande" pitchFamily="28" charset="0"/>
              </a:rPr>
              <a:t>Cell:  </a:t>
            </a:r>
            <a:r>
              <a:rPr lang="en-US" altLang="en-US" sz="2400" u="sng">
                <a:solidFill>
                  <a:schemeClr val="tx1"/>
                </a:solidFill>
                <a:latin typeface="Lucida Grande" pitchFamily="28" charset="0"/>
              </a:rPr>
              <a:t>polarized</a:t>
            </a:r>
          </a:p>
          <a:p>
            <a:r>
              <a:rPr lang="en-US" altLang="en-US" sz="2400" u="sng">
                <a:solidFill>
                  <a:schemeClr val="tx1"/>
                </a:solidFill>
                <a:latin typeface="Lucida Grande" pitchFamily="28" charset="0"/>
              </a:rPr>
              <a:t>Positive</a:t>
            </a:r>
            <a:r>
              <a:rPr lang="en-US" altLang="en-US" sz="2400">
                <a:solidFill>
                  <a:schemeClr val="tx1"/>
                </a:solidFill>
                <a:latin typeface="Lucida Grande" pitchFamily="28" charset="0"/>
              </a:rPr>
              <a:t> Ions on </a:t>
            </a:r>
          </a:p>
          <a:p>
            <a:r>
              <a:rPr lang="en-US" altLang="en-US" sz="2400" u="sng">
                <a:solidFill>
                  <a:schemeClr val="tx1"/>
                </a:solidFill>
                <a:latin typeface="Lucida Grande" pitchFamily="28" charset="0"/>
              </a:rPr>
              <a:t>outside</a:t>
            </a:r>
            <a:r>
              <a:rPr lang="en-US" altLang="en-US" sz="2400">
                <a:solidFill>
                  <a:schemeClr val="tx1"/>
                </a:solidFill>
                <a:latin typeface="Lucida Grande" pitchFamily="28" charset="0"/>
              </a:rPr>
              <a:t> of cell </a:t>
            </a:r>
          </a:p>
          <a:p>
            <a:r>
              <a:rPr lang="en-US" altLang="en-US" sz="2400">
                <a:solidFill>
                  <a:schemeClr val="tx1"/>
                </a:solidFill>
                <a:latin typeface="Lucida Grande" pitchFamily="28" charset="0"/>
              </a:rPr>
              <a:t>membrane</a:t>
            </a:r>
          </a:p>
        </p:txBody>
      </p:sp>
      <p:sp>
        <p:nvSpPr>
          <p:cNvPr id="19463" name="Oval 4"/>
          <p:cNvSpPr>
            <a:spLocks noChangeArrowheads="1"/>
          </p:cNvSpPr>
          <p:nvPr/>
        </p:nvSpPr>
        <p:spPr bwMode="auto">
          <a:xfrm>
            <a:off x="6248400" y="4572000"/>
            <a:ext cx="914400" cy="914400"/>
          </a:xfrm>
          <a:prstGeom prst="ellipse">
            <a:avLst/>
          </a:prstGeom>
          <a:solidFill>
            <a:schemeClr val="accent1"/>
          </a:solidFill>
          <a:ln w="9525">
            <a:solidFill>
              <a:schemeClr val="tx1"/>
            </a:solidFill>
            <a:round/>
            <a:headEnd/>
            <a:tailEnd/>
          </a:ln>
        </p:spPr>
        <p:txBody>
          <a:bodyPr wrap="none" anchor="ctr"/>
          <a:lstStyle/>
          <a:p>
            <a:pPr algn="ctr"/>
            <a:r>
              <a:rPr lang="en-US" altLang="en-US" b="1"/>
              <a:t>---</a:t>
            </a:r>
          </a:p>
        </p:txBody>
      </p:sp>
      <p:sp>
        <p:nvSpPr>
          <p:cNvPr id="19464" name="Text Box 7"/>
          <p:cNvSpPr txBox="1">
            <a:spLocks noChangeArrowheads="1"/>
          </p:cNvSpPr>
          <p:nvPr/>
        </p:nvSpPr>
        <p:spPr bwMode="auto">
          <a:xfrm>
            <a:off x="7162800" y="4419600"/>
            <a:ext cx="48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400">
                <a:solidFill>
                  <a:schemeClr val="accent2"/>
                </a:solidFill>
                <a:latin typeface="Helvetica" pitchFamily="34" charset="0"/>
              </a:defRPr>
            </a:lvl1pPr>
            <a:lvl2pPr>
              <a:defRPr sz="3000">
                <a:solidFill>
                  <a:schemeClr val="hlink"/>
                </a:solidFill>
                <a:latin typeface="Helvetica" pitchFamily="34" charset="0"/>
              </a:defRPr>
            </a:lvl2pPr>
            <a:lvl3pPr marL="1143000">
              <a:defRPr sz="2800">
                <a:solidFill>
                  <a:schemeClr val="tx1"/>
                </a:solidFill>
                <a:latin typeface="Helvetica" pitchFamily="34" charset="0"/>
              </a:defRPr>
            </a:lvl3pPr>
            <a:lvl4pPr marL="1600200">
              <a:defRPr sz="2400">
                <a:solidFill>
                  <a:schemeClr val="tx1"/>
                </a:solidFill>
                <a:latin typeface="Helvetica" pitchFamily="34" charset="0"/>
              </a:defRPr>
            </a:lvl4pPr>
            <a:lvl5pPr marL="2057400">
              <a:defRPr sz="2000">
                <a:solidFill>
                  <a:schemeClr val="tx1"/>
                </a:solidFill>
                <a:latin typeface="Helvetica" pitchFamily="34" charset="0"/>
              </a:defRPr>
            </a:lvl5pPr>
            <a:lvl6pPr marL="2514600" eaLnBrk="0" hangingPunct="0">
              <a:defRPr sz="2000">
                <a:solidFill>
                  <a:schemeClr val="tx1"/>
                </a:solidFill>
                <a:latin typeface="Helvetica" pitchFamily="34" charset="0"/>
              </a:defRPr>
            </a:lvl6pPr>
            <a:lvl7pPr marL="2971800" eaLnBrk="0" hangingPunct="0">
              <a:defRPr sz="2000">
                <a:solidFill>
                  <a:schemeClr val="tx1"/>
                </a:solidFill>
                <a:latin typeface="Helvetica" pitchFamily="34" charset="0"/>
              </a:defRPr>
            </a:lvl7pPr>
            <a:lvl8pPr marL="3429000" eaLnBrk="0" hangingPunct="0">
              <a:defRPr sz="2000">
                <a:solidFill>
                  <a:schemeClr val="tx1"/>
                </a:solidFill>
                <a:latin typeface="Helvetica" pitchFamily="34" charset="0"/>
              </a:defRPr>
            </a:lvl8pPr>
            <a:lvl9pPr marL="3886200" eaLnBrk="0" hangingPunct="0">
              <a:defRPr sz="2000">
                <a:solidFill>
                  <a:schemeClr val="tx1"/>
                </a:solidFill>
                <a:latin typeface="Helvetica" pitchFamily="34" charset="0"/>
              </a:defRPr>
            </a:lvl9pPr>
          </a:lstStyle>
          <a:p>
            <a:r>
              <a:rPr lang="en-US" altLang="en-US" sz="2400" b="1">
                <a:solidFill>
                  <a:schemeClr val="tx1"/>
                </a:solidFill>
                <a:latin typeface="Lucida Grande" pitchFamily="28" charset="0"/>
              </a:rPr>
              <a:t>+</a:t>
            </a:r>
          </a:p>
        </p:txBody>
      </p:sp>
    </p:spTree>
    <p:extLst>
      <p:ext uri="{BB962C8B-B14F-4D97-AF65-F5344CB8AC3E}">
        <p14:creationId xmlns:p14="http://schemas.microsoft.com/office/powerpoint/2010/main" val="1414487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371600" y="914400"/>
            <a:ext cx="7010400" cy="914400"/>
          </a:xfrm>
        </p:spPr>
        <p:txBody>
          <a:bodyPr/>
          <a:lstStyle/>
          <a:p>
            <a:pPr eaLnBrk="1" hangingPunct="1"/>
            <a:r>
              <a:rPr lang="en-US" altLang="en-US" sz="3200" smtClean="0"/>
              <a:t>2. Action Potential Within a Neuron</a:t>
            </a:r>
          </a:p>
        </p:txBody>
      </p:sp>
      <p:pic>
        <p:nvPicPr>
          <p:cNvPr id="21507" name="Picture 4" descr="Hock5e_2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5"/>
          <p:cNvSpPr txBox="1">
            <a:spLocks noChangeArrowheads="1"/>
          </p:cNvSpPr>
          <p:nvPr/>
        </p:nvSpPr>
        <p:spPr bwMode="auto">
          <a:xfrm>
            <a:off x="228600" y="4038600"/>
            <a:ext cx="2492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accent2"/>
                </a:solidFill>
                <a:latin typeface="Helvetica" pitchFamily="34" charset="0"/>
              </a:defRPr>
            </a:lvl1pPr>
            <a:lvl2pPr>
              <a:defRPr sz="3000">
                <a:solidFill>
                  <a:schemeClr val="hlink"/>
                </a:solidFill>
                <a:latin typeface="Helvetica" pitchFamily="34" charset="0"/>
              </a:defRPr>
            </a:lvl2pPr>
            <a:lvl3pPr marL="1143000">
              <a:defRPr sz="2800">
                <a:solidFill>
                  <a:schemeClr val="tx1"/>
                </a:solidFill>
                <a:latin typeface="Helvetica" pitchFamily="34" charset="0"/>
              </a:defRPr>
            </a:lvl3pPr>
            <a:lvl4pPr marL="1600200">
              <a:defRPr sz="2400">
                <a:solidFill>
                  <a:schemeClr val="tx1"/>
                </a:solidFill>
                <a:latin typeface="Helvetica" pitchFamily="34" charset="0"/>
              </a:defRPr>
            </a:lvl4pPr>
            <a:lvl5pPr marL="2057400">
              <a:defRPr sz="2000">
                <a:solidFill>
                  <a:schemeClr val="tx1"/>
                </a:solidFill>
                <a:latin typeface="Helvetica" pitchFamily="34" charset="0"/>
              </a:defRPr>
            </a:lvl5pPr>
            <a:lvl6pPr marL="2514600" eaLnBrk="0" hangingPunct="0">
              <a:defRPr sz="2000">
                <a:solidFill>
                  <a:schemeClr val="tx1"/>
                </a:solidFill>
                <a:latin typeface="Helvetica" pitchFamily="34" charset="0"/>
              </a:defRPr>
            </a:lvl6pPr>
            <a:lvl7pPr marL="2971800" eaLnBrk="0" hangingPunct="0">
              <a:defRPr sz="2000">
                <a:solidFill>
                  <a:schemeClr val="tx1"/>
                </a:solidFill>
                <a:latin typeface="Helvetica" pitchFamily="34" charset="0"/>
              </a:defRPr>
            </a:lvl7pPr>
            <a:lvl8pPr marL="3429000" eaLnBrk="0" hangingPunct="0">
              <a:defRPr sz="2000">
                <a:solidFill>
                  <a:schemeClr val="tx1"/>
                </a:solidFill>
                <a:latin typeface="Helvetica" pitchFamily="34" charset="0"/>
              </a:defRPr>
            </a:lvl8pPr>
            <a:lvl9pPr marL="3886200" eaLnBrk="0" hangingPunct="0">
              <a:defRPr sz="2000">
                <a:solidFill>
                  <a:schemeClr val="tx1"/>
                </a:solidFill>
                <a:latin typeface="Helvetica" pitchFamily="34" charset="0"/>
              </a:defRPr>
            </a:lvl9pPr>
          </a:lstStyle>
          <a:p>
            <a:r>
              <a:rPr lang="en-US" altLang="en-US" sz="2400">
                <a:solidFill>
                  <a:schemeClr val="tx1"/>
                </a:solidFill>
                <a:latin typeface="Lucida Grande" pitchFamily="28" charset="0"/>
              </a:rPr>
              <a:t>Sodium (Na) +</a:t>
            </a:r>
          </a:p>
          <a:p>
            <a:r>
              <a:rPr lang="en-US" altLang="en-US" sz="2400">
                <a:solidFill>
                  <a:schemeClr val="tx1"/>
                </a:solidFill>
                <a:latin typeface="Lucida Grande" pitchFamily="28" charset="0"/>
              </a:rPr>
              <a:t>and </a:t>
            </a:r>
          </a:p>
          <a:p>
            <a:r>
              <a:rPr lang="en-US" altLang="en-US" sz="2400">
                <a:solidFill>
                  <a:schemeClr val="tx1"/>
                </a:solidFill>
                <a:latin typeface="Lucida Grande" pitchFamily="28" charset="0"/>
              </a:rPr>
              <a:t>Potassium (K) -- </a:t>
            </a:r>
          </a:p>
        </p:txBody>
      </p:sp>
      <p:sp>
        <p:nvSpPr>
          <p:cNvPr id="21509" name="TextBox 6"/>
          <p:cNvSpPr txBox="1">
            <a:spLocks noChangeArrowheads="1"/>
          </p:cNvSpPr>
          <p:nvPr/>
        </p:nvSpPr>
        <p:spPr bwMode="auto">
          <a:xfrm>
            <a:off x="5791200" y="1981200"/>
            <a:ext cx="27717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accent2"/>
                </a:solidFill>
                <a:latin typeface="Helvetica" pitchFamily="34" charset="0"/>
              </a:defRPr>
            </a:lvl1pPr>
            <a:lvl2pPr>
              <a:defRPr sz="3000">
                <a:solidFill>
                  <a:schemeClr val="hlink"/>
                </a:solidFill>
                <a:latin typeface="Helvetica" pitchFamily="34" charset="0"/>
              </a:defRPr>
            </a:lvl2pPr>
            <a:lvl3pPr marL="1143000">
              <a:defRPr sz="2800">
                <a:solidFill>
                  <a:schemeClr val="tx1"/>
                </a:solidFill>
                <a:latin typeface="Helvetica" pitchFamily="34" charset="0"/>
              </a:defRPr>
            </a:lvl3pPr>
            <a:lvl4pPr marL="1600200">
              <a:defRPr sz="2400">
                <a:solidFill>
                  <a:schemeClr val="tx1"/>
                </a:solidFill>
                <a:latin typeface="Helvetica" pitchFamily="34" charset="0"/>
              </a:defRPr>
            </a:lvl4pPr>
            <a:lvl5pPr marL="2057400">
              <a:defRPr sz="2000">
                <a:solidFill>
                  <a:schemeClr val="tx1"/>
                </a:solidFill>
                <a:latin typeface="Helvetica" pitchFamily="34" charset="0"/>
              </a:defRPr>
            </a:lvl5pPr>
            <a:lvl6pPr marL="2514600" eaLnBrk="0" hangingPunct="0">
              <a:defRPr sz="2000">
                <a:solidFill>
                  <a:schemeClr val="tx1"/>
                </a:solidFill>
                <a:latin typeface="Helvetica" pitchFamily="34" charset="0"/>
              </a:defRPr>
            </a:lvl6pPr>
            <a:lvl7pPr marL="2971800" eaLnBrk="0" hangingPunct="0">
              <a:defRPr sz="2000">
                <a:solidFill>
                  <a:schemeClr val="tx1"/>
                </a:solidFill>
                <a:latin typeface="Helvetica" pitchFamily="34" charset="0"/>
              </a:defRPr>
            </a:lvl7pPr>
            <a:lvl8pPr marL="3429000" eaLnBrk="0" hangingPunct="0">
              <a:defRPr sz="2000">
                <a:solidFill>
                  <a:schemeClr val="tx1"/>
                </a:solidFill>
                <a:latin typeface="Helvetica" pitchFamily="34" charset="0"/>
              </a:defRPr>
            </a:lvl8pPr>
            <a:lvl9pPr marL="3886200" eaLnBrk="0" hangingPunct="0">
              <a:defRPr sz="2000">
                <a:solidFill>
                  <a:schemeClr val="tx1"/>
                </a:solidFill>
                <a:latin typeface="Helvetica" pitchFamily="34" charset="0"/>
              </a:defRPr>
            </a:lvl9pPr>
          </a:lstStyle>
          <a:p>
            <a:r>
              <a:rPr lang="en-US" altLang="en-US" sz="2400">
                <a:solidFill>
                  <a:schemeClr val="tx1"/>
                </a:solidFill>
                <a:latin typeface="Lucida Grande" pitchFamily="28" charset="0"/>
              </a:rPr>
              <a:t>When sufficiently</a:t>
            </a:r>
          </a:p>
          <a:p>
            <a:r>
              <a:rPr lang="en-US" altLang="en-US" sz="2400">
                <a:solidFill>
                  <a:schemeClr val="tx1"/>
                </a:solidFill>
                <a:latin typeface="Lucida Grande" pitchFamily="28" charset="0"/>
              </a:rPr>
              <a:t>stimulated</a:t>
            </a:r>
          </a:p>
          <a:p>
            <a:r>
              <a:rPr lang="en-US" altLang="en-US" sz="2400">
                <a:solidFill>
                  <a:schemeClr val="tx1"/>
                </a:solidFill>
                <a:latin typeface="Lucida Grande" pitchFamily="28" charset="0"/>
              </a:rPr>
              <a:t>by another</a:t>
            </a:r>
          </a:p>
          <a:p>
            <a:r>
              <a:rPr lang="en-US" altLang="en-US" sz="2400">
                <a:solidFill>
                  <a:schemeClr val="tx1"/>
                </a:solidFill>
                <a:latin typeface="Lucida Grande" pitchFamily="28" charset="0"/>
              </a:rPr>
              <a:t>cells: </a:t>
            </a:r>
            <a:r>
              <a:rPr lang="en-US" altLang="en-US" sz="2400" u="sng">
                <a:solidFill>
                  <a:schemeClr val="tx1"/>
                </a:solidFill>
                <a:latin typeface="Lucida Grande" pitchFamily="28" charset="0"/>
              </a:rPr>
              <a:t>depolarized</a:t>
            </a:r>
          </a:p>
          <a:p>
            <a:r>
              <a:rPr lang="en-US" altLang="en-US" sz="2400">
                <a:solidFill>
                  <a:schemeClr val="tx1"/>
                </a:solidFill>
                <a:latin typeface="Lucida Grande" pitchFamily="28" charset="0"/>
              </a:rPr>
              <a:t>positive ions inside</a:t>
            </a:r>
          </a:p>
          <a:p>
            <a:r>
              <a:rPr lang="en-US" altLang="en-US" sz="2400">
                <a:solidFill>
                  <a:schemeClr val="tx1"/>
                </a:solidFill>
                <a:latin typeface="Lucida Grande" pitchFamily="28" charset="0"/>
              </a:rPr>
              <a:t>of the cell</a:t>
            </a:r>
          </a:p>
          <a:p>
            <a:endParaRPr lang="en-US" altLang="en-US" sz="2400">
              <a:solidFill>
                <a:schemeClr val="tx1"/>
              </a:solidFill>
              <a:latin typeface="Lucida Grande" pitchFamily="28" charset="0"/>
            </a:endParaRPr>
          </a:p>
        </p:txBody>
      </p:sp>
      <p:sp>
        <p:nvSpPr>
          <p:cNvPr id="21510" name="Oval 5"/>
          <p:cNvSpPr>
            <a:spLocks noChangeArrowheads="1"/>
          </p:cNvSpPr>
          <p:nvPr/>
        </p:nvSpPr>
        <p:spPr bwMode="auto">
          <a:xfrm>
            <a:off x="6096000" y="5181600"/>
            <a:ext cx="914400" cy="914400"/>
          </a:xfrm>
          <a:prstGeom prst="ellipse">
            <a:avLst/>
          </a:prstGeom>
          <a:solidFill>
            <a:schemeClr val="accent1"/>
          </a:solidFill>
          <a:ln w="9525">
            <a:solidFill>
              <a:schemeClr val="tx1"/>
            </a:solidFill>
            <a:round/>
            <a:headEnd/>
            <a:tailEnd/>
          </a:ln>
        </p:spPr>
        <p:txBody>
          <a:bodyPr wrap="none" anchor="ctr"/>
          <a:lstStyle/>
          <a:p>
            <a:pPr algn="ctr"/>
            <a:r>
              <a:rPr lang="en-US" altLang="en-US" b="1"/>
              <a:t>+</a:t>
            </a:r>
          </a:p>
        </p:txBody>
      </p:sp>
      <p:sp>
        <p:nvSpPr>
          <p:cNvPr id="21511" name="Rectangle 8"/>
          <p:cNvSpPr>
            <a:spLocks noChangeArrowheads="1"/>
          </p:cNvSpPr>
          <p:nvPr/>
        </p:nvSpPr>
        <p:spPr bwMode="auto">
          <a:xfrm>
            <a:off x="7010400" y="50292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t>---</a:t>
            </a:r>
          </a:p>
        </p:txBody>
      </p:sp>
      <p:sp>
        <p:nvSpPr>
          <p:cNvPr id="21512" name="TextBox 9"/>
          <p:cNvSpPr txBox="1">
            <a:spLocks noChangeArrowheads="1"/>
          </p:cNvSpPr>
          <p:nvPr/>
        </p:nvSpPr>
        <p:spPr bwMode="auto">
          <a:xfrm>
            <a:off x="228600" y="1676400"/>
            <a:ext cx="31115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accent2"/>
                </a:solidFill>
                <a:latin typeface="Helvetica" pitchFamily="34" charset="0"/>
              </a:defRPr>
            </a:lvl1pPr>
            <a:lvl2pPr>
              <a:defRPr sz="3000">
                <a:solidFill>
                  <a:schemeClr val="hlink"/>
                </a:solidFill>
                <a:latin typeface="Helvetica" pitchFamily="34" charset="0"/>
              </a:defRPr>
            </a:lvl2pPr>
            <a:lvl3pPr marL="1143000">
              <a:defRPr sz="2800">
                <a:solidFill>
                  <a:schemeClr val="tx1"/>
                </a:solidFill>
                <a:latin typeface="Helvetica" pitchFamily="34" charset="0"/>
              </a:defRPr>
            </a:lvl3pPr>
            <a:lvl4pPr marL="1600200">
              <a:defRPr sz="2400">
                <a:solidFill>
                  <a:schemeClr val="tx1"/>
                </a:solidFill>
                <a:latin typeface="Helvetica" pitchFamily="34" charset="0"/>
              </a:defRPr>
            </a:lvl4pPr>
            <a:lvl5pPr marL="2057400">
              <a:defRPr sz="2000">
                <a:solidFill>
                  <a:schemeClr val="tx1"/>
                </a:solidFill>
                <a:latin typeface="Helvetica" pitchFamily="34" charset="0"/>
              </a:defRPr>
            </a:lvl5pPr>
            <a:lvl6pPr marL="2514600" eaLnBrk="0" hangingPunct="0">
              <a:defRPr sz="2000">
                <a:solidFill>
                  <a:schemeClr val="tx1"/>
                </a:solidFill>
                <a:latin typeface="Helvetica" pitchFamily="34" charset="0"/>
              </a:defRPr>
            </a:lvl6pPr>
            <a:lvl7pPr marL="2971800" eaLnBrk="0" hangingPunct="0">
              <a:defRPr sz="2000">
                <a:solidFill>
                  <a:schemeClr val="tx1"/>
                </a:solidFill>
                <a:latin typeface="Helvetica" pitchFamily="34" charset="0"/>
              </a:defRPr>
            </a:lvl7pPr>
            <a:lvl8pPr marL="3429000" eaLnBrk="0" hangingPunct="0">
              <a:defRPr sz="2000">
                <a:solidFill>
                  <a:schemeClr val="tx1"/>
                </a:solidFill>
                <a:latin typeface="Helvetica" pitchFamily="34" charset="0"/>
              </a:defRPr>
            </a:lvl8pPr>
            <a:lvl9pPr marL="3886200" eaLnBrk="0" hangingPunct="0">
              <a:defRPr sz="2000">
                <a:solidFill>
                  <a:schemeClr val="tx1"/>
                </a:solidFill>
                <a:latin typeface="Helvetica" pitchFamily="34" charset="0"/>
              </a:defRPr>
            </a:lvl9pPr>
          </a:lstStyle>
          <a:p>
            <a:r>
              <a:rPr lang="en-US" altLang="en-US" sz="2400">
                <a:solidFill>
                  <a:schemeClr val="tx1"/>
                </a:solidFill>
                <a:latin typeface="Lucida Grande" pitchFamily="28" charset="0"/>
              </a:rPr>
              <a:t>Brief electrical</a:t>
            </a:r>
          </a:p>
          <a:p>
            <a:r>
              <a:rPr lang="en-US" altLang="en-US" sz="2400">
                <a:solidFill>
                  <a:schemeClr val="tx1"/>
                </a:solidFill>
                <a:latin typeface="Lucida Grande" pitchFamily="28" charset="0"/>
              </a:rPr>
              <a:t>Impulse by which</a:t>
            </a:r>
          </a:p>
          <a:p>
            <a:r>
              <a:rPr lang="en-US" altLang="en-US" sz="2400">
                <a:solidFill>
                  <a:schemeClr val="tx1"/>
                </a:solidFill>
                <a:latin typeface="Lucida Grande" pitchFamily="28" charset="0"/>
              </a:rPr>
              <a:t>Information is </a:t>
            </a:r>
          </a:p>
          <a:p>
            <a:r>
              <a:rPr lang="en-US" altLang="en-US" sz="2400">
                <a:solidFill>
                  <a:schemeClr val="tx1"/>
                </a:solidFill>
                <a:latin typeface="Lucida Grande" pitchFamily="28" charset="0"/>
              </a:rPr>
              <a:t>Transmitted along </a:t>
            </a:r>
          </a:p>
          <a:p>
            <a:r>
              <a:rPr lang="en-US" altLang="en-US" sz="2400">
                <a:solidFill>
                  <a:schemeClr val="tx1"/>
                </a:solidFill>
                <a:latin typeface="Lucida Grande" pitchFamily="28" charset="0"/>
              </a:rPr>
              <a:t>The axon of a neuron</a:t>
            </a:r>
          </a:p>
        </p:txBody>
      </p:sp>
    </p:spTree>
    <p:extLst>
      <p:ext uri="{BB962C8B-B14F-4D97-AF65-F5344CB8AC3E}">
        <p14:creationId xmlns:p14="http://schemas.microsoft.com/office/powerpoint/2010/main" val="2017391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Communication </a:t>
            </a:r>
            <a:r>
              <a:rPr lang="en-US" i="1" dirty="0" smtClean="0"/>
              <a:t>Within </a:t>
            </a:r>
            <a:r>
              <a:rPr lang="en-US" dirty="0" smtClean="0"/>
              <a:t>the </a:t>
            </a:r>
            <a:r>
              <a:rPr lang="en-US" dirty="0"/>
              <a:t>Neuron</a:t>
            </a:r>
            <a:br>
              <a:rPr lang="en-US" dirty="0"/>
            </a:br>
            <a:r>
              <a:rPr lang="en-US" sz="2800" dirty="0"/>
              <a:t>THE ACTION POTENTIAL</a:t>
            </a:r>
          </a:p>
        </p:txBody>
      </p:sp>
      <p:sp>
        <p:nvSpPr>
          <p:cNvPr id="3" name="Content Placeholder 2"/>
          <p:cNvSpPr>
            <a:spLocks noGrp="1"/>
          </p:cNvSpPr>
          <p:nvPr>
            <p:ph idx="1"/>
          </p:nvPr>
        </p:nvSpPr>
        <p:spPr/>
        <p:txBody>
          <a:bodyPr>
            <a:normAutofit lnSpcReduction="10000"/>
          </a:bodyPr>
          <a:lstStyle/>
          <a:p>
            <a:r>
              <a:rPr lang="en-US" b="1" dirty="0" smtClean="0"/>
              <a:t>Action potential </a:t>
            </a:r>
            <a:r>
              <a:rPr lang="en-US" dirty="0" smtClean="0"/>
              <a:t>is produced by movement of electrically charged particles (ions) across the axon membrane.</a:t>
            </a:r>
          </a:p>
          <a:p>
            <a:pPr lvl="1"/>
            <a:r>
              <a:rPr lang="en-US" dirty="0" smtClean="0"/>
              <a:t>Some ions are negatively charged; others positively charged.</a:t>
            </a:r>
            <a:br>
              <a:rPr lang="en-US" dirty="0" smtClean="0"/>
            </a:br>
            <a:endParaRPr lang="en-US" dirty="0" smtClean="0"/>
          </a:p>
          <a:p>
            <a:r>
              <a:rPr lang="en-US" b="1" dirty="0" smtClean="0"/>
              <a:t>Resting potential</a:t>
            </a:r>
            <a:r>
              <a:rPr lang="en-US" dirty="0" smtClean="0"/>
              <a:t> is the state in which a neuron is prepared to activate and communicate its message if it receives sufficient stimulation.</a:t>
            </a:r>
          </a:p>
          <a:p>
            <a:pPr lvl="1"/>
            <a:r>
              <a:rPr lang="en-US" dirty="0" smtClean="0"/>
              <a:t>Stimulus threshold is the minimum level of stimulation required to activate a particular neuron.</a:t>
            </a:r>
            <a:endParaRPr lang="en-US" dirty="0"/>
          </a:p>
        </p:txBody>
      </p:sp>
    </p:spTree>
    <p:extLst>
      <p:ext uri="{BB962C8B-B14F-4D97-AF65-F5344CB8AC3E}">
        <p14:creationId xmlns:p14="http://schemas.microsoft.com/office/powerpoint/2010/main" val="1715265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altLang="en-US" smtClean="0"/>
          </a:p>
        </p:txBody>
      </p:sp>
      <p:sp>
        <p:nvSpPr>
          <p:cNvPr id="22531" name="Content Placeholder 2"/>
          <p:cNvSpPr>
            <a:spLocks noGrp="1"/>
          </p:cNvSpPr>
          <p:nvPr>
            <p:ph idx="1"/>
          </p:nvPr>
        </p:nvSpPr>
        <p:spPr/>
        <p:txBody>
          <a:bodyPr/>
          <a:lstStyle/>
          <a:p>
            <a:endParaRPr lang="en-US" altLang="en-US" smtClean="0"/>
          </a:p>
        </p:txBody>
      </p:sp>
      <p:pic>
        <p:nvPicPr>
          <p:cNvPr id="22532" name="Picture 3" descr="Fig0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66800"/>
            <a:ext cx="553085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683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endParaRPr lang="en-US" altLang="en-US" smtClean="0"/>
          </a:p>
        </p:txBody>
      </p:sp>
      <p:sp>
        <p:nvSpPr>
          <p:cNvPr id="23555" name="Rectangle 3"/>
          <p:cNvSpPr>
            <a:spLocks noGrp="1" noChangeArrowheads="1"/>
          </p:cNvSpPr>
          <p:nvPr>
            <p:ph type="body" idx="1"/>
          </p:nvPr>
        </p:nvSpPr>
        <p:spPr/>
        <p:txBody>
          <a:bodyPr/>
          <a:lstStyle/>
          <a:p>
            <a:pPr eaLnBrk="1" hangingPunct="1"/>
            <a:r>
              <a:rPr lang="en-US" altLang="en-US" smtClean="0"/>
              <a:t>All-or-None Law</a:t>
            </a:r>
          </a:p>
          <a:p>
            <a:pPr lvl="1" eaLnBrk="1" hangingPunct="1"/>
            <a:r>
              <a:rPr lang="en-US" altLang="en-US" smtClean="0"/>
              <a:t>A neuron either fires or it does not</a:t>
            </a:r>
          </a:p>
          <a:p>
            <a:pPr lvl="1" eaLnBrk="1" hangingPunct="1"/>
            <a:r>
              <a:rPr lang="en-US" altLang="en-US" smtClean="0"/>
              <a:t>When it does fire, it will always produce an impulse of the same strength</a:t>
            </a:r>
          </a:p>
          <a:p>
            <a:pPr lvl="1" eaLnBrk="1" hangingPunct="1"/>
            <a:r>
              <a:rPr lang="en-US" altLang="en-US" smtClean="0"/>
              <a:t>Intensity of a stimulus is coded by the frequency of action potentials</a:t>
            </a:r>
          </a:p>
          <a:p>
            <a:pPr lvl="1" eaLnBrk="1" hangingPunct="1"/>
            <a:r>
              <a:rPr lang="en-US" altLang="en-US" smtClean="0"/>
              <a:t>“Strong” = fires a lot</a:t>
            </a:r>
          </a:p>
        </p:txBody>
      </p:sp>
    </p:spTree>
    <p:extLst>
      <p:ext uri="{BB962C8B-B14F-4D97-AF65-F5344CB8AC3E}">
        <p14:creationId xmlns:p14="http://schemas.microsoft.com/office/powerpoint/2010/main" val="4277249386"/>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normAutofit fontScale="90000"/>
          </a:bodyPr>
          <a:lstStyle/>
          <a:p>
            <a:pPr eaLnBrk="1" hangingPunct="1"/>
            <a:r>
              <a:rPr lang="en-US" altLang="en-US" smtClean="0"/>
              <a:t>3. Refractory Period of a Neuron</a:t>
            </a:r>
          </a:p>
        </p:txBody>
      </p:sp>
      <p:sp>
        <p:nvSpPr>
          <p:cNvPr id="33795" name="Rectangle 3"/>
          <p:cNvSpPr>
            <a:spLocks noGrp="1" noChangeArrowheads="1"/>
          </p:cNvSpPr>
          <p:nvPr>
            <p:ph type="body" sz="half" idx="1"/>
          </p:nvPr>
        </p:nvSpPr>
        <p:spPr>
          <a:xfrm>
            <a:off x="152400" y="1828800"/>
            <a:ext cx="4343400" cy="3962400"/>
          </a:xfrm>
        </p:spPr>
        <p:txBody>
          <a:bodyPr/>
          <a:lstStyle/>
          <a:p>
            <a:pPr eaLnBrk="1" hangingPunct="1"/>
            <a:r>
              <a:rPr lang="en-US" altLang="en-US" sz="2400" smtClean="0"/>
              <a:t>Absolute refractory period</a:t>
            </a:r>
          </a:p>
          <a:p>
            <a:pPr lvl="1" eaLnBrk="1" hangingPunct="1"/>
            <a:r>
              <a:rPr lang="en-US" altLang="en-US" sz="2000" smtClean="0"/>
              <a:t>Period immediately after an action potential when another action potential cannot occur</a:t>
            </a:r>
          </a:p>
          <a:p>
            <a:pPr lvl="1" eaLnBrk="1" hangingPunct="1"/>
            <a:r>
              <a:rPr lang="en-US" altLang="en-US" sz="2000" smtClean="0"/>
              <a:t>(Cannot fire again)</a:t>
            </a:r>
          </a:p>
          <a:p>
            <a:pPr eaLnBrk="1" hangingPunct="1"/>
            <a:r>
              <a:rPr lang="en-US" altLang="en-US" sz="2400" smtClean="0"/>
              <a:t>Relative refractory period</a:t>
            </a:r>
          </a:p>
          <a:p>
            <a:pPr lvl="1" eaLnBrk="1" hangingPunct="1"/>
            <a:r>
              <a:rPr lang="en-US" altLang="en-US" sz="2000" smtClean="0"/>
              <a:t>Period following absolute refractory period when a neuron will only respond to a stronger than normal impulse</a:t>
            </a:r>
          </a:p>
          <a:p>
            <a:pPr lvl="1" eaLnBrk="1" hangingPunct="1"/>
            <a:r>
              <a:rPr lang="en-US" altLang="en-US" sz="2000" smtClean="0"/>
              <a:t>(May or may not fire)</a:t>
            </a:r>
          </a:p>
        </p:txBody>
      </p:sp>
      <p:pic>
        <p:nvPicPr>
          <p:cNvPr id="24580" name="Content Placeholder 5" descr="o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2133600"/>
            <a:ext cx="3810000" cy="3444875"/>
          </a:xfrm>
          <a:noFill/>
        </p:spPr>
      </p:pic>
    </p:spTree>
    <p:extLst>
      <p:ext uri="{BB962C8B-B14F-4D97-AF65-F5344CB8AC3E}">
        <p14:creationId xmlns:p14="http://schemas.microsoft.com/office/powerpoint/2010/main" val="185949793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fade">
                                      <p:cBhvr>
                                        <p:cTn id="12" dur="5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fade">
                                      <p:cBhvr>
                                        <p:cTn id="17" dur="500"/>
                                        <p:tgtEl>
                                          <p:spTgt spid="337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fade">
                                      <p:cBhvr>
                                        <p:cTn id="22" dur="500"/>
                                        <p:tgtEl>
                                          <p:spTgt spid="337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fade">
                                      <p:cBhvr>
                                        <p:cTn id="27" dur="500"/>
                                        <p:tgtEl>
                                          <p:spTgt spid="337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fade">
                                      <p:cBhvr>
                                        <p:cTn id="32" dur="500"/>
                                        <p:tgtEl>
                                          <p:spTgt spid="337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Electrical Changes </a:t>
            </a:r>
            <a:r>
              <a:rPr lang="en-US" dirty="0"/>
              <a:t>During an </a:t>
            </a:r>
            <a:r>
              <a:rPr lang="en-US" dirty="0" smtClean="0"/>
              <a:t>Action Potential</a:t>
            </a:r>
            <a:endParaRPr lang="en-US" dirty="0"/>
          </a:p>
        </p:txBody>
      </p:sp>
      <p:sp>
        <p:nvSpPr>
          <p:cNvPr id="3" name="Content Placeholder 2"/>
          <p:cNvSpPr>
            <a:spLocks noGrp="1"/>
          </p:cNvSpPr>
          <p:nvPr>
            <p:ph idx="1"/>
          </p:nvPr>
        </p:nvSpPr>
        <p:spPr>
          <a:xfrm>
            <a:off x="285750" y="1600200"/>
            <a:ext cx="4417044" cy="4525963"/>
          </a:xfrm>
        </p:spPr>
        <p:txBody>
          <a:bodyPr>
            <a:normAutofit fontScale="77500" lnSpcReduction="20000"/>
          </a:bodyPr>
          <a:lstStyle/>
          <a:p>
            <a:r>
              <a:rPr lang="en-US" dirty="0"/>
              <a:t>This graph </a:t>
            </a:r>
            <a:r>
              <a:rPr lang="en-US" dirty="0" smtClean="0"/>
              <a:t>shows the changing electrical charge of the neuron during an action potential</a:t>
            </a:r>
            <a:r>
              <a:rPr lang="en-US" dirty="0"/>
              <a:t>. </a:t>
            </a:r>
            <a:r>
              <a:rPr lang="en-US" dirty="0" smtClean="0"/>
              <a:t/>
            </a:r>
            <a:br>
              <a:rPr lang="en-US" dirty="0" smtClean="0"/>
            </a:br>
            <a:endParaRPr lang="en-US" dirty="0" smtClean="0"/>
          </a:p>
          <a:p>
            <a:r>
              <a:rPr lang="en-US" dirty="0" smtClean="0"/>
              <a:t>When </a:t>
            </a:r>
            <a:r>
              <a:rPr lang="en-US" dirty="0"/>
              <a:t>the </a:t>
            </a:r>
            <a:r>
              <a:rPr lang="en-US" dirty="0" smtClean="0"/>
              <a:t>neuron depolarizes </a:t>
            </a:r>
            <a:r>
              <a:rPr lang="en-US" dirty="0"/>
              <a:t>and ions cross </a:t>
            </a:r>
            <a:r>
              <a:rPr lang="en-US" dirty="0" smtClean="0"/>
              <a:t>the axon </a:t>
            </a:r>
            <a:r>
              <a:rPr lang="en-US" dirty="0"/>
              <a:t>membrane, the result is </a:t>
            </a:r>
            <a:r>
              <a:rPr lang="en-US" dirty="0" smtClean="0"/>
              <a:t>a brief </a:t>
            </a:r>
            <a:r>
              <a:rPr lang="en-US" dirty="0"/>
              <a:t>positive electrical </a:t>
            </a:r>
            <a:r>
              <a:rPr lang="en-US" dirty="0" smtClean="0"/>
              <a:t>impulse of </a:t>
            </a:r>
            <a:r>
              <a:rPr lang="en-US" b="1" dirty="0"/>
              <a:t>+</a:t>
            </a:r>
            <a:r>
              <a:rPr lang="en-US" dirty="0"/>
              <a:t>30 millivolts—the </a:t>
            </a:r>
            <a:r>
              <a:rPr lang="en-US" dirty="0" smtClean="0"/>
              <a:t>action potential</a:t>
            </a:r>
            <a:r>
              <a:rPr lang="en-US" dirty="0"/>
              <a:t>. </a:t>
            </a:r>
            <a:r>
              <a:rPr lang="en-US" dirty="0" smtClean="0"/>
              <a:t/>
            </a:r>
            <a:br>
              <a:rPr lang="en-US" dirty="0" smtClean="0"/>
            </a:br>
            <a:endParaRPr lang="en-US" dirty="0" smtClean="0"/>
          </a:p>
          <a:p>
            <a:r>
              <a:rPr lang="en-US" dirty="0" smtClean="0"/>
              <a:t>During </a:t>
            </a:r>
            <a:r>
              <a:rPr lang="en-US" dirty="0"/>
              <a:t>the </a:t>
            </a:r>
            <a:r>
              <a:rPr lang="en-US" dirty="0" smtClean="0"/>
              <a:t>refractory period</a:t>
            </a:r>
            <a:r>
              <a:rPr lang="en-US" dirty="0"/>
              <a:t>, the neuron </a:t>
            </a:r>
            <a:r>
              <a:rPr lang="en-US" dirty="0" smtClean="0"/>
              <a:t>reestablishes the </a:t>
            </a:r>
            <a:r>
              <a:rPr lang="en-US" dirty="0"/>
              <a:t>resting potential </a:t>
            </a:r>
            <a:r>
              <a:rPr lang="en-US" dirty="0" smtClean="0"/>
              <a:t>negative charge </a:t>
            </a:r>
            <a:r>
              <a:rPr lang="en-US" dirty="0"/>
              <a:t>of </a:t>
            </a:r>
            <a:r>
              <a:rPr lang="en-US" b="1" dirty="0"/>
              <a:t>−</a:t>
            </a:r>
            <a:r>
              <a:rPr lang="en-US" dirty="0"/>
              <a:t>70 millivolts </a:t>
            </a:r>
            <a:r>
              <a:rPr lang="en-US" dirty="0" smtClean="0"/>
              <a:t>and then </a:t>
            </a:r>
            <a:r>
              <a:rPr lang="en-US" dirty="0"/>
              <a:t>is ready to activate again.</a:t>
            </a:r>
          </a:p>
        </p:txBody>
      </p:sp>
      <p:pic>
        <p:nvPicPr>
          <p:cNvPr id="5" name="Picture 4" descr="The figure is a line graph. This graph shows the changing electrical charge of the neuron during an action potential.  &#10;When the neuron depolarizes and ions cross the axon membrane, the result is a brief positive electrical impulse of +30 millivolts—the action potential.  &#10;During the refractory period, the neuron reestablishes the resting potential negative charge of −70 millivolts and then is ready to activate again.&#10;" title="Fig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794" y="1740221"/>
            <a:ext cx="4170751" cy="3612722"/>
          </a:xfrm>
          <a:prstGeom prst="rect">
            <a:avLst/>
          </a:prstGeom>
        </p:spPr>
      </p:pic>
    </p:spTree>
    <p:extLst>
      <p:ext uri="{BB962C8B-B14F-4D97-AF65-F5344CB8AC3E}">
        <p14:creationId xmlns:p14="http://schemas.microsoft.com/office/powerpoint/2010/main" val="522731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z="3600" smtClean="0"/>
              <a:t>Sequence of the firing of a neuron</a:t>
            </a:r>
          </a:p>
        </p:txBody>
      </p:sp>
      <p:sp>
        <p:nvSpPr>
          <p:cNvPr id="3" name="Content Placeholder 2"/>
          <p:cNvSpPr>
            <a:spLocks noGrp="1"/>
          </p:cNvSpPr>
          <p:nvPr>
            <p:ph idx="1"/>
          </p:nvPr>
        </p:nvSpPr>
        <p:spPr/>
        <p:txBody>
          <a:bodyPr>
            <a:normAutofit lnSpcReduction="10000"/>
          </a:bodyPr>
          <a:lstStyle/>
          <a:p>
            <a:pPr>
              <a:defRPr/>
            </a:pPr>
            <a:r>
              <a:rPr lang="en-US" sz="3600" spc="-150" dirty="0" smtClean="0"/>
              <a:t>Resting potential </a:t>
            </a:r>
          </a:p>
          <a:p>
            <a:pPr lvl="1">
              <a:defRPr/>
            </a:pPr>
            <a:r>
              <a:rPr lang="en-US" sz="3600" spc="-150" dirty="0" smtClean="0"/>
              <a:t>(neurons are polarized)</a:t>
            </a:r>
          </a:p>
          <a:p>
            <a:pPr>
              <a:defRPr/>
            </a:pPr>
            <a:r>
              <a:rPr lang="en-US" sz="3600" spc="-150" dirty="0" smtClean="0"/>
              <a:t>Action potential </a:t>
            </a:r>
          </a:p>
          <a:p>
            <a:pPr lvl="1">
              <a:defRPr/>
            </a:pPr>
            <a:r>
              <a:rPr lang="en-US" sz="3600" spc="-150" dirty="0" smtClean="0"/>
              <a:t>(neurons are depolarizing)</a:t>
            </a:r>
          </a:p>
          <a:p>
            <a:pPr>
              <a:defRPr/>
            </a:pPr>
            <a:r>
              <a:rPr lang="en-US" sz="3600" spc="-150" dirty="0" smtClean="0"/>
              <a:t>Refractory period </a:t>
            </a:r>
          </a:p>
          <a:p>
            <a:pPr lvl="1">
              <a:defRPr/>
            </a:pPr>
            <a:r>
              <a:rPr lang="en-US" sz="3600" spc="-150" dirty="0" smtClean="0"/>
              <a:t>(neuron hyperpolarizes, </a:t>
            </a:r>
            <a:r>
              <a:rPr lang="en-US" sz="3600" spc="-150" dirty="0" err="1" smtClean="0"/>
              <a:t>repolarizes</a:t>
            </a:r>
            <a:r>
              <a:rPr lang="en-US" sz="3600" spc="-150" dirty="0" smtClean="0"/>
              <a:t>)</a:t>
            </a:r>
          </a:p>
          <a:p>
            <a:pPr algn="ctr">
              <a:buFontTx/>
              <a:buNone/>
              <a:defRPr/>
            </a:pPr>
            <a:r>
              <a:rPr lang="en-US" sz="3600" dirty="0" smtClean="0"/>
              <a:t> Then back to resting potential</a:t>
            </a:r>
          </a:p>
          <a:p>
            <a:pPr>
              <a:defRPr/>
            </a:pPr>
            <a:endParaRPr lang="en-US" dirty="0"/>
          </a:p>
        </p:txBody>
      </p:sp>
    </p:spTree>
    <p:extLst>
      <p:ext uri="{BB962C8B-B14F-4D97-AF65-F5344CB8AC3E}">
        <p14:creationId xmlns:p14="http://schemas.microsoft.com/office/powerpoint/2010/main" val="25145942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200" y="1717341"/>
            <a:ext cx="8229600" cy="3194721"/>
          </a:xfrm>
        </p:spPr>
        <p:txBody>
          <a:bodyPr/>
          <a:lstStyle/>
          <a:p>
            <a:r>
              <a:rPr lang="en-US" b="1" dirty="0"/>
              <a:t>B</a:t>
            </a:r>
            <a:r>
              <a:rPr lang="en-US" b="1" dirty="0" smtClean="0"/>
              <a:t>iological psychology</a:t>
            </a:r>
            <a:r>
              <a:rPr lang="en-US" dirty="0" smtClean="0"/>
              <a:t>: </a:t>
            </a:r>
            <a:r>
              <a:rPr lang="en-US" dirty="0"/>
              <a:t>t</a:t>
            </a:r>
            <a:r>
              <a:rPr lang="en-US" dirty="0" smtClean="0"/>
              <a:t>he specialized branch of psychology </a:t>
            </a:r>
            <a:r>
              <a:rPr lang="en-US" dirty="0"/>
              <a:t>that studies </a:t>
            </a:r>
            <a:r>
              <a:rPr lang="en-US" dirty="0" smtClean="0"/>
              <a:t>the relationship between behavior and bodily processes and systems; also called biopsychology </a:t>
            </a:r>
            <a:r>
              <a:rPr lang="en-US" dirty="0"/>
              <a:t>or </a:t>
            </a:r>
            <a:r>
              <a:rPr lang="en-US" dirty="0" smtClean="0"/>
              <a:t>psychobiology.</a:t>
            </a:r>
            <a:br>
              <a:rPr lang="en-US" dirty="0" smtClean="0"/>
            </a:br>
            <a:endParaRPr lang="en-US" dirty="0" smtClean="0"/>
          </a:p>
          <a:p>
            <a:r>
              <a:rPr lang="en-US" b="1" dirty="0" smtClean="0"/>
              <a:t>Neuroscience: </a:t>
            </a:r>
            <a:r>
              <a:rPr lang="en-US" dirty="0" smtClean="0"/>
              <a:t>the scientific study of the nervous system</a:t>
            </a:r>
          </a:p>
        </p:txBody>
      </p:sp>
    </p:spTree>
    <p:extLst>
      <p:ext uri="{BB962C8B-B14F-4D97-AF65-F5344CB8AC3E}">
        <p14:creationId xmlns:p14="http://schemas.microsoft.com/office/powerpoint/2010/main" val="928721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 2: Communication </a:t>
            </a:r>
            <a:r>
              <a:rPr lang="en-US" dirty="0"/>
              <a:t>Between Neurons</a:t>
            </a:r>
          </a:p>
        </p:txBody>
      </p:sp>
      <p:sp>
        <p:nvSpPr>
          <p:cNvPr id="3" name="Content Placeholder 2"/>
          <p:cNvSpPr>
            <a:spLocks noGrp="1"/>
          </p:cNvSpPr>
          <p:nvPr>
            <p:ph idx="1"/>
          </p:nvPr>
        </p:nvSpPr>
        <p:spPr/>
        <p:txBody>
          <a:bodyPr>
            <a:normAutofit fontScale="92500" lnSpcReduction="10000"/>
          </a:bodyPr>
          <a:lstStyle/>
          <a:p>
            <a:r>
              <a:rPr lang="en-US" b="1" dirty="0" smtClean="0"/>
              <a:t>Synapse</a:t>
            </a:r>
            <a:r>
              <a:rPr lang="en-US" dirty="0" smtClean="0"/>
              <a:t> is communication point between two neurons separated by the </a:t>
            </a:r>
            <a:r>
              <a:rPr lang="en-US" b="1" dirty="0" smtClean="0"/>
              <a:t>synaptic gap</a:t>
            </a:r>
            <a:r>
              <a:rPr lang="en-US" dirty="0" smtClean="0"/>
              <a:t>.</a:t>
            </a:r>
          </a:p>
          <a:p>
            <a:pPr lvl="1"/>
            <a:r>
              <a:rPr lang="en-US" b="1" dirty="0" smtClean="0"/>
              <a:t>Presynaptic neuron </a:t>
            </a:r>
            <a:r>
              <a:rPr lang="en-US" dirty="0" smtClean="0"/>
              <a:t>= sending</a:t>
            </a:r>
          </a:p>
          <a:p>
            <a:pPr lvl="1"/>
            <a:r>
              <a:rPr lang="en-US" b="1" dirty="0" smtClean="0"/>
              <a:t>Postsynpatic neuron </a:t>
            </a:r>
            <a:r>
              <a:rPr lang="en-US" dirty="0" smtClean="0"/>
              <a:t>= receiving</a:t>
            </a:r>
            <a:br>
              <a:rPr lang="en-US" dirty="0" smtClean="0"/>
            </a:br>
            <a:endParaRPr lang="en-US" dirty="0" smtClean="0"/>
          </a:p>
          <a:p>
            <a:r>
              <a:rPr lang="en-US" dirty="0" smtClean="0"/>
              <a:t>Activated presynaptic neuron generates an </a:t>
            </a:r>
            <a:r>
              <a:rPr lang="en-US" b="1" dirty="0" smtClean="0"/>
              <a:t>action potential </a:t>
            </a:r>
            <a:r>
              <a:rPr lang="en-US" dirty="0" smtClean="0"/>
              <a:t>that travels to </a:t>
            </a:r>
            <a:r>
              <a:rPr lang="en-US" b="1" dirty="0" smtClean="0"/>
              <a:t>axon terminals </a:t>
            </a:r>
            <a:r>
              <a:rPr lang="en-US" dirty="0" smtClean="0"/>
              <a:t>which contain </a:t>
            </a:r>
            <a:r>
              <a:rPr lang="en-US" b="1" dirty="0" smtClean="0"/>
              <a:t>synaptic vesicles </a:t>
            </a:r>
            <a:r>
              <a:rPr lang="en-US" dirty="0" smtClean="0"/>
              <a:t>holding </a:t>
            </a:r>
            <a:r>
              <a:rPr lang="en-US" b="1" dirty="0" smtClean="0"/>
              <a:t>neurotransmitters</a:t>
            </a:r>
            <a:r>
              <a:rPr lang="en-US" dirty="0" smtClean="0"/>
              <a:t>.</a:t>
            </a:r>
            <a:br>
              <a:rPr lang="en-US" dirty="0" smtClean="0"/>
            </a:br>
            <a:endParaRPr lang="en-US" dirty="0" smtClean="0"/>
          </a:p>
          <a:p>
            <a:r>
              <a:rPr lang="en-US" dirty="0" smtClean="0"/>
              <a:t>Neurotransmitters are reabsorbed and recycled (reuptake) or destroyed by enzymes.</a:t>
            </a:r>
            <a:endParaRPr lang="en-US" dirty="0"/>
          </a:p>
        </p:txBody>
      </p:sp>
    </p:spTree>
    <p:extLst>
      <p:ext uri="{BB962C8B-B14F-4D97-AF65-F5344CB8AC3E}">
        <p14:creationId xmlns:p14="http://schemas.microsoft.com/office/powerpoint/2010/main" val="1051882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470266" cy="3993607"/>
          </a:xfrm>
        </p:spPr>
        <p:txBody>
          <a:bodyPr>
            <a:normAutofit/>
          </a:bodyPr>
          <a:lstStyle/>
          <a:p>
            <a:r>
              <a:rPr lang="en-US" dirty="0"/>
              <a:t>The </a:t>
            </a:r>
            <a:r>
              <a:rPr lang="en-US" dirty="0" smtClean="0"/>
              <a:t>Process of </a:t>
            </a:r>
            <a:r>
              <a:rPr lang="en-US" dirty="0"/>
              <a:t>Synaptic Transmission</a:t>
            </a:r>
            <a:endParaRPr lang="en-US" b="1" dirty="0"/>
          </a:p>
        </p:txBody>
      </p:sp>
      <p:pic>
        <p:nvPicPr>
          <p:cNvPr id="4" name="Picture 3" descr="As  you follow the steps in this progressive  graphic, you can trace the  sequence of synaptic transmission in  which neurotransmitters are released  by the sending, or presynaptic, neuron,  cross the tiny fluid-filled space  called the synaptic gap, and attach  to receptor sites on the receiving, or  postsynaptic, neuron. 1. Action potential travels along  axon of sending neuron.  2. Action potential triggers  release of neurotransmitters  by synaptic vesicles.  Synaptic gap between  presynaptic and  postsynaptic neuron  Axon terminal of  presynaptic neuron  Dendrite of  receiving neuron  3. Neurotransmitters cross  synaptic gap and bind to the  correctly shaped receptor sites on  the postsynaptic neuron.  Sodium ions  Receptor sites on the dendrite of  postsynaptic neuron  Synaptic vesicles  Neurotransmitters    &#10;" title="Fig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807" y="282197"/>
            <a:ext cx="5098945" cy="5768657"/>
          </a:xfrm>
          <a:prstGeom prst="rect">
            <a:avLst/>
          </a:prstGeom>
        </p:spPr>
      </p:pic>
    </p:spTree>
    <p:extLst>
      <p:ext uri="{BB962C8B-B14F-4D97-AF65-F5344CB8AC3E}">
        <p14:creationId xmlns:p14="http://schemas.microsoft.com/office/powerpoint/2010/main" val="2472230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Synapse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30350"/>
            <a:ext cx="5754794"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844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04850" y="495300"/>
            <a:ext cx="7772400" cy="457200"/>
          </a:xfrm>
        </p:spPr>
        <p:txBody>
          <a:bodyPr>
            <a:normAutofit fontScale="90000"/>
          </a:bodyPr>
          <a:lstStyle/>
          <a:p>
            <a:pPr eaLnBrk="1" hangingPunct="1"/>
            <a:r>
              <a:rPr lang="en-US" altLang="en-US" sz="3600" dirty="0" smtClean="0"/>
              <a:t>Excitatory and Inhibitory Messages</a:t>
            </a:r>
          </a:p>
        </p:txBody>
      </p:sp>
      <p:sp>
        <p:nvSpPr>
          <p:cNvPr id="32771" name="Rectangle 3"/>
          <p:cNvSpPr>
            <a:spLocks noGrp="1" noChangeArrowheads="1"/>
          </p:cNvSpPr>
          <p:nvPr>
            <p:ph type="body" idx="1"/>
          </p:nvPr>
        </p:nvSpPr>
        <p:spPr>
          <a:xfrm>
            <a:off x="666750" y="1447800"/>
            <a:ext cx="7772400" cy="3962400"/>
          </a:xfrm>
        </p:spPr>
        <p:txBody>
          <a:bodyPr>
            <a:noAutofit/>
          </a:bodyPr>
          <a:lstStyle/>
          <a:p>
            <a:pPr algn="l" eaLnBrk="1" hangingPunct="1"/>
            <a:r>
              <a:rPr lang="en-US" altLang="en-US" sz="3200" dirty="0" smtClean="0"/>
              <a:t>Excitatory message—increases the likelihood that the postsynaptic neuron will activate</a:t>
            </a:r>
          </a:p>
          <a:p>
            <a:pPr algn="l" eaLnBrk="1" hangingPunct="1"/>
            <a:r>
              <a:rPr lang="en-US" altLang="en-US" sz="3200" dirty="0" smtClean="0"/>
              <a:t>Inhibitory message—decreases the likelihood that the postsynaptic neuron will activate</a:t>
            </a:r>
          </a:p>
          <a:p>
            <a:pPr algn="l" eaLnBrk="1" hangingPunct="1"/>
            <a:r>
              <a:rPr lang="en-US" altLang="en-US" sz="3200" dirty="0" smtClean="0"/>
              <a:t>NT can have an excitatory message to one neuron and an inhibitory message to another </a:t>
            </a:r>
          </a:p>
        </p:txBody>
      </p:sp>
    </p:spTree>
    <p:extLst>
      <p:ext uri="{BB962C8B-B14F-4D97-AF65-F5344CB8AC3E}">
        <p14:creationId xmlns:p14="http://schemas.microsoft.com/office/powerpoint/2010/main" val="385770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Neurotransmitter </a:t>
            </a:r>
            <a:r>
              <a:rPr lang="en-US" dirty="0" smtClean="0"/>
              <a:t>and Receptor </a:t>
            </a:r>
            <a:r>
              <a:rPr lang="en-US" dirty="0"/>
              <a:t>Site Shapes</a:t>
            </a:r>
          </a:p>
        </p:txBody>
      </p:sp>
      <p:sp>
        <p:nvSpPr>
          <p:cNvPr id="3" name="Content Placeholder 2"/>
          <p:cNvSpPr>
            <a:spLocks noGrp="1"/>
          </p:cNvSpPr>
          <p:nvPr>
            <p:ph idx="1"/>
          </p:nvPr>
        </p:nvSpPr>
        <p:spPr>
          <a:xfrm>
            <a:off x="457200" y="1600200"/>
            <a:ext cx="3810000" cy="4525963"/>
          </a:xfrm>
        </p:spPr>
        <p:txBody>
          <a:bodyPr>
            <a:normAutofit fontScale="92500" lnSpcReduction="20000"/>
          </a:bodyPr>
          <a:lstStyle/>
          <a:p>
            <a:pPr marL="0" indent="0">
              <a:buNone/>
            </a:pPr>
            <a:r>
              <a:rPr lang="en-US" dirty="0"/>
              <a:t>Each </a:t>
            </a:r>
            <a:r>
              <a:rPr lang="en-US" dirty="0" smtClean="0"/>
              <a:t>neurotransmitter has </a:t>
            </a:r>
            <a:r>
              <a:rPr lang="en-US" dirty="0"/>
              <a:t>a chemically </a:t>
            </a:r>
            <a:r>
              <a:rPr lang="en-US" dirty="0" smtClean="0"/>
              <a:t>distinct shape.</a:t>
            </a:r>
            <a:br>
              <a:rPr lang="en-US" dirty="0" smtClean="0"/>
            </a:br>
            <a:r>
              <a:rPr lang="en-US" dirty="0" smtClean="0"/>
              <a:t/>
            </a:r>
            <a:br>
              <a:rPr lang="en-US" dirty="0" smtClean="0"/>
            </a:br>
            <a:r>
              <a:rPr lang="en-US" dirty="0" smtClean="0"/>
              <a:t>Like </a:t>
            </a:r>
            <a:r>
              <a:rPr lang="en-US" dirty="0"/>
              <a:t>a key in a lock, a </a:t>
            </a:r>
            <a:r>
              <a:rPr lang="en-US" dirty="0" smtClean="0"/>
              <a:t>neurotransmitter must </a:t>
            </a:r>
            <a:r>
              <a:rPr lang="en-US" dirty="0"/>
              <a:t>perfectly </a:t>
            </a:r>
            <a:r>
              <a:rPr lang="en-US" dirty="0" smtClean="0"/>
              <a:t>fit </a:t>
            </a:r>
            <a:r>
              <a:rPr lang="en-US" dirty="0"/>
              <a:t>the </a:t>
            </a:r>
            <a:r>
              <a:rPr lang="en-US" dirty="0" smtClean="0"/>
              <a:t>receptor site </a:t>
            </a:r>
            <a:r>
              <a:rPr lang="en-US" dirty="0"/>
              <a:t>on the receiving neuron for its </a:t>
            </a:r>
            <a:r>
              <a:rPr lang="en-US" dirty="0" smtClean="0"/>
              <a:t>message to be communicated</a:t>
            </a:r>
            <a:r>
              <a:rPr lang="en-US" dirty="0"/>
              <a:t>. </a:t>
            </a:r>
            <a:r>
              <a:rPr lang="en-US" dirty="0" smtClean="0"/>
              <a:t/>
            </a:r>
            <a:br>
              <a:rPr lang="en-US" dirty="0" smtClean="0"/>
            </a:br>
            <a:endParaRPr lang="en-US" dirty="0" smtClean="0"/>
          </a:p>
          <a:p>
            <a:pPr marL="0" indent="0">
              <a:buNone/>
            </a:pPr>
            <a:r>
              <a:rPr lang="en-US" dirty="0" smtClean="0"/>
              <a:t>NE: Norepinephrine</a:t>
            </a:r>
          </a:p>
          <a:p>
            <a:pPr marL="0" indent="0">
              <a:buNone/>
            </a:pPr>
            <a:r>
              <a:rPr lang="en-US" dirty="0" smtClean="0"/>
              <a:t>Ach: Acetylcholine</a:t>
            </a:r>
            <a:endParaRPr lang="en-US" dirty="0"/>
          </a:p>
        </p:txBody>
      </p:sp>
      <p:pic>
        <p:nvPicPr>
          <p:cNvPr id="5" name="Picture 4" descr="The figure shows a drawing depicting the shapes od neurotransmitter sites. Each neurotransmitter has a chemically distinct shape.  Like a key in a lock, a neurotransmitter must perfectly fit the receptor site on the receiving neuron for its message to be communicated.  &#10;In this figure, NE is the abbreviation for the neurotransmitter the abbreviation for acetylcholine.&#10;" title="Fig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132" y="1510465"/>
            <a:ext cx="4087681" cy="3894135"/>
          </a:xfrm>
          <a:prstGeom prst="rect">
            <a:avLst/>
          </a:prstGeom>
        </p:spPr>
      </p:pic>
    </p:spTree>
    <p:extLst>
      <p:ext uri="{BB962C8B-B14F-4D97-AF65-F5344CB8AC3E}">
        <p14:creationId xmlns:p14="http://schemas.microsoft.com/office/powerpoint/2010/main" val="41586031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Autofit/>
          </a:bodyPr>
          <a:lstStyle/>
          <a:p>
            <a:pPr eaLnBrk="1" hangingPunct="1"/>
            <a:r>
              <a:rPr lang="en-US" altLang="en-US" sz="4000" dirty="0" smtClean="0"/>
              <a:t>Acetylcholine (Ach)</a:t>
            </a:r>
          </a:p>
        </p:txBody>
      </p:sp>
      <p:sp>
        <p:nvSpPr>
          <p:cNvPr id="36867" name="Rectangle 3"/>
          <p:cNvSpPr>
            <a:spLocks noGrp="1" noChangeArrowheads="1"/>
          </p:cNvSpPr>
          <p:nvPr>
            <p:ph type="body" sz="half" idx="1"/>
          </p:nvPr>
        </p:nvSpPr>
        <p:spPr>
          <a:xfrm>
            <a:off x="533400" y="2133600"/>
            <a:ext cx="7696200" cy="2362200"/>
          </a:xfrm>
        </p:spPr>
        <p:txBody>
          <a:bodyPr>
            <a:normAutofit fontScale="92500"/>
          </a:bodyPr>
          <a:lstStyle/>
          <a:p>
            <a:pPr algn="l" eaLnBrk="1" hangingPunct="1">
              <a:lnSpc>
                <a:spcPct val="90000"/>
              </a:lnSpc>
            </a:pPr>
            <a:r>
              <a:rPr lang="en-US" altLang="en-US" sz="3900" smtClean="0"/>
              <a:t>Found in neuromuscular junctions</a:t>
            </a:r>
          </a:p>
          <a:p>
            <a:pPr eaLnBrk="1" hangingPunct="1">
              <a:lnSpc>
                <a:spcPct val="90000"/>
              </a:lnSpc>
            </a:pPr>
            <a:r>
              <a:rPr lang="en-US" altLang="en-US" sz="3900" smtClean="0"/>
              <a:t>Involved in muscle movements</a:t>
            </a:r>
          </a:p>
          <a:p>
            <a:pPr algn="l" eaLnBrk="1" hangingPunct="1">
              <a:lnSpc>
                <a:spcPct val="90000"/>
              </a:lnSpc>
            </a:pPr>
            <a:r>
              <a:rPr lang="en-US" altLang="en-US" sz="3900" smtClean="0"/>
              <a:t>Involved in learning and memory</a:t>
            </a:r>
            <a:endParaRPr lang="en-US" altLang="en-US" sz="3000" smtClean="0"/>
          </a:p>
        </p:txBody>
      </p:sp>
    </p:spTree>
    <p:extLst>
      <p:ext uri="{BB962C8B-B14F-4D97-AF65-F5344CB8AC3E}">
        <p14:creationId xmlns:p14="http://schemas.microsoft.com/office/powerpoint/2010/main" val="1538340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darts.JPG (132840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8600"/>
            <a:ext cx="24701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Grp="1" noChangeArrowheads="1"/>
          </p:cNvSpPr>
          <p:nvPr>
            <p:ph type="title"/>
          </p:nvPr>
        </p:nvSpPr>
        <p:spPr>
          <a:xfrm>
            <a:off x="304800" y="1143000"/>
            <a:ext cx="8382000" cy="1143000"/>
          </a:xfrm>
        </p:spPr>
        <p:txBody>
          <a:bodyPr>
            <a:normAutofit fontScale="90000"/>
          </a:bodyPr>
          <a:lstStyle/>
          <a:p>
            <a:pPr eaLnBrk="1" hangingPunct="1"/>
            <a:r>
              <a:rPr lang="en-US" altLang="en-US" smtClean="0"/>
              <a:t>Disruptions of </a:t>
            </a:r>
            <a:br>
              <a:rPr lang="en-US" altLang="en-US" smtClean="0"/>
            </a:br>
            <a:r>
              <a:rPr lang="en-US" altLang="en-US" smtClean="0"/>
              <a:t>Acetylcholine Functioning</a:t>
            </a:r>
          </a:p>
        </p:txBody>
      </p:sp>
      <p:sp>
        <p:nvSpPr>
          <p:cNvPr id="37892" name="Rectangle 3"/>
          <p:cNvSpPr>
            <a:spLocks noGrp="1" noChangeArrowheads="1"/>
          </p:cNvSpPr>
          <p:nvPr>
            <p:ph type="body" sz="half" idx="1"/>
          </p:nvPr>
        </p:nvSpPr>
        <p:spPr>
          <a:xfrm>
            <a:off x="1066800" y="2590800"/>
            <a:ext cx="7620000" cy="3124200"/>
          </a:xfrm>
        </p:spPr>
        <p:txBody>
          <a:bodyPr/>
          <a:lstStyle/>
          <a:p>
            <a:pPr algn="l" eaLnBrk="1" hangingPunct="1"/>
            <a:r>
              <a:rPr lang="en-US" altLang="en-US" sz="3100" smtClean="0"/>
              <a:t>Curare—blocks ACh receptors</a:t>
            </a:r>
            <a:endParaRPr lang="en-US" altLang="en-US" sz="2200" smtClean="0"/>
          </a:p>
          <a:p>
            <a:pPr lvl="1" eaLnBrk="1" hangingPunct="1"/>
            <a:r>
              <a:rPr lang="en-US" altLang="en-US" sz="2200" smtClean="0"/>
              <a:t>paralysis results (lack of ACh)</a:t>
            </a:r>
            <a:endParaRPr lang="en-US" altLang="en-US" sz="2000" smtClean="0"/>
          </a:p>
          <a:p>
            <a:pPr algn="l" eaLnBrk="1" hangingPunct="1"/>
            <a:r>
              <a:rPr lang="en-US" altLang="en-US" sz="3100" smtClean="0"/>
              <a:t>Nerve gases and black widow spider venom; too much ACh leads to severe muscle spasms and possible death</a:t>
            </a:r>
            <a:endParaRPr lang="en-US" altLang="en-US" sz="2200" smtClean="0"/>
          </a:p>
          <a:p>
            <a:pPr eaLnBrk="1" hangingPunct="1"/>
            <a:endParaRPr lang="en-US" altLang="en-US" sz="2000" smtClean="0"/>
          </a:p>
        </p:txBody>
      </p:sp>
    </p:spTree>
    <p:extLst>
      <p:ext uri="{BB962C8B-B14F-4D97-AF65-F5344CB8AC3E}">
        <p14:creationId xmlns:p14="http://schemas.microsoft.com/office/powerpoint/2010/main" val="373113882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685800"/>
            <a:ext cx="8229600" cy="1143000"/>
          </a:xfrm>
        </p:spPr>
        <p:txBody>
          <a:bodyPr/>
          <a:lstStyle/>
          <a:p>
            <a:pPr eaLnBrk="1" hangingPunct="1"/>
            <a:r>
              <a:rPr lang="en-US" altLang="en-US" smtClean="0"/>
              <a:t>Alzheimer’s Disease</a:t>
            </a:r>
          </a:p>
        </p:txBody>
      </p:sp>
      <p:sp>
        <p:nvSpPr>
          <p:cNvPr id="39939" name="Content Placeholder 7"/>
          <p:cNvSpPr>
            <a:spLocks noGrp="1"/>
          </p:cNvSpPr>
          <p:nvPr>
            <p:ph sz="half" idx="2"/>
          </p:nvPr>
        </p:nvSpPr>
        <p:spPr/>
        <p:txBody>
          <a:bodyPr>
            <a:normAutofit lnSpcReduction="10000"/>
          </a:bodyPr>
          <a:lstStyle/>
          <a:p>
            <a:pPr algn="l" eaLnBrk="1" hangingPunct="1"/>
            <a:r>
              <a:rPr lang="en-US" altLang="en-US" sz="3600" smtClean="0"/>
              <a:t>Deterioration of memory, reasoning, and language skills</a:t>
            </a:r>
          </a:p>
          <a:p>
            <a:pPr algn="l" eaLnBrk="1" hangingPunct="1"/>
            <a:r>
              <a:rPr lang="en-US" altLang="en-US" sz="3600" smtClean="0"/>
              <a:t>Symptoms may be due a to loss of ACh neurons</a:t>
            </a:r>
          </a:p>
          <a:p>
            <a:endParaRPr lang="en-US" altLang="en-US" smtClean="0"/>
          </a:p>
        </p:txBody>
      </p:sp>
      <p:sp>
        <p:nvSpPr>
          <p:cNvPr id="39940" name="Text Placeholder 8"/>
          <p:cNvSpPr>
            <a:spLocks noGrp="1"/>
          </p:cNvSpPr>
          <p:nvPr>
            <p:ph type="body" sz="quarter" idx="3"/>
          </p:nvPr>
        </p:nvSpPr>
        <p:spPr/>
        <p:txBody>
          <a:bodyPr/>
          <a:lstStyle/>
          <a:p>
            <a:endParaRPr lang="en-US" altLang="en-US" smtClean="0"/>
          </a:p>
        </p:txBody>
      </p:sp>
      <p:sp>
        <p:nvSpPr>
          <p:cNvPr id="39941" name="Content Placeholder 9"/>
          <p:cNvSpPr>
            <a:spLocks noGrp="1"/>
          </p:cNvSpPr>
          <p:nvPr>
            <p:ph sz="quarter" idx="4"/>
          </p:nvPr>
        </p:nvSpPr>
        <p:spPr/>
        <p:txBody>
          <a:bodyPr/>
          <a:lstStyle/>
          <a:p>
            <a:endParaRPr lang="en-US" altLang="en-US" smtClean="0"/>
          </a:p>
        </p:txBody>
      </p:sp>
      <p:pic>
        <p:nvPicPr>
          <p:cNvPr id="39942" name="Picture 5" descr="http://scrapetv.com/News/News%20Pages/Health/Images/Alzheimers-pati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63855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9408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Autofit/>
          </a:bodyPr>
          <a:lstStyle/>
          <a:p>
            <a:pPr eaLnBrk="1" hangingPunct="1"/>
            <a:r>
              <a:rPr lang="en-US" altLang="en-US" sz="4000" dirty="0" smtClean="0"/>
              <a:t>Dopamine</a:t>
            </a:r>
          </a:p>
        </p:txBody>
      </p:sp>
      <p:sp>
        <p:nvSpPr>
          <p:cNvPr id="40963" name="Rectangle 3"/>
          <p:cNvSpPr>
            <a:spLocks noGrp="1" noChangeArrowheads="1"/>
          </p:cNvSpPr>
          <p:nvPr>
            <p:ph type="body" sz="half" idx="1"/>
          </p:nvPr>
        </p:nvSpPr>
        <p:spPr>
          <a:xfrm>
            <a:off x="685800" y="1828800"/>
            <a:ext cx="8001000" cy="4191000"/>
          </a:xfrm>
        </p:spPr>
        <p:txBody>
          <a:bodyPr>
            <a:normAutofit lnSpcReduction="10000"/>
          </a:bodyPr>
          <a:lstStyle/>
          <a:p>
            <a:pPr algn="l" eaLnBrk="1" hangingPunct="1">
              <a:lnSpc>
                <a:spcPct val="90000"/>
              </a:lnSpc>
            </a:pPr>
            <a:r>
              <a:rPr lang="en-US" altLang="en-US" sz="3900" smtClean="0"/>
              <a:t>Involved in movement, attention, and learning</a:t>
            </a:r>
          </a:p>
          <a:p>
            <a:pPr algn="l" eaLnBrk="1" hangingPunct="1">
              <a:lnSpc>
                <a:spcPct val="90000"/>
              </a:lnSpc>
            </a:pPr>
            <a:r>
              <a:rPr lang="en-US" altLang="en-US" sz="3900" smtClean="0"/>
              <a:t>Dopamine imbalance also involved in schizophrenia</a:t>
            </a:r>
          </a:p>
          <a:p>
            <a:pPr lvl="1" eaLnBrk="1" hangingPunct="1">
              <a:lnSpc>
                <a:spcPct val="90000"/>
              </a:lnSpc>
            </a:pPr>
            <a:r>
              <a:rPr lang="en-US" altLang="en-US" sz="3500" smtClean="0"/>
              <a:t>Cocaine = dopamine overload </a:t>
            </a:r>
          </a:p>
          <a:p>
            <a:pPr algn="l" eaLnBrk="1" hangingPunct="1">
              <a:lnSpc>
                <a:spcPct val="90000"/>
              </a:lnSpc>
            </a:pPr>
            <a:r>
              <a:rPr lang="en-US" altLang="en-US" sz="3900" smtClean="0"/>
              <a:t>Parkinson’s disease is caused by a loss of dopamine-producing neurons</a:t>
            </a:r>
          </a:p>
        </p:txBody>
      </p:sp>
    </p:spTree>
    <p:extLst>
      <p:ext uri="{BB962C8B-B14F-4D97-AF65-F5344CB8AC3E}">
        <p14:creationId xmlns:p14="http://schemas.microsoft.com/office/powerpoint/2010/main" val="9694772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09600" y="609600"/>
            <a:ext cx="7772400" cy="1143000"/>
          </a:xfrm>
        </p:spPr>
        <p:txBody>
          <a:bodyPr>
            <a:normAutofit/>
          </a:bodyPr>
          <a:lstStyle/>
          <a:p>
            <a:pPr eaLnBrk="1" hangingPunct="1"/>
            <a:r>
              <a:rPr lang="en-US" altLang="en-US" sz="4000" dirty="0" smtClean="0"/>
              <a:t>Parkinson’s Disease</a:t>
            </a:r>
          </a:p>
        </p:txBody>
      </p:sp>
      <p:sp>
        <p:nvSpPr>
          <p:cNvPr id="66563" name="Rectangle 3"/>
          <p:cNvSpPr>
            <a:spLocks noGrp="1" noChangeArrowheads="1"/>
          </p:cNvSpPr>
          <p:nvPr>
            <p:ph type="body" idx="1"/>
          </p:nvPr>
        </p:nvSpPr>
        <p:spPr>
          <a:xfrm>
            <a:off x="552450" y="1654175"/>
            <a:ext cx="8153400" cy="4191000"/>
          </a:xfrm>
        </p:spPr>
        <p:txBody>
          <a:bodyPr/>
          <a:lstStyle/>
          <a:p>
            <a:pPr algn="l" eaLnBrk="1" hangingPunct="1">
              <a:lnSpc>
                <a:spcPct val="90000"/>
              </a:lnSpc>
            </a:pPr>
            <a:r>
              <a:rPr lang="en-US" altLang="en-US" sz="3000" dirty="0" smtClean="0"/>
              <a:t>Results from loss of dopamine-producing neurons in the </a:t>
            </a:r>
            <a:r>
              <a:rPr lang="en-US" altLang="en-US" sz="3000" dirty="0" err="1" smtClean="0"/>
              <a:t>substantia</a:t>
            </a:r>
            <a:r>
              <a:rPr lang="en-US" altLang="en-US" sz="3000" dirty="0" smtClean="0"/>
              <a:t> </a:t>
            </a:r>
            <a:r>
              <a:rPr lang="en-US" altLang="en-US" sz="3000" dirty="0" err="1" smtClean="0"/>
              <a:t>nigra</a:t>
            </a:r>
            <a:r>
              <a:rPr lang="en-US" altLang="en-US" sz="3000" dirty="0" smtClean="0"/>
              <a:t> </a:t>
            </a:r>
          </a:p>
          <a:p>
            <a:pPr eaLnBrk="1" hangingPunct="1">
              <a:lnSpc>
                <a:spcPct val="90000"/>
              </a:lnSpc>
            </a:pPr>
            <a:r>
              <a:rPr lang="en-US" altLang="en-US" sz="3000" dirty="0" smtClean="0"/>
              <a:t>Symptoms include</a:t>
            </a:r>
          </a:p>
          <a:p>
            <a:pPr lvl="1" eaLnBrk="1" hangingPunct="1">
              <a:lnSpc>
                <a:spcPct val="90000"/>
              </a:lnSpc>
            </a:pPr>
            <a:r>
              <a:rPr lang="en-US" altLang="en-US" sz="2600" dirty="0" smtClean="0"/>
              <a:t>difficulty starting and stopping voluntary movements</a:t>
            </a:r>
          </a:p>
          <a:p>
            <a:pPr lvl="1" eaLnBrk="1" hangingPunct="1">
              <a:lnSpc>
                <a:spcPct val="90000"/>
              </a:lnSpc>
            </a:pPr>
            <a:r>
              <a:rPr lang="en-US" altLang="en-US" sz="2600" dirty="0" smtClean="0"/>
              <a:t>tremors at rest</a:t>
            </a:r>
          </a:p>
          <a:p>
            <a:pPr lvl="1" eaLnBrk="1" hangingPunct="1">
              <a:lnSpc>
                <a:spcPct val="90000"/>
              </a:lnSpc>
            </a:pPr>
            <a:r>
              <a:rPr lang="en-US" altLang="en-US" sz="2600" dirty="0" smtClean="0"/>
              <a:t>stooped posture</a:t>
            </a:r>
          </a:p>
          <a:p>
            <a:pPr lvl="1" eaLnBrk="1" hangingPunct="1">
              <a:lnSpc>
                <a:spcPct val="90000"/>
              </a:lnSpc>
            </a:pPr>
            <a:r>
              <a:rPr lang="en-US" altLang="en-US" sz="2600" dirty="0" smtClean="0"/>
              <a:t>rigidity</a:t>
            </a:r>
          </a:p>
          <a:p>
            <a:pPr lvl="1" eaLnBrk="1" hangingPunct="1">
              <a:lnSpc>
                <a:spcPct val="90000"/>
              </a:lnSpc>
            </a:pPr>
            <a:r>
              <a:rPr lang="en-US" altLang="en-US" sz="2600" dirty="0" smtClean="0"/>
              <a:t>poor balance</a:t>
            </a:r>
          </a:p>
        </p:txBody>
      </p:sp>
      <p:pic>
        <p:nvPicPr>
          <p:cNvPr id="41988" name="Picture 5" descr="http://www.njnnetwork.com/njn/wp-content/uploads/2009/10/Muhammad-ali-Michael-J-F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25" y="3749675"/>
            <a:ext cx="41306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27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56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6563">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656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6563">
                                            <p:txEl>
                                              <p:pRg st="1" end="1"/>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499"/>
                                          </p:stCondLst>
                                        </p:cTn>
                                        <p:tgtEl>
                                          <p:spTgt spid="6656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6563">
                                            <p:txEl>
                                              <p:pRg st="2" end="2"/>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499"/>
                                          </p:stCondLst>
                                        </p:cTn>
                                        <p:tgtEl>
                                          <p:spTgt spid="6656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6563">
                                            <p:txEl>
                                              <p:pRg st="3" end="3"/>
                                            </p:txEl>
                                          </p:spTgt>
                                        </p:tgtEl>
                                        <p:attrNameLst>
                                          <p:attrName>ppt_c</p:attrName>
                                        </p:attrNameLst>
                                      </p:cBhvr>
                                      <p:to>
                                        <a:schemeClr val="bg2"/>
                                      </p:to>
                                    </p:animClr>
                                  </p:subTnLst>
                                </p:cTn>
                              </p:par>
                              <p:par>
                                <p:cTn id="15" presetID="1" presetClass="entr" presetSubtype="0" fill="hold" grpId="0" nodeType="withEffect">
                                  <p:stCondLst>
                                    <p:cond delay="0"/>
                                  </p:stCondLst>
                                  <p:childTnLst>
                                    <p:set>
                                      <p:cBhvr>
                                        <p:cTn id="16" dur="1" fill="hold">
                                          <p:stCondLst>
                                            <p:cond delay="499"/>
                                          </p:stCondLst>
                                        </p:cTn>
                                        <p:tgtEl>
                                          <p:spTgt spid="6656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6563">
                                            <p:txEl>
                                              <p:pRg st="4" end="4"/>
                                            </p:txEl>
                                          </p:spTgt>
                                        </p:tgtEl>
                                        <p:attrNameLst>
                                          <p:attrName>ppt_c</p:attrName>
                                        </p:attrNameLst>
                                      </p:cBhvr>
                                      <p:to>
                                        <a:schemeClr val="bg2"/>
                                      </p:to>
                                    </p:animClr>
                                  </p:subTnLst>
                                </p:cTn>
                              </p:par>
                              <p:par>
                                <p:cTn id="17" presetID="1" presetClass="entr" presetSubtype="0" fill="hold" grpId="0" nodeType="withEffect">
                                  <p:stCondLst>
                                    <p:cond delay="0"/>
                                  </p:stCondLst>
                                  <p:childTnLst>
                                    <p:set>
                                      <p:cBhvr>
                                        <p:cTn id="18" dur="1" fill="hold">
                                          <p:stCondLst>
                                            <p:cond delay="499"/>
                                          </p:stCondLst>
                                        </p:cTn>
                                        <p:tgtEl>
                                          <p:spTgt spid="6656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6563">
                                            <p:txEl>
                                              <p:pRg st="5" end="5"/>
                                            </p:txEl>
                                          </p:spTgt>
                                        </p:tgtEl>
                                        <p:attrNameLst>
                                          <p:attrName>ppt_c</p:attrName>
                                        </p:attrNameLst>
                                      </p:cBhvr>
                                      <p:to>
                                        <a:schemeClr val="bg2"/>
                                      </p:to>
                                    </p:animClr>
                                  </p:subTnLst>
                                </p:cTn>
                              </p:par>
                              <p:par>
                                <p:cTn id="19" presetID="1" presetClass="entr" presetSubtype="0" fill="hold" grpId="0" nodeType="withEffect">
                                  <p:stCondLst>
                                    <p:cond delay="0"/>
                                  </p:stCondLst>
                                  <p:childTnLst>
                                    <p:set>
                                      <p:cBhvr>
                                        <p:cTn id="20" dur="1" fill="hold">
                                          <p:stCondLst>
                                            <p:cond delay="499"/>
                                          </p:stCondLst>
                                        </p:cTn>
                                        <p:tgtEl>
                                          <p:spTgt spid="6656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6563">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 Neuroscience and Behavior</a:t>
            </a:r>
            <a:endParaRPr lang="en-US" dirty="0"/>
          </a:p>
        </p:txBody>
      </p:sp>
      <p:sp>
        <p:nvSpPr>
          <p:cNvPr id="3" name="Content Placeholder 2"/>
          <p:cNvSpPr>
            <a:spLocks noGrp="1"/>
          </p:cNvSpPr>
          <p:nvPr>
            <p:ph idx="1"/>
          </p:nvPr>
        </p:nvSpPr>
        <p:spPr/>
        <p:txBody>
          <a:bodyPr>
            <a:normAutofit fontScale="32500" lnSpcReduction="20000"/>
          </a:bodyPr>
          <a:lstStyle/>
          <a:p>
            <a:pPr marL="0" lvl="0" indent="0">
              <a:buNone/>
            </a:pPr>
            <a:r>
              <a:rPr lang="en-US" sz="6200" b="1" dirty="0" smtClean="0"/>
              <a:t>Sample questions studied by neurosciences</a:t>
            </a:r>
            <a:br>
              <a:rPr lang="en-US" sz="6200" b="1" dirty="0" smtClean="0"/>
            </a:br>
            <a:endParaRPr lang="en-US" sz="6200" b="1" dirty="0"/>
          </a:p>
          <a:p>
            <a:r>
              <a:rPr lang="en-US" sz="4900" dirty="0" smtClean="0"/>
              <a:t>How </a:t>
            </a:r>
            <a:r>
              <a:rPr lang="en-US" sz="4900" dirty="0"/>
              <a:t>do you tell the difference between red and blue, sweet and sour, loud </a:t>
            </a:r>
            <a:r>
              <a:rPr lang="en-US" sz="4900" dirty="0" smtClean="0"/>
              <a:t>and soft?</a:t>
            </a:r>
            <a:br>
              <a:rPr lang="en-US" sz="4900" dirty="0" smtClean="0"/>
            </a:br>
            <a:endParaRPr lang="en-US" sz="4900" dirty="0"/>
          </a:p>
          <a:p>
            <a:r>
              <a:rPr lang="en-US" sz="4900" dirty="0" smtClean="0"/>
              <a:t>What </a:t>
            </a:r>
            <a:r>
              <a:rPr lang="en-US" sz="4900" dirty="0"/>
              <a:t>happens in the brain when you sleep, dream, or meditate? </a:t>
            </a:r>
            <a:r>
              <a:rPr lang="en-US" sz="4900" dirty="0" smtClean="0"/>
              <a:t/>
            </a:r>
            <a:br>
              <a:rPr lang="en-US" sz="4900" dirty="0" smtClean="0"/>
            </a:br>
            <a:endParaRPr lang="en-US" sz="4900" dirty="0" smtClean="0"/>
          </a:p>
          <a:p>
            <a:r>
              <a:rPr lang="en-US" sz="4900" dirty="0" smtClean="0"/>
              <a:t>What </a:t>
            </a:r>
            <a:r>
              <a:rPr lang="en-US" sz="4900" dirty="0"/>
              <a:t>exactly is a memory, and how are memories stored in the brain? </a:t>
            </a:r>
            <a:r>
              <a:rPr lang="en-US" sz="4900" dirty="0" smtClean="0"/>
              <a:t/>
            </a:r>
            <a:br>
              <a:rPr lang="en-US" sz="4900" dirty="0" smtClean="0"/>
            </a:br>
            <a:endParaRPr lang="en-US" sz="4900" dirty="0" smtClean="0"/>
          </a:p>
          <a:p>
            <a:r>
              <a:rPr lang="en-US" sz="4900" dirty="0" smtClean="0"/>
              <a:t>Why </a:t>
            </a:r>
            <a:r>
              <a:rPr lang="en-US" sz="4900" dirty="0"/>
              <a:t>do you get hungry? How do emotions occur</a:t>
            </a:r>
            <a:r>
              <a:rPr lang="en-US" sz="4900" dirty="0" smtClean="0"/>
              <a:t>?</a:t>
            </a:r>
            <a:br>
              <a:rPr lang="en-US" sz="4900" dirty="0" smtClean="0"/>
            </a:br>
            <a:endParaRPr lang="en-US" sz="4900" dirty="0" smtClean="0"/>
          </a:p>
          <a:p>
            <a:r>
              <a:rPr lang="en-US" sz="4900" dirty="0" smtClean="0"/>
              <a:t>How </a:t>
            </a:r>
            <a:r>
              <a:rPr lang="en-US" sz="4900" dirty="0"/>
              <a:t>do emotions and personality factors affect your vulnerability to </a:t>
            </a:r>
            <a:r>
              <a:rPr lang="en-US" sz="4900" dirty="0" smtClean="0"/>
              <a:t>infection and </a:t>
            </a:r>
            <a:r>
              <a:rPr lang="en-US" sz="4900" dirty="0"/>
              <a:t>disease</a:t>
            </a:r>
            <a:r>
              <a:rPr lang="en-US" sz="4900" dirty="0" smtClean="0"/>
              <a:t>?</a:t>
            </a:r>
            <a:br>
              <a:rPr lang="en-US" sz="4900" dirty="0" smtClean="0"/>
            </a:br>
            <a:endParaRPr lang="en-US" sz="4900" dirty="0" smtClean="0"/>
          </a:p>
          <a:p>
            <a:r>
              <a:rPr lang="en-US" sz="4900" dirty="0" smtClean="0"/>
              <a:t>How </a:t>
            </a:r>
            <a:r>
              <a:rPr lang="en-US" sz="4900" dirty="0"/>
              <a:t>does heredity </a:t>
            </a:r>
            <a:r>
              <a:rPr lang="en-US" sz="4900" dirty="0" smtClean="0"/>
              <a:t>influence </a:t>
            </a:r>
            <a:r>
              <a:rPr lang="en-US" sz="4900" dirty="0"/>
              <a:t>your development? What role does genetics play </a:t>
            </a:r>
            <a:r>
              <a:rPr lang="en-US" sz="4900" dirty="0" smtClean="0"/>
              <a:t>in personality </a:t>
            </a:r>
            <a:r>
              <a:rPr lang="en-US" sz="4900" dirty="0"/>
              <a:t>traits and psychological disorders? </a:t>
            </a:r>
            <a:r>
              <a:rPr lang="en-US" sz="4900" dirty="0" smtClean="0"/>
              <a:t/>
            </a:r>
            <a:br>
              <a:rPr lang="en-US" sz="4900" dirty="0" smtClean="0"/>
            </a:br>
            <a:endParaRPr lang="en-US" sz="4900" dirty="0" smtClean="0"/>
          </a:p>
          <a:p>
            <a:r>
              <a:rPr lang="en-US" sz="4900" dirty="0" smtClean="0"/>
              <a:t>What </a:t>
            </a:r>
            <a:r>
              <a:rPr lang="en-US" sz="4900" dirty="0"/>
              <a:t>role does abnormal brain chemistry play in psychological disorders</a:t>
            </a:r>
            <a:r>
              <a:rPr lang="en-US" sz="4900" dirty="0" smtClean="0"/>
              <a:t>? How</a:t>
            </a:r>
            <a:r>
              <a:rPr lang="en-US" sz="4900" dirty="0"/>
              <a:t> </a:t>
            </a:r>
            <a:r>
              <a:rPr lang="en-US" sz="4900" dirty="0" smtClean="0"/>
              <a:t>do </a:t>
            </a:r>
            <a:r>
              <a:rPr lang="en-US" sz="4900" dirty="0"/>
              <a:t>medications alleviate the symptoms of serious psychological disorders?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http://3.bp.blogspot.com/_1NJkyVMFbuA/SP6o2RkBw0I/AAAAAAAAAXE/adi-ICWWNu8/s400/parkinson%27s+levodo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990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Grp="1" noChangeArrowheads="1"/>
          </p:cNvSpPr>
          <p:nvPr>
            <p:ph type="title"/>
          </p:nvPr>
        </p:nvSpPr>
        <p:spPr>
          <a:xfrm>
            <a:off x="685800" y="762000"/>
            <a:ext cx="7772400" cy="1143000"/>
          </a:xfrm>
        </p:spPr>
        <p:txBody>
          <a:bodyPr>
            <a:normAutofit/>
          </a:bodyPr>
          <a:lstStyle/>
          <a:p>
            <a:pPr eaLnBrk="1" hangingPunct="1"/>
            <a:r>
              <a:rPr lang="en-US" altLang="en-US" sz="4000" dirty="0" smtClean="0"/>
              <a:t>Parkinson’s Disease</a:t>
            </a:r>
          </a:p>
        </p:txBody>
      </p:sp>
      <p:sp>
        <p:nvSpPr>
          <p:cNvPr id="43012" name="Rectangle 3"/>
          <p:cNvSpPr>
            <a:spLocks noGrp="1" noChangeArrowheads="1"/>
          </p:cNvSpPr>
          <p:nvPr>
            <p:ph type="body" idx="1"/>
          </p:nvPr>
        </p:nvSpPr>
        <p:spPr>
          <a:xfrm>
            <a:off x="762000" y="2057400"/>
            <a:ext cx="8077200" cy="3886200"/>
          </a:xfrm>
        </p:spPr>
        <p:txBody>
          <a:bodyPr/>
          <a:lstStyle/>
          <a:p>
            <a:pPr eaLnBrk="1" hangingPunct="1"/>
            <a:r>
              <a:rPr lang="en-US" altLang="en-US" dirty="0" smtClean="0"/>
              <a:t>Treatments</a:t>
            </a:r>
          </a:p>
          <a:p>
            <a:pPr lvl="1" eaLnBrk="1" hangingPunct="1"/>
            <a:r>
              <a:rPr lang="en-US" altLang="en-US" sz="3200" dirty="0" err="1" smtClean="0"/>
              <a:t>Levo-dopa</a:t>
            </a:r>
            <a:endParaRPr lang="en-US" altLang="en-US" sz="3200" dirty="0" smtClean="0"/>
          </a:p>
          <a:p>
            <a:pPr lvl="1" eaLnBrk="1" hangingPunct="1"/>
            <a:r>
              <a:rPr lang="en-US" altLang="en-US" sz="3200" dirty="0"/>
              <a:t>E</a:t>
            </a:r>
            <a:r>
              <a:rPr lang="en-US" altLang="en-US" sz="3200" dirty="0" smtClean="0"/>
              <a:t>lectrical stimulation of the thalamus has been used to stop tremors</a:t>
            </a:r>
          </a:p>
        </p:txBody>
      </p:sp>
    </p:spTree>
    <p:extLst>
      <p:ext uri="{BB962C8B-B14F-4D97-AF65-F5344CB8AC3E}">
        <p14:creationId xmlns:p14="http://schemas.microsoft.com/office/powerpoint/2010/main" val="19690674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iStock_000002305053X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p:cNvSpPr>
            <a:spLocks noGrp="1" noChangeArrowheads="1"/>
          </p:cNvSpPr>
          <p:nvPr>
            <p:ph type="title"/>
          </p:nvPr>
        </p:nvSpPr>
        <p:spPr/>
        <p:txBody>
          <a:bodyPr>
            <a:noAutofit/>
          </a:bodyPr>
          <a:lstStyle/>
          <a:p>
            <a:pPr eaLnBrk="1" hangingPunct="1"/>
            <a:r>
              <a:rPr lang="en-US" altLang="en-US" sz="4000" dirty="0" smtClean="0"/>
              <a:t>Serotonin</a:t>
            </a:r>
          </a:p>
        </p:txBody>
      </p:sp>
      <p:sp>
        <p:nvSpPr>
          <p:cNvPr id="44036" name="Rectangle 3"/>
          <p:cNvSpPr>
            <a:spLocks noGrp="1" noChangeArrowheads="1"/>
          </p:cNvSpPr>
          <p:nvPr>
            <p:ph type="body" sz="half" idx="1"/>
          </p:nvPr>
        </p:nvSpPr>
        <p:spPr>
          <a:xfrm>
            <a:off x="685800" y="2076450"/>
            <a:ext cx="7924800" cy="4171950"/>
          </a:xfrm>
        </p:spPr>
        <p:txBody>
          <a:bodyPr>
            <a:normAutofit lnSpcReduction="10000"/>
          </a:bodyPr>
          <a:lstStyle/>
          <a:p>
            <a:pPr algn="l" eaLnBrk="1" hangingPunct="1"/>
            <a:r>
              <a:rPr lang="en-US" altLang="en-US" sz="4300" dirty="0" smtClean="0"/>
              <a:t>Involved in alertness</a:t>
            </a:r>
          </a:p>
          <a:p>
            <a:pPr algn="l" eaLnBrk="1" hangingPunct="1"/>
            <a:r>
              <a:rPr lang="en-US" altLang="en-US" sz="4300" dirty="0" smtClean="0"/>
              <a:t>Involved in depression</a:t>
            </a:r>
            <a:endParaRPr lang="en-US" altLang="en-US" dirty="0" smtClean="0"/>
          </a:p>
          <a:p>
            <a:pPr lvl="1" eaLnBrk="1" hangingPunct="1"/>
            <a:r>
              <a:rPr lang="en-US" altLang="en-US" sz="3500" dirty="0" smtClean="0"/>
              <a:t>Prozac works by keeping serotonin in the synapse longer, giving it more time to exert an effect</a:t>
            </a:r>
          </a:p>
          <a:p>
            <a:pPr lvl="1" eaLnBrk="1" hangingPunct="1"/>
            <a:r>
              <a:rPr lang="en-US" altLang="en-US" sz="3500" dirty="0" smtClean="0"/>
              <a:t>SSRI’s (Selective Serotonin Reuptake Inhibitors)</a:t>
            </a:r>
            <a:endParaRPr lang="en-US" altLang="en-US" sz="2600" dirty="0" smtClean="0"/>
          </a:p>
        </p:txBody>
      </p:sp>
    </p:spTree>
    <p:extLst>
      <p:ext uri="{BB962C8B-B14F-4D97-AF65-F5344CB8AC3E}">
        <p14:creationId xmlns:p14="http://schemas.microsoft.com/office/powerpoint/2010/main" val="26752146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pPr eaLnBrk="1" hangingPunct="1"/>
            <a:r>
              <a:rPr lang="en-US" altLang="en-US" sz="4400" dirty="0" smtClean="0"/>
              <a:t>Norepinephrin</a:t>
            </a:r>
            <a:r>
              <a:rPr lang="en-US" altLang="en-US" dirty="0" smtClean="0"/>
              <a:t>e</a:t>
            </a:r>
          </a:p>
        </p:txBody>
      </p:sp>
      <p:sp>
        <p:nvSpPr>
          <p:cNvPr id="45059" name="Rectangle 3"/>
          <p:cNvSpPr>
            <a:spLocks noGrp="1" noChangeArrowheads="1"/>
          </p:cNvSpPr>
          <p:nvPr>
            <p:ph type="body" sz="half" idx="1"/>
          </p:nvPr>
        </p:nvSpPr>
        <p:spPr>
          <a:xfrm>
            <a:off x="1265238" y="2136775"/>
            <a:ext cx="6807200" cy="3806825"/>
          </a:xfrm>
        </p:spPr>
        <p:txBody>
          <a:bodyPr/>
          <a:lstStyle/>
          <a:p>
            <a:pPr algn="l" eaLnBrk="1" hangingPunct="1">
              <a:lnSpc>
                <a:spcPct val="90000"/>
              </a:lnSpc>
            </a:pPr>
            <a:r>
              <a:rPr lang="en-US" altLang="en-US" sz="4000" smtClean="0"/>
              <a:t>Arousal</a:t>
            </a:r>
          </a:p>
          <a:p>
            <a:pPr algn="l" eaLnBrk="1" hangingPunct="1">
              <a:lnSpc>
                <a:spcPct val="90000"/>
              </a:lnSpc>
            </a:pPr>
            <a:r>
              <a:rPr lang="en-US" altLang="en-US" sz="4000" smtClean="0"/>
              <a:t>“Fight or flight” response</a:t>
            </a:r>
          </a:p>
          <a:p>
            <a:pPr algn="l" eaLnBrk="1" hangingPunct="1">
              <a:lnSpc>
                <a:spcPct val="90000"/>
              </a:lnSpc>
            </a:pPr>
            <a:r>
              <a:rPr lang="en-US" altLang="en-US" sz="4000" smtClean="0"/>
              <a:t>Learning</a:t>
            </a:r>
          </a:p>
          <a:p>
            <a:pPr algn="l" eaLnBrk="1" hangingPunct="1">
              <a:lnSpc>
                <a:spcPct val="90000"/>
              </a:lnSpc>
            </a:pPr>
            <a:r>
              <a:rPr lang="en-US" altLang="en-US" sz="4000" smtClean="0"/>
              <a:t>Dysfunction may lead to depression</a:t>
            </a:r>
          </a:p>
          <a:p>
            <a:pPr eaLnBrk="1" hangingPunct="1">
              <a:lnSpc>
                <a:spcPct val="90000"/>
              </a:lnSpc>
            </a:pPr>
            <a:endParaRPr lang="en-US" altLang="en-US" sz="4300" smtClean="0"/>
          </a:p>
        </p:txBody>
      </p:sp>
      <p:pic>
        <p:nvPicPr>
          <p:cNvPr id="45060" name="Picture 5" descr="http://static.squidoo.com/resize/squidoo_images/250/draft_lens3584522module31438722photo_1241527703panic_attacks_fear-sp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81000"/>
            <a:ext cx="23812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709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650"/>
            <a:ext cx="7772400" cy="609600"/>
          </a:xfrm>
        </p:spPr>
        <p:txBody>
          <a:bodyPr>
            <a:noAutofit/>
          </a:bodyPr>
          <a:lstStyle/>
          <a:p>
            <a:r>
              <a:rPr lang="en-US" sz="4000" dirty="0" smtClean="0"/>
              <a:t>Glutamate</a:t>
            </a:r>
            <a:endParaRPr lang="en-US" sz="4000" dirty="0"/>
          </a:p>
        </p:txBody>
      </p:sp>
      <p:sp>
        <p:nvSpPr>
          <p:cNvPr id="3" name="Text Placeholder 2"/>
          <p:cNvSpPr>
            <a:spLocks noGrp="1"/>
          </p:cNvSpPr>
          <p:nvPr>
            <p:ph type="body" sz="half" idx="1"/>
          </p:nvPr>
        </p:nvSpPr>
        <p:spPr>
          <a:xfrm>
            <a:off x="685800" y="1257300"/>
            <a:ext cx="3810000" cy="4857750"/>
          </a:xfrm>
        </p:spPr>
        <p:txBody>
          <a:bodyPr/>
          <a:lstStyle/>
          <a:p>
            <a:r>
              <a:rPr lang="en-US" dirty="0" smtClean="0"/>
              <a:t>Bipolar Disorder may be due to an imbalance of glutamate.</a:t>
            </a:r>
          </a:p>
          <a:p>
            <a:r>
              <a:rPr lang="en-US" dirty="0" smtClean="0"/>
              <a:t>Plays a role in cognitive, motor and sensory functions</a:t>
            </a:r>
          </a:p>
          <a:p>
            <a:r>
              <a:rPr lang="en-US" dirty="0" smtClean="0"/>
              <a:t>An excitatory NT</a:t>
            </a:r>
            <a:endParaRPr lang="en-US" dirty="0"/>
          </a:p>
        </p:txBody>
      </p:sp>
    </p:spTree>
    <p:extLst>
      <p:ext uri="{BB962C8B-B14F-4D97-AF65-F5344CB8AC3E}">
        <p14:creationId xmlns:p14="http://schemas.microsoft.com/office/powerpoint/2010/main" val="21506355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5" descr="http://www.pharmacy1000.com/img/diazep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95400"/>
            <a:ext cx="2743200" cy="2057400"/>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a:xfrm>
            <a:off x="685800" y="952500"/>
            <a:ext cx="7772400" cy="609600"/>
          </a:xfrm>
        </p:spPr>
        <p:txBody>
          <a:bodyPr>
            <a:noAutofit/>
          </a:bodyPr>
          <a:lstStyle/>
          <a:p>
            <a:pPr eaLnBrk="1" hangingPunct="1"/>
            <a:r>
              <a:rPr lang="en-US" altLang="en-US" sz="4000" dirty="0" smtClean="0"/>
              <a:t>GABA</a:t>
            </a:r>
          </a:p>
        </p:txBody>
      </p:sp>
      <p:sp>
        <p:nvSpPr>
          <p:cNvPr id="46084" name="Rectangle 3"/>
          <p:cNvSpPr>
            <a:spLocks noGrp="1" noChangeArrowheads="1"/>
          </p:cNvSpPr>
          <p:nvPr>
            <p:ph type="body" sz="half" idx="1"/>
          </p:nvPr>
        </p:nvSpPr>
        <p:spPr>
          <a:xfrm>
            <a:off x="639763" y="1771650"/>
            <a:ext cx="7742237" cy="4171950"/>
          </a:xfrm>
        </p:spPr>
        <p:txBody>
          <a:bodyPr>
            <a:normAutofit lnSpcReduction="10000"/>
          </a:bodyPr>
          <a:lstStyle/>
          <a:p>
            <a:pPr algn="l" eaLnBrk="1" hangingPunct="1">
              <a:lnSpc>
                <a:spcPct val="90000"/>
              </a:lnSpc>
            </a:pPr>
            <a:r>
              <a:rPr lang="en-US" altLang="en-US" sz="3200" smtClean="0"/>
              <a:t>Inhibition of brain activity, calms</a:t>
            </a:r>
          </a:p>
          <a:p>
            <a:pPr algn="l" eaLnBrk="1" hangingPunct="1">
              <a:lnSpc>
                <a:spcPct val="90000"/>
              </a:lnSpc>
            </a:pPr>
            <a:r>
              <a:rPr lang="en-US" altLang="en-US" sz="3200" smtClean="0"/>
              <a:t>Too much:</a:t>
            </a:r>
          </a:p>
          <a:p>
            <a:pPr lvl="1" eaLnBrk="1" hangingPunct="1">
              <a:lnSpc>
                <a:spcPct val="90000"/>
              </a:lnSpc>
            </a:pPr>
            <a:r>
              <a:rPr lang="en-US" altLang="en-US" sz="3200" smtClean="0"/>
              <a:t>Learning, motivation, movement impairment  </a:t>
            </a:r>
          </a:p>
          <a:p>
            <a:pPr algn="l" eaLnBrk="1" hangingPunct="1">
              <a:lnSpc>
                <a:spcPct val="90000"/>
              </a:lnSpc>
            </a:pPr>
            <a:r>
              <a:rPr lang="en-US" altLang="en-US" sz="3200" smtClean="0"/>
              <a:t>Too little:</a:t>
            </a:r>
          </a:p>
          <a:p>
            <a:pPr lvl="1" eaLnBrk="1" hangingPunct="1">
              <a:lnSpc>
                <a:spcPct val="90000"/>
              </a:lnSpc>
            </a:pPr>
            <a:r>
              <a:rPr lang="en-US" altLang="en-US" sz="3200" smtClean="0"/>
              <a:t>Seizures</a:t>
            </a:r>
          </a:p>
          <a:p>
            <a:pPr algn="l" eaLnBrk="1" hangingPunct="1">
              <a:lnSpc>
                <a:spcPct val="90000"/>
              </a:lnSpc>
            </a:pPr>
            <a:r>
              <a:rPr lang="en-US" altLang="en-US" sz="3200" smtClean="0"/>
              <a:t>Antianxiety meds increase GABA activity:</a:t>
            </a:r>
          </a:p>
          <a:p>
            <a:pPr lvl="1" eaLnBrk="1" hangingPunct="1">
              <a:lnSpc>
                <a:spcPct val="90000"/>
              </a:lnSpc>
            </a:pPr>
            <a:r>
              <a:rPr lang="en-US" altLang="en-US" sz="2800" smtClean="0"/>
              <a:t>Valium, Xanax, Diazepam</a:t>
            </a:r>
          </a:p>
        </p:txBody>
      </p:sp>
    </p:spTree>
    <p:extLst>
      <p:ext uri="{BB962C8B-B14F-4D97-AF65-F5344CB8AC3E}">
        <p14:creationId xmlns:p14="http://schemas.microsoft.com/office/powerpoint/2010/main" val="378864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Autofit/>
          </a:bodyPr>
          <a:lstStyle/>
          <a:p>
            <a:pPr eaLnBrk="1" hangingPunct="1"/>
            <a:r>
              <a:rPr lang="en-US" altLang="en-US" sz="4000" dirty="0" smtClean="0"/>
              <a:t>Endorphins</a:t>
            </a:r>
          </a:p>
        </p:txBody>
      </p:sp>
      <p:sp>
        <p:nvSpPr>
          <p:cNvPr id="47107" name="Rectangle 3"/>
          <p:cNvSpPr>
            <a:spLocks noGrp="1" noChangeArrowheads="1"/>
          </p:cNvSpPr>
          <p:nvPr>
            <p:ph type="body" sz="half" idx="1"/>
          </p:nvPr>
        </p:nvSpPr>
        <p:spPr>
          <a:xfrm>
            <a:off x="533400" y="1981200"/>
            <a:ext cx="7543800" cy="4114800"/>
          </a:xfrm>
        </p:spPr>
        <p:txBody>
          <a:bodyPr/>
          <a:lstStyle/>
          <a:p>
            <a:pPr algn="l" eaLnBrk="1" hangingPunct="1"/>
            <a:r>
              <a:rPr lang="en-US" altLang="en-US" sz="3000" smtClean="0"/>
              <a:t>Control pain and pleasure</a:t>
            </a:r>
          </a:p>
          <a:p>
            <a:pPr algn="l" eaLnBrk="1" hangingPunct="1"/>
            <a:r>
              <a:rPr lang="en-US" altLang="en-US" sz="3000" smtClean="0"/>
              <a:t>Released in response to pain</a:t>
            </a:r>
          </a:p>
          <a:p>
            <a:pPr algn="l" eaLnBrk="1" hangingPunct="1"/>
            <a:r>
              <a:rPr lang="en-US" altLang="en-US" sz="3000" smtClean="0"/>
              <a:t>Morphine and codeine work on endorphin receptors; involved in healing effects of acupuncture</a:t>
            </a:r>
          </a:p>
          <a:p>
            <a:pPr algn="l" eaLnBrk="1" hangingPunct="1"/>
            <a:r>
              <a:rPr lang="en-US" altLang="en-US" sz="3000" smtClean="0"/>
              <a:t>Runner’s high— feeling of pleasure after a long run is due to heavy endorphin release</a:t>
            </a:r>
          </a:p>
        </p:txBody>
      </p:sp>
      <p:pic>
        <p:nvPicPr>
          <p:cNvPr id="47108" name="Picture 5" descr="http://static.dailypowerwalk.com/dailypowerwalk.com/imgname--runners_high_the_feeling_of_euphoria---50226711--32137526-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28600"/>
            <a:ext cx="1847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5478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of Important Neurotransmitters</a:t>
            </a:r>
          </a:p>
        </p:txBody>
      </p:sp>
      <p:graphicFrame>
        <p:nvGraphicFramePr>
          <p:cNvPr id="5" name="Table 4"/>
          <p:cNvGraphicFramePr>
            <a:graphicFrameLocks noGrp="1"/>
          </p:cNvGraphicFramePr>
          <p:nvPr>
            <p:extLst>
              <p:ext uri="{D42A27DB-BD31-4B8C-83A1-F6EECF244321}">
                <p14:modId xmlns:p14="http://schemas.microsoft.com/office/powerpoint/2010/main" val="10987636"/>
              </p:ext>
            </p:extLst>
          </p:nvPr>
        </p:nvGraphicFramePr>
        <p:xfrm>
          <a:off x="583290" y="1244143"/>
          <a:ext cx="7930140" cy="4917974"/>
        </p:xfrm>
        <a:graphic>
          <a:graphicData uri="http://schemas.openxmlformats.org/drawingml/2006/table">
            <a:tbl>
              <a:tblPr firstRow="1" bandRow="1">
                <a:tableStyleId>{3C2FFA5D-87B4-456A-9821-1D502468CF0F}</a:tableStyleId>
              </a:tblPr>
              <a:tblGrid>
                <a:gridCol w="2643380"/>
                <a:gridCol w="2643380"/>
                <a:gridCol w="2643380"/>
              </a:tblGrid>
              <a:tr h="363487">
                <a:tc>
                  <a:txBody>
                    <a:bodyPr/>
                    <a:lstStyle/>
                    <a:p>
                      <a:pPr algn="l" fontAlgn="ctr"/>
                      <a:r>
                        <a:rPr lang="en-US" sz="1800" b="1" i="0" u="none" strike="noStrike" dirty="0">
                          <a:solidFill>
                            <a:schemeClr val="bg1"/>
                          </a:solidFill>
                          <a:effectLst/>
                          <a:latin typeface="+mn-lt"/>
                        </a:rPr>
                        <a:t>Neurotransmitter</a:t>
                      </a:r>
                    </a:p>
                  </a:txBody>
                  <a:tcPr marT="12700" marB="0" anchor="ctr"/>
                </a:tc>
                <a:tc>
                  <a:txBody>
                    <a:bodyPr/>
                    <a:lstStyle/>
                    <a:p>
                      <a:pPr algn="l" fontAlgn="ctr"/>
                      <a:r>
                        <a:rPr lang="en-US" sz="1800" b="1" i="0" u="none" strike="noStrike" dirty="0">
                          <a:solidFill>
                            <a:schemeClr val="bg1"/>
                          </a:solidFill>
                          <a:effectLst/>
                          <a:latin typeface="+mn-lt"/>
                        </a:rPr>
                        <a:t>Primary Roles </a:t>
                      </a:r>
                    </a:p>
                  </a:txBody>
                  <a:tcPr marT="12700" marB="0" anchor="ctr"/>
                </a:tc>
                <a:tc>
                  <a:txBody>
                    <a:bodyPr/>
                    <a:lstStyle/>
                    <a:p>
                      <a:pPr algn="l" fontAlgn="ctr"/>
                      <a:r>
                        <a:rPr lang="en-US" sz="1800" b="1" i="0" u="none" strike="noStrike" dirty="0">
                          <a:solidFill>
                            <a:schemeClr val="bg1"/>
                          </a:solidFill>
                          <a:effectLst/>
                          <a:latin typeface="+mn-lt"/>
                        </a:rPr>
                        <a:t>Associated Disorder</a:t>
                      </a:r>
                    </a:p>
                  </a:txBody>
                  <a:tcPr marT="12700" marB="0" anchor="ctr"/>
                </a:tc>
              </a:tr>
              <a:tr h="550210">
                <a:tc>
                  <a:txBody>
                    <a:bodyPr/>
                    <a:lstStyle/>
                    <a:p>
                      <a:pPr algn="l" fontAlgn="ctr"/>
                      <a:r>
                        <a:rPr lang="en-US" sz="1800" b="0" i="0" u="none" strike="noStrike" dirty="0">
                          <a:solidFill>
                            <a:srgbClr val="000000"/>
                          </a:solidFill>
                          <a:effectLst/>
                          <a:latin typeface="+mn-lt"/>
                        </a:rPr>
                        <a:t>Acetylcholine </a:t>
                      </a:r>
                    </a:p>
                  </a:txBody>
                  <a:tcPr marT="12700" marB="0" anchor="ctr"/>
                </a:tc>
                <a:tc>
                  <a:txBody>
                    <a:bodyPr/>
                    <a:lstStyle/>
                    <a:p>
                      <a:pPr algn="l" fontAlgn="ctr"/>
                      <a:r>
                        <a:rPr lang="en-US" sz="1800" b="0" i="0" u="none" strike="noStrike" dirty="0">
                          <a:solidFill>
                            <a:srgbClr val="000000"/>
                          </a:solidFill>
                          <a:effectLst/>
                          <a:latin typeface="+mn-lt"/>
                        </a:rPr>
                        <a:t>Learning, </a:t>
                      </a:r>
                      <a:r>
                        <a:rPr lang="en-US" sz="1800" b="0" i="0" u="none" strike="noStrike" dirty="0" smtClean="0">
                          <a:solidFill>
                            <a:srgbClr val="000000"/>
                          </a:solidFill>
                          <a:effectLst/>
                          <a:latin typeface="+mn-lt"/>
                        </a:rPr>
                        <a:t>memory Muscle </a:t>
                      </a:r>
                      <a:r>
                        <a:rPr lang="en-US" sz="1800" b="0" i="0" u="none" strike="noStrike" dirty="0">
                          <a:solidFill>
                            <a:srgbClr val="000000"/>
                          </a:solidFill>
                          <a:effectLst/>
                          <a:latin typeface="+mn-lt"/>
                        </a:rPr>
                        <a:t>contractions</a:t>
                      </a:r>
                    </a:p>
                  </a:txBody>
                  <a:tcPr marT="12700" marB="0" anchor="ctr"/>
                </a:tc>
                <a:tc>
                  <a:txBody>
                    <a:bodyPr/>
                    <a:lstStyle/>
                    <a:p>
                      <a:pPr algn="l" fontAlgn="ctr"/>
                      <a:r>
                        <a:rPr lang="en-US" sz="1800" b="0" i="0" u="none" strike="noStrike" dirty="0">
                          <a:solidFill>
                            <a:srgbClr val="000000"/>
                          </a:solidFill>
                          <a:effectLst/>
                          <a:latin typeface="+mn-lt"/>
                        </a:rPr>
                        <a:t>Alzheimer’s </a:t>
                      </a:r>
                      <a:r>
                        <a:rPr lang="en-US" sz="1800" b="0" i="0" u="none" strike="noStrike" dirty="0" smtClean="0">
                          <a:solidFill>
                            <a:srgbClr val="000000"/>
                          </a:solidFill>
                          <a:effectLst/>
                          <a:latin typeface="+mn-lt"/>
                        </a:rPr>
                        <a:t>disease </a:t>
                      </a:r>
                      <a:endParaRPr lang="en-US" sz="1800" b="0" i="0" u="none" strike="noStrike" dirty="0">
                        <a:solidFill>
                          <a:srgbClr val="000000"/>
                        </a:solidFill>
                        <a:effectLst/>
                        <a:latin typeface="+mn-lt"/>
                      </a:endParaRPr>
                    </a:p>
                  </a:txBody>
                  <a:tcPr marT="12700" marB="0" anchor="ctr"/>
                </a:tc>
              </a:tr>
              <a:tr h="819090">
                <a:tc>
                  <a:txBody>
                    <a:bodyPr/>
                    <a:lstStyle/>
                    <a:p>
                      <a:pPr algn="l" fontAlgn="ctr"/>
                      <a:r>
                        <a:rPr lang="en-US" sz="1800" b="0" i="0" u="none" strike="noStrike" dirty="0">
                          <a:solidFill>
                            <a:srgbClr val="000000"/>
                          </a:solidFill>
                          <a:effectLst/>
                          <a:latin typeface="+mn-lt"/>
                        </a:rPr>
                        <a:t>Dopamine</a:t>
                      </a:r>
                    </a:p>
                  </a:txBody>
                  <a:tcPr marT="12700" marB="0" anchor="ctr"/>
                </a:tc>
                <a:tc>
                  <a:txBody>
                    <a:bodyPr/>
                    <a:lstStyle/>
                    <a:p>
                      <a:pPr algn="l" fontAlgn="ctr"/>
                      <a:r>
                        <a:rPr lang="en-US" sz="1800" b="0" i="0" u="none" strike="noStrike" dirty="0" smtClean="0">
                          <a:solidFill>
                            <a:srgbClr val="000000"/>
                          </a:solidFill>
                          <a:effectLst/>
                          <a:latin typeface="+mn-lt"/>
                        </a:rPr>
                        <a:t>Movement </a:t>
                      </a:r>
                    </a:p>
                    <a:p>
                      <a:pPr algn="l" fontAlgn="ctr"/>
                      <a:r>
                        <a:rPr lang="en-US" sz="1800" b="0" i="0" u="none" strike="noStrike" dirty="0" smtClean="0">
                          <a:solidFill>
                            <a:srgbClr val="000000"/>
                          </a:solidFill>
                          <a:effectLst/>
                          <a:latin typeface="+mn-lt"/>
                        </a:rPr>
                        <a:t>Thought processes Rewarding </a:t>
                      </a:r>
                      <a:r>
                        <a:rPr lang="en-US" sz="1800" b="0" i="0" u="none" strike="noStrike" dirty="0">
                          <a:solidFill>
                            <a:srgbClr val="000000"/>
                          </a:solidFill>
                          <a:effectLst/>
                          <a:latin typeface="+mn-lt"/>
                        </a:rPr>
                        <a:t>sensations</a:t>
                      </a:r>
                    </a:p>
                  </a:txBody>
                  <a:tcPr marT="12700" marB="0" anchor="ctr"/>
                </a:tc>
                <a:tc>
                  <a:txBody>
                    <a:bodyPr/>
                    <a:lstStyle/>
                    <a:p>
                      <a:pPr algn="l" fontAlgn="ctr"/>
                      <a:r>
                        <a:rPr lang="en-US" sz="1800" b="0" i="0" u="none" strike="noStrike" dirty="0">
                          <a:solidFill>
                            <a:srgbClr val="000000"/>
                          </a:solidFill>
                          <a:effectLst/>
                          <a:latin typeface="+mn-lt"/>
                        </a:rPr>
                        <a:t>Parkinson’s </a:t>
                      </a:r>
                      <a:r>
                        <a:rPr lang="en-US" sz="1800" b="0" i="0" u="none" strike="noStrike" dirty="0" smtClean="0">
                          <a:solidFill>
                            <a:srgbClr val="000000"/>
                          </a:solidFill>
                          <a:effectLst/>
                          <a:latin typeface="+mn-lt"/>
                        </a:rPr>
                        <a:t>disease Schizophrenia Drug addiction </a:t>
                      </a:r>
                      <a:endParaRPr lang="en-US" sz="1800" b="0" i="0" u="none" strike="noStrike" dirty="0">
                        <a:solidFill>
                          <a:srgbClr val="000000"/>
                        </a:solidFill>
                        <a:effectLst/>
                        <a:latin typeface="+mn-lt"/>
                      </a:endParaRPr>
                    </a:p>
                  </a:txBody>
                  <a:tcPr marT="12700" marB="0" anchor="ctr"/>
                </a:tc>
              </a:tr>
              <a:tr h="819090">
                <a:tc>
                  <a:txBody>
                    <a:bodyPr/>
                    <a:lstStyle/>
                    <a:p>
                      <a:pPr algn="l" fontAlgn="ctr"/>
                      <a:r>
                        <a:rPr lang="en-US" sz="1800" b="0" i="0" u="none" strike="noStrike" dirty="0">
                          <a:solidFill>
                            <a:srgbClr val="000000"/>
                          </a:solidFill>
                          <a:effectLst/>
                          <a:latin typeface="+mn-lt"/>
                        </a:rPr>
                        <a:t>Serotonin</a:t>
                      </a:r>
                    </a:p>
                  </a:txBody>
                  <a:tcPr marT="12700" marB="0" anchor="ctr"/>
                </a:tc>
                <a:tc>
                  <a:txBody>
                    <a:bodyPr/>
                    <a:lstStyle/>
                    <a:p>
                      <a:pPr algn="l" fontAlgn="ctr"/>
                      <a:r>
                        <a:rPr lang="en-US" sz="1800" b="0" i="0" u="none" strike="noStrike" dirty="0">
                          <a:solidFill>
                            <a:srgbClr val="000000"/>
                          </a:solidFill>
                          <a:effectLst/>
                          <a:latin typeface="+mn-lt"/>
                        </a:rPr>
                        <a:t>Emotional </a:t>
                      </a:r>
                      <a:r>
                        <a:rPr lang="en-US" sz="1800" b="0" i="0" u="none" strike="noStrike" dirty="0" smtClean="0">
                          <a:solidFill>
                            <a:srgbClr val="000000"/>
                          </a:solidFill>
                          <a:effectLst/>
                          <a:latin typeface="+mn-lt"/>
                        </a:rPr>
                        <a:t>states </a:t>
                      </a:r>
                    </a:p>
                    <a:p>
                      <a:pPr algn="l" fontAlgn="ctr"/>
                      <a:r>
                        <a:rPr lang="en-US" sz="1800" b="0" i="0" u="none" strike="noStrike" dirty="0" smtClean="0">
                          <a:solidFill>
                            <a:srgbClr val="000000"/>
                          </a:solidFill>
                          <a:effectLst/>
                          <a:latin typeface="+mn-lt"/>
                        </a:rPr>
                        <a:t>Sleep </a:t>
                      </a:r>
                    </a:p>
                    <a:p>
                      <a:pPr algn="l" fontAlgn="ctr"/>
                      <a:r>
                        <a:rPr lang="en-US" sz="1800" b="0" i="0" u="none" strike="noStrike" dirty="0" smtClean="0">
                          <a:solidFill>
                            <a:srgbClr val="000000"/>
                          </a:solidFill>
                          <a:effectLst/>
                          <a:latin typeface="+mn-lt"/>
                        </a:rPr>
                        <a:t>Sensory </a:t>
                      </a:r>
                      <a:r>
                        <a:rPr lang="en-US" sz="1800" b="0" i="0" u="none" strike="noStrike" dirty="0">
                          <a:solidFill>
                            <a:srgbClr val="000000"/>
                          </a:solidFill>
                          <a:effectLst/>
                          <a:latin typeface="+mn-lt"/>
                        </a:rPr>
                        <a:t>perception</a:t>
                      </a:r>
                    </a:p>
                  </a:txBody>
                  <a:tcPr marT="12700" marB="0" anchor="ctr"/>
                </a:tc>
                <a:tc>
                  <a:txBody>
                    <a:bodyPr/>
                    <a:lstStyle/>
                    <a:p>
                      <a:pPr algn="l" fontAlgn="ctr"/>
                      <a:r>
                        <a:rPr lang="en-US" sz="1800" b="0" i="0" u="none" strike="noStrike" dirty="0" smtClean="0">
                          <a:solidFill>
                            <a:srgbClr val="000000"/>
                          </a:solidFill>
                          <a:effectLst/>
                          <a:latin typeface="+mn-lt"/>
                        </a:rPr>
                        <a:t>Depression </a:t>
                      </a:r>
                      <a:endParaRPr lang="en-US" sz="1800" b="0" i="0" u="none" strike="noStrike" dirty="0">
                        <a:solidFill>
                          <a:srgbClr val="000000"/>
                        </a:solidFill>
                        <a:effectLst/>
                        <a:latin typeface="+mn-lt"/>
                      </a:endParaRPr>
                    </a:p>
                  </a:txBody>
                  <a:tcPr marT="12700" marB="0" anchor="ctr"/>
                </a:tc>
              </a:tr>
              <a:tr h="819090">
                <a:tc>
                  <a:txBody>
                    <a:bodyPr/>
                    <a:lstStyle/>
                    <a:p>
                      <a:pPr algn="l" fontAlgn="ctr"/>
                      <a:r>
                        <a:rPr lang="en-US" sz="1800" b="0" i="0" u="none" strike="noStrike" dirty="0">
                          <a:solidFill>
                            <a:srgbClr val="000000"/>
                          </a:solidFill>
                          <a:effectLst/>
                          <a:latin typeface="+mn-lt"/>
                        </a:rPr>
                        <a:t>Norepinephrine</a:t>
                      </a:r>
                    </a:p>
                  </a:txBody>
                  <a:tcPr marT="12700" marB="0" anchor="ctr"/>
                </a:tc>
                <a:tc>
                  <a:txBody>
                    <a:bodyPr/>
                    <a:lstStyle/>
                    <a:p>
                      <a:pPr algn="l" fontAlgn="ctr"/>
                      <a:r>
                        <a:rPr lang="en-US" sz="1800" b="0" i="0" u="none" strike="noStrike" dirty="0">
                          <a:solidFill>
                            <a:srgbClr val="000000"/>
                          </a:solidFill>
                          <a:effectLst/>
                          <a:latin typeface="+mn-lt"/>
                        </a:rPr>
                        <a:t>Physical </a:t>
                      </a:r>
                      <a:r>
                        <a:rPr lang="en-US" sz="1800" b="0" i="0" u="none" strike="noStrike" dirty="0" smtClean="0">
                          <a:solidFill>
                            <a:srgbClr val="000000"/>
                          </a:solidFill>
                          <a:effectLst/>
                          <a:latin typeface="+mn-lt"/>
                        </a:rPr>
                        <a:t>arousal Learning</a:t>
                      </a:r>
                      <a:r>
                        <a:rPr lang="en-US" sz="1800" b="0" i="0" u="none" strike="noStrike" dirty="0">
                          <a:solidFill>
                            <a:srgbClr val="000000"/>
                          </a:solidFill>
                          <a:effectLst/>
                          <a:latin typeface="+mn-lt"/>
                        </a:rPr>
                        <a:t>, </a:t>
                      </a:r>
                      <a:r>
                        <a:rPr lang="en-US" sz="1800" b="0" i="0" u="none" strike="noStrike" dirty="0" smtClean="0">
                          <a:solidFill>
                            <a:srgbClr val="000000"/>
                          </a:solidFill>
                          <a:effectLst/>
                          <a:latin typeface="+mn-lt"/>
                        </a:rPr>
                        <a:t>memory Regulation </a:t>
                      </a:r>
                      <a:r>
                        <a:rPr lang="en-US" sz="1800" b="0" i="0" u="none" strike="noStrike" dirty="0">
                          <a:solidFill>
                            <a:srgbClr val="000000"/>
                          </a:solidFill>
                          <a:effectLst/>
                          <a:latin typeface="+mn-lt"/>
                        </a:rPr>
                        <a:t>of sleep</a:t>
                      </a:r>
                    </a:p>
                  </a:txBody>
                  <a:tcPr marT="12700" marB="0" anchor="ctr"/>
                </a:tc>
                <a:tc>
                  <a:txBody>
                    <a:bodyPr/>
                    <a:lstStyle/>
                    <a:p>
                      <a:pPr algn="l" fontAlgn="ctr"/>
                      <a:r>
                        <a:rPr lang="en-US" sz="1800" b="0" i="0" u="none" strike="noStrike" dirty="0">
                          <a:solidFill>
                            <a:srgbClr val="000000"/>
                          </a:solidFill>
                          <a:effectLst/>
                          <a:latin typeface="+mn-lt"/>
                        </a:rPr>
                        <a:t>Depression, </a:t>
                      </a:r>
                      <a:r>
                        <a:rPr lang="en-US" sz="1800" b="0" i="0" u="none" strike="noStrike" dirty="0" smtClean="0">
                          <a:solidFill>
                            <a:srgbClr val="000000"/>
                          </a:solidFill>
                          <a:effectLst/>
                          <a:latin typeface="+mn-lt"/>
                        </a:rPr>
                        <a:t>stress </a:t>
                      </a:r>
                      <a:endParaRPr lang="en-US" sz="1800" b="0" i="0" u="none" strike="noStrike" dirty="0">
                        <a:solidFill>
                          <a:srgbClr val="000000"/>
                        </a:solidFill>
                        <a:effectLst/>
                        <a:latin typeface="+mn-lt"/>
                      </a:endParaRPr>
                    </a:p>
                  </a:txBody>
                  <a:tcPr marT="12700" marB="0" anchor="ctr"/>
                </a:tc>
              </a:tr>
              <a:tr h="550210">
                <a:tc>
                  <a:txBody>
                    <a:bodyPr/>
                    <a:lstStyle/>
                    <a:p>
                      <a:pPr algn="l" fontAlgn="ctr"/>
                      <a:r>
                        <a:rPr lang="en-US" sz="1800" b="0" i="0" u="none" strike="noStrike" dirty="0">
                          <a:solidFill>
                            <a:srgbClr val="000000"/>
                          </a:solidFill>
                          <a:effectLst/>
                          <a:latin typeface="+mn-lt"/>
                        </a:rPr>
                        <a:t>Glutamate</a:t>
                      </a:r>
                    </a:p>
                  </a:txBody>
                  <a:tcPr marT="12700" marB="0" anchor="ctr"/>
                </a:tc>
                <a:tc>
                  <a:txBody>
                    <a:bodyPr/>
                    <a:lstStyle/>
                    <a:p>
                      <a:pPr algn="l" fontAlgn="ctr"/>
                      <a:r>
                        <a:rPr lang="en-US" sz="1800" b="0" i="0" u="none" strike="noStrike" dirty="0">
                          <a:solidFill>
                            <a:srgbClr val="000000"/>
                          </a:solidFill>
                          <a:effectLst/>
                          <a:latin typeface="+mn-lt"/>
                        </a:rPr>
                        <a:t>Excitatory messages</a:t>
                      </a:r>
                    </a:p>
                  </a:txBody>
                  <a:tcPr marT="12700" marB="0" anchor="ctr"/>
                </a:tc>
                <a:tc>
                  <a:txBody>
                    <a:bodyPr/>
                    <a:lstStyle/>
                    <a:p>
                      <a:pPr algn="l" fontAlgn="ctr"/>
                      <a:r>
                        <a:rPr lang="en-US" sz="1800" b="0" i="0" u="none" strike="noStrike" dirty="0" smtClean="0">
                          <a:solidFill>
                            <a:srgbClr val="000000"/>
                          </a:solidFill>
                          <a:effectLst/>
                          <a:latin typeface="+mn-lt"/>
                        </a:rPr>
                        <a:t>Seizures Alzheimer’s disease </a:t>
                      </a:r>
                      <a:endParaRPr lang="en-US" sz="1800" b="0" i="0" u="none" strike="noStrike" dirty="0">
                        <a:solidFill>
                          <a:srgbClr val="000000"/>
                        </a:solidFill>
                        <a:effectLst/>
                        <a:latin typeface="+mn-lt"/>
                      </a:endParaRPr>
                    </a:p>
                  </a:txBody>
                  <a:tcPr marT="12700" marB="0" anchor="ctr"/>
                </a:tc>
              </a:tr>
              <a:tr h="363487">
                <a:tc>
                  <a:txBody>
                    <a:bodyPr/>
                    <a:lstStyle/>
                    <a:p>
                      <a:pPr algn="l" fontAlgn="ctr"/>
                      <a:r>
                        <a:rPr lang="en-US" sz="1800" b="0" i="0" u="none" strike="noStrike" dirty="0">
                          <a:solidFill>
                            <a:srgbClr val="000000"/>
                          </a:solidFill>
                          <a:effectLst/>
                          <a:latin typeface="+mn-lt"/>
                        </a:rPr>
                        <a:t>GABA</a:t>
                      </a:r>
                    </a:p>
                  </a:txBody>
                  <a:tcPr marT="12700" marB="0" anchor="ctr"/>
                </a:tc>
                <a:tc>
                  <a:txBody>
                    <a:bodyPr/>
                    <a:lstStyle/>
                    <a:p>
                      <a:pPr algn="l" fontAlgn="ctr"/>
                      <a:r>
                        <a:rPr lang="en-US" sz="1800" b="0" i="0" u="none" strike="noStrike" dirty="0">
                          <a:solidFill>
                            <a:srgbClr val="000000"/>
                          </a:solidFill>
                          <a:effectLst/>
                          <a:latin typeface="+mn-lt"/>
                        </a:rPr>
                        <a:t>Inhibitory messages </a:t>
                      </a:r>
                    </a:p>
                  </a:txBody>
                  <a:tcPr marT="12700" marB="0" anchor="ctr"/>
                </a:tc>
                <a:tc>
                  <a:txBody>
                    <a:bodyPr/>
                    <a:lstStyle/>
                    <a:p>
                      <a:pPr algn="l" fontAlgn="ctr"/>
                      <a:r>
                        <a:rPr lang="en-US" sz="1800" b="0" i="0" u="none" strike="noStrike" dirty="0">
                          <a:solidFill>
                            <a:srgbClr val="000000"/>
                          </a:solidFill>
                          <a:effectLst/>
                          <a:latin typeface="+mn-lt"/>
                        </a:rPr>
                        <a:t>Anxiety disorders</a:t>
                      </a:r>
                    </a:p>
                  </a:txBody>
                  <a:tcPr marT="12700" marB="0" anchor="ctr"/>
                </a:tc>
              </a:tr>
              <a:tr h="550210">
                <a:tc>
                  <a:txBody>
                    <a:bodyPr/>
                    <a:lstStyle/>
                    <a:p>
                      <a:pPr algn="l" fontAlgn="ctr"/>
                      <a:r>
                        <a:rPr lang="en-US" sz="1800" b="0" i="0" u="none" strike="noStrike" dirty="0">
                          <a:solidFill>
                            <a:srgbClr val="000000"/>
                          </a:solidFill>
                          <a:effectLst/>
                          <a:latin typeface="+mn-lt"/>
                        </a:rPr>
                        <a:t>Endorphins</a:t>
                      </a:r>
                    </a:p>
                  </a:txBody>
                  <a:tcPr marT="12700" marB="0" anchor="ctr"/>
                </a:tc>
                <a:tc>
                  <a:txBody>
                    <a:bodyPr/>
                    <a:lstStyle/>
                    <a:p>
                      <a:pPr algn="l" fontAlgn="ctr"/>
                      <a:r>
                        <a:rPr lang="en-US" sz="1800" b="0" i="0" u="none" strike="noStrike" dirty="0">
                          <a:solidFill>
                            <a:srgbClr val="000000"/>
                          </a:solidFill>
                          <a:effectLst/>
                          <a:latin typeface="+mn-lt"/>
                        </a:rPr>
                        <a:t>Pain </a:t>
                      </a:r>
                      <a:r>
                        <a:rPr lang="en-US" sz="1800" b="0" i="0" u="none" strike="noStrike" dirty="0" smtClean="0">
                          <a:solidFill>
                            <a:srgbClr val="000000"/>
                          </a:solidFill>
                          <a:effectLst/>
                          <a:latin typeface="+mn-lt"/>
                        </a:rPr>
                        <a:t>perception Positive emotions </a:t>
                      </a:r>
                      <a:endParaRPr lang="en-US" sz="1800" b="0" i="0" u="none" strike="noStrike" dirty="0">
                        <a:solidFill>
                          <a:srgbClr val="000000"/>
                        </a:solidFill>
                        <a:effectLst/>
                        <a:latin typeface="+mn-lt"/>
                      </a:endParaRPr>
                    </a:p>
                  </a:txBody>
                  <a:tcPr marT="12700" marB="0" anchor="ctr"/>
                </a:tc>
                <a:tc>
                  <a:txBody>
                    <a:bodyPr/>
                    <a:lstStyle/>
                    <a:p>
                      <a:pPr algn="l" fontAlgn="ctr"/>
                      <a:r>
                        <a:rPr lang="en-US" sz="1800" b="0" i="0" u="none" strike="noStrike" dirty="0">
                          <a:solidFill>
                            <a:srgbClr val="000000"/>
                          </a:solidFill>
                          <a:effectLst/>
                          <a:latin typeface="+mn-lt"/>
                        </a:rPr>
                        <a:t>Opioid </a:t>
                      </a:r>
                      <a:r>
                        <a:rPr lang="en-US" sz="1800" b="0" i="0" u="none" strike="noStrike" dirty="0" smtClean="0">
                          <a:solidFill>
                            <a:srgbClr val="000000"/>
                          </a:solidFill>
                          <a:effectLst/>
                          <a:latin typeface="+mn-lt"/>
                        </a:rPr>
                        <a:t>addiction </a:t>
                      </a:r>
                      <a:endParaRPr lang="en-US" sz="1800" b="0" i="0" u="none" strike="noStrike" dirty="0">
                        <a:solidFill>
                          <a:srgbClr val="000000"/>
                        </a:solidFill>
                        <a:effectLst/>
                        <a:latin typeface="+mn-lt"/>
                      </a:endParaRPr>
                    </a:p>
                  </a:txBody>
                  <a:tcPr marT="12700" marB="0" anchor="ctr"/>
                </a:tc>
              </a:tr>
            </a:tbl>
          </a:graphicData>
        </a:graphic>
      </p:graphicFrame>
    </p:spTree>
    <p:extLst>
      <p:ext uri="{BB962C8B-B14F-4D97-AF65-F5344CB8AC3E}">
        <p14:creationId xmlns:p14="http://schemas.microsoft.com/office/powerpoint/2010/main" val="5401760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52450" y="266700"/>
            <a:ext cx="7772400" cy="609600"/>
          </a:xfrm>
        </p:spPr>
        <p:txBody>
          <a:bodyPr>
            <a:noAutofit/>
          </a:bodyPr>
          <a:lstStyle/>
          <a:p>
            <a:pPr eaLnBrk="1" hangingPunct="1"/>
            <a:r>
              <a:rPr lang="en-US" altLang="en-US" sz="4000" dirty="0" smtClean="0"/>
              <a:t>Some Drugs Work on Receptors</a:t>
            </a:r>
          </a:p>
        </p:txBody>
      </p:sp>
      <p:sp>
        <p:nvSpPr>
          <p:cNvPr id="52227" name="Rectangle 3"/>
          <p:cNvSpPr>
            <a:spLocks noGrp="1" noChangeArrowheads="1"/>
          </p:cNvSpPr>
          <p:nvPr>
            <p:ph type="body" sz="half" idx="1"/>
          </p:nvPr>
        </p:nvSpPr>
        <p:spPr>
          <a:xfrm>
            <a:off x="0" y="1200150"/>
            <a:ext cx="4013200" cy="2990850"/>
          </a:xfrm>
        </p:spPr>
        <p:txBody>
          <a:bodyPr>
            <a:normAutofit/>
          </a:bodyPr>
          <a:lstStyle/>
          <a:p>
            <a:pPr algn="l" eaLnBrk="1" hangingPunct="1">
              <a:lnSpc>
                <a:spcPct val="90000"/>
              </a:lnSpc>
            </a:pPr>
            <a:r>
              <a:rPr lang="en-US" altLang="en-US" sz="2400" dirty="0" smtClean="0"/>
              <a:t>Some drugs are shaped like neurotransmitters</a:t>
            </a:r>
          </a:p>
          <a:p>
            <a:pPr algn="l" eaLnBrk="1" hangingPunct="1">
              <a:lnSpc>
                <a:spcPct val="90000"/>
              </a:lnSpc>
            </a:pPr>
            <a:r>
              <a:rPr lang="en-US" altLang="en-US" sz="2400" dirty="0" smtClean="0"/>
              <a:t>Antagonists: poorly fit the receptor and block the NT</a:t>
            </a:r>
          </a:p>
          <a:p>
            <a:pPr lvl="1" eaLnBrk="1" hangingPunct="1">
              <a:lnSpc>
                <a:spcPct val="90000"/>
              </a:lnSpc>
            </a:pPr>
            <a:r>
              <a:rPr lang="en-US" altLang="en-US" sz="2400" dirty="0" err="1" smtClean="0"/>
              <a:t>eg</a:t>
            </a:r>
            <a:r>
              <a:rPr lang="en-US" altLang="en-US" sz="2400" dirty="0" smtClean="0"/>
              <a:t>, beta blockers (inhibits epinephrine)</a:t>
            </a:r>
          </a:p>
          <a:p>
            <a:pPr lvl="1" eaLnBrk="1" hangingPunct="1">
              <a:lnSpc>
                <a:spcPct val="90000"/>
              </a:lnSpc>
            </a:pPr>
            <a:endParaRPr lang="en-US" altLang="en-US" sz="2800" dirty="0" smtClean="0"/>
          </a:p>
        </p:txBody>
      </p:sp>
      <p:sp>
        <p:nvSpPr>
          <p:cNvPr id="52231" name="Rectangle 7"/>
          <p:cNvSpPr>
            <a:spLocks noChangeArrowheads="1"/>
          </p:cNvSpPr>
          <p:nvPr/>
        </p:nvSpPr>
        <p:spPr bwMode="auto">
          <a:xfrm>
            <a:off x="180975" y="3770312"/>
            <a:ext cx="370522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eaLnBrk="1" hangingPunct="1">
              <a:spcBef>
                <a:spcPct val="20000"/>
              </a:spcBef>
              <a:buFontTx/>
              <a:buChar char="•"/>
            </a:pPr>
            <a:r>
              <a:rPr lang="en-US" altLang="en-US" sz="2800" dirty="0">
                <a:solidFill>
                  <a:schemeClr val="accent2"/>
                </a:solidFill>
                <a:latin typeface="Helvetica" pitchFamily="34" charset="0"/>
              </a:rPr>
              <a:t>Agonists: fit receptor well and act like the NT</a:t>
            </a:r>
          </a:p>
          <a:p>
            <a:pPr marL="742950" lvl="1" indent="-285750" eaLnBrk="1" hangingPunct="1">
              <a:spcBef>
                <a:spcPct val="20000"/>
              </a:spcBef>
              <a:buFontTx/>
              <a:buChar char="–"/>
            </a:pPr>
            <a:r>
              <a:rPr lang="en-US" altLang="en-US" sz="2800" dirty="0" err="1">
                <a:solidFill>
                  <a:schemeClr val="hlink"/>
                </a:solidFill>
                <a:latin typeface="Helvetica" pitchFamily="34" charset="0"/>
              </a:rPr>
              <a:t>eg</a:t>
            </a:r>
            <a:r>
              <a:rPr lang="en-US" altLang="en-US" sz="2800" dirty="0">
                <a:solidFill>
                  <a:schemeClr val="hlink"/>
                </a:solidFill>
                <a:latin typeface="Helvetica" pitchFamily="34" charset="0"/>
              </a:rPr>
              <a:t>, nicotine (excites dopamine)</a:t>
            </a:r>
          </a:p>
          <a:p>
            <a:pPr marL="342900" indent="-342900" algn="just" eaLnBrk="1" hangingPunct="1">
              <a:spcBef>
                <a:spcPct val="20000"/>
              </a:spcBef>
              <a:buFontTx/>
              <a:buChar char="•"/>
            </a:pPr>
            <a:endParaRPr lang="en-US" altLang="en-US" dirty="0">
              <a:solidFill>
                <a:schemeClr val="accent2"/>
              </a:solidFill>
              <a:latin typeface="Helvetica" pitchFamily="34" charset="0"/>
            </a:endParaRPr>
          </a:p>
          <a:p>
            <a:pPr marL="342900" indent="-342900" algn="just" eaLnBrk="1" hangingPunct="1">
              <a:spcBef>
                <a:spcPct val="20000"/>
              </a:spcBef>
              <a:buFontTx/>
              <a:buChar char="•"/>
            </a:pPr>
            <a:endParaRPr lang="en-US" altLang="en-US" sz="3000" dirty="0">
              <a:solidFill>
                <a:schemeClr val="accent2"/>
              </a:solidFill>
              <a:latin typeface="Helvetica" pitchFamily="34" charset="0"/>
            </a:endParaRPr>
          </a:p>
        </p:txBody>
      </p:sp>
      <p:pic>
        <p:nvPicPr>
          <p:cNvPr id="34821" name="Picture 10" descr="Hock5e_2_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752600"/>
            <a:ext cx="52578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726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2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2227">
                                            <p:txEl>
                                              <p:pRg st="0" end="0"/>
                                            </p:txEl>
                                          </p:spTgt>
                                        </p:tgtEl>
                                        <p:attrNameLst>
                                          <p:attrName>ppt_c</p:attrName>
                                        </p:attrNameLst>
                                      </p:cBhvr>
                                      <p:to>
                                        <a:schemeClr val="tx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22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2227">
                                            <p:txEl>
                                              <p:pRg st="1" end="1"/>
                                            </p:txEl>
                                          </p:spTgt>
                                        </p:tgtEl>
                                        <p:attrNameLst>
                                          <p:attrName>ppt_c</p:attrName>
                                        </p:attrNameLst>
                                      </p:cBhvr>
                                      <p:to>
                                        <a:schemeClr val="tx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22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2227">
                                            <p:txEl>
                                              <p:pRg st="2" end="2"/>
                                            </p:txEl>
                                          </p:spTgt>
                                        </p:tgtEl>
                                        <p:attrNameLst>
                                          <p:attrName>ppt_c</p:attrName>
                                        </p:attrNameLst>
                                      </p:cBhvr>
                                      <p:to>
                                        <a:schemeClr val="tx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223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2231">
                                            <p:txEl>
                                              <p:pRg st="0" end="0"/>
                                            </p:txEl>
                                          </p:spTgt>
                                        </p:tgtEl>
                                        <p:attrNameLst>
                                          <p:attrName>ppt_c</p:attrName>
                                        </p:attrNameLst>
                                      </p:cBhvr>
                                      <p:to>
                                        <a:schemeClr val="tx2"/>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223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2231">
                                            <p:txEl>
                                              <p:pRg st="1" end="1"/>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bldLvl="4" autoUpdateAnimBg="0"/>
      <p:bldP spid="52231" grpId="0" build="p" bldLvl="2"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41216" cy="1143000"/>
          </a:xfrm>
        </p:spPr>
        <p:txBody>
          <a:bodyPr/>
          <a:lstStyle/>
          <a:p>
            <a:r>
              <a:rPr lang="en-US" dirty="0"/>
              <a:t>The Nervous System</a:t>
            </a:r>
          </a:p>
        </p:txBody>
      </p:sp>
      <p:sp>
        <p:nvSpPr>
          <p:cNvPr id="3" name="Content Placeholder 2"/>
          <p:cNvSpPr>
            <a:spLocks noGrp="1"/>
          </p:cNvSpPr>
          <p:nvPr>
            <p:ph idx="1"/>
          </p:nvPr>
        </p:nvSpPr>
        <p:spPr>
          <a:xfrm>
            <a:off x="457200" y="1600200"/>
            <a:ext cx="4940024" cy="4525963"/>
          </a:xfrm>
        </p:spPr>
        <p:txBody>
          <a:bodyPr>
            <a:normAutofit lnSpcReduction="10000"/>
          </a:bodyPr>
          <a:lstStyle/>
          <a:p>
            <a:r>
              <a:rPr lang="en-US" dirty="0"/>
              <a:t>The nervous system is </a:t>
            </a:r>
            <a:r>
              <a:rPr lang="en-US" dirty="0" smtClean="0"/>
              <a:t>a complex</a:t>
            </a:r>
            <a:r>
              <a:rPr lang="en-US" dirty="0"/>
              <a:t>, </a:t>
            </a:r>
            <a:r>
              <a:rPr lang="en-US" dirty="0" smtClean="0"/>
              <a:t>organized communication </a:t>
            </a:r>
            <a:r>
              <a:rPr lang="en-US" dirty="0"/>
              <a:t>network that </a:t>
            </a:r>
            <a:r>
              <a:rPr lang="en-US" dirty="0" smtClean="0"/>
              <a:t>is divided </a:t>
            </a:r>
            <a:r>
              <a:rPr lang="en-US" dirty="0"/>
              <a:t>into two main divisions: the </a:t>
            </a:r>
            <a:r>
              <a:rPr lang="en-US" dirty="0" smtClean="0"/>
              <a:t>central nervous </a:t>
            </a:r>
            <a:r>
              <a:rPr lang="en-US" dirty="0"/>
              <a:t>system (shown </a:t>
            </a:r>
            <a:r>
              <a:rPr lang="en-US" dirty="0" smtClean="0"/>
              <a:t>in blue) and the </a:t>
            </a:r>
            <a:r>
              <a:rPr lang="en-US" dirty="0"/>
              <a:t>peripheral nervous system (shown </a:t>
            </a:r>
            <a:r>
              <a:rPr lang="en-US" dirty="0" smtClean="0"/>
              <a:t>in yellow).</a:t>
            </a:r>
          </a:p>
          <a:p>
            <a:r>
              <a:rPr lang="en-US" dirty="0" smtClean="0"/>
              <a:t>Entire NS: 1 Trillion neurons</a:t>
            </a:r>
            <a:endParaRPr lang="en-US" dirty="0"/>
          </a:p>
        </p:txBody>
      </p:sp>
      <p:pic>
        <p:nvPicPr>
          <p:cNvPr id="5" name="Picture 4" title="Drawing of the spinal cord and nervous system"/>
          <p:cNvPicPr>
            <a:picLocks noChangeAspect="1"/>
          </p:cNvPicPr>
          <p:nvPr/>
        </p:nvPicPr>
        <p:blipFill>
          <a:blip r:embed="rId2"/>
          <a:stretch>
            <a:fillRect/>
          </a:stretch>
        </p:blipFill>
        <p:spPr>
          <a:xfrm>
            <a:off x="5809746" y="597565"/>
            <a:ext cx="2092441" cy="5476129"/>
          </a:xfrm>
          <a:prstGeom prst="rect">
            <a:avLst/>
          </a:prstGeom>
        </p:spPr>
      </p:pic>
    </p:spTree>
    <p:extLst>
      <p:ext uri="{BB962C8B-B14F-4D97-AF65-F5344CB8AC3E}">
        <p14:creationId xmlns:p14="http://schemas.microsoft.com/office/powerpoint/2010/main" val="10310442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loni.ucla.edu/~esowell/edevel/TS_protocol_figs/figu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3683794"/>
            <a:ext cx="23241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Content Placeholder 1"/>
          <p:cNvSpPr>
            <a:spLocks noGrp="1"/>
          </p:cNvSpPr>
          <p:nvPr>
            <p:ph/>
          </p:nvPr>
        </p:nvSpPr>
        <p:spPr>
          <a:xfrm>
            <a:off x="609600" y="1066800"/>
            <a:ext cx="7772400" cy="4724400"/>
          </a:xfrm>
        </p:spPr>
        <p:txBody>
          <a:bodyPr/>
          <a:lstStyle/>
          <a:p>
            <a:r>
              <a:rPr lang="en-US" altLang="en-US" dirty="0"/>
              <a:t>CNS is protected by meninges and cerebrospinal fluid which surrounds the spinal cord and fills ventricles in the brain</a:t>
            </a:r>
            <a:r>
              <a:rPr lang="en-US" altLang="en-US" dirty="0" smtClean="0"/>
              <a:t>.</a:t>
            </a:r>
          </a:p>
          <a:p>
            <a:r>
              <a:rPr lang="en-US" altLang="en-US" dirty="0" smtClean="0"/>
              <a:t>CNS: Brain and Spinal Cord</a:t>
            </a:r>
          </a:p>
          <a:p>
            <a:r>
              <a:rPr lang="en-US" altLang="en-US" dirty="0" smtClean="0"/>
              <a:t>Ventricles (4 cavities in brain filled with spinal fluid)</a:t>
            </a:r>
          </a:p>
          <a:p>
            <a:r>
              <a:rPr lang="en-US" altLang="en-US" dirty="0" smtClean="0"/>
              <a:t>Spinal reflexes:</a:t>
            </a:r>
          </a:p>
          <a:p>
            <a:pPr lvl="1"/>
            <a:r>
              <a:rPr lang="en-US" altLang="en-US" dirty="0" smtClean="0"/>
              <a:t>Knee jerk</a:t>
            </a:r>
          </a:p>
          <a:p>
            <a:pPr lvl="1"/>
            <a:r>
              <a:rPr lang="en-US" altLang="en-US" dirty="0" smtClean="0"/>
              <a:t>Processed in spinal cord</a:t>
            </a:r>
          </a:p>
          <a:p>
            <a:endParaRPr lang="en-US" altLang="en-US" dirty="0" smtClean="0"/>
          </a:p>
          <a:p>
            <a:endParaRPr lang="en-US" altLang="en-US" dirty="0" smtClean="0"/>
          </a:p>
        </p:txBody>
      </p:sp>
    </p:spTree>
    <p:extLst>
      <p:ext uri="{BB962C8B-B14F-4D97-AF65-F5344CB8AC3E}">
        <p14:creationId xmlns:p14="http://schemas.microsoft.com/office/powerpoint/2010/main" val="507439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685800" y="1905000"/>
            <a:ext cx="7772400" cy="609600"/>
          </a:xfrm>
        </p:spPr>
        <p:txBody>
          <a:bodyPr>
            <a:normAutofit fontScale="90000"/>
          </a:bodyPr>
          <a:lstStyle/>
          <a:p>
            <a:pPr eaLnBrk="1" hangingPunct="1"/>
            <a:r>
              <a:rPr lang="en-US" altLang="en-US" smtClean="0"/>
              <a:t>The Neuron: </a:t>
            </a:r>
            <a:br>
              <a:rPr lang="en-US" altLang="en-US" smtClean="0"/>
            </a:br>
            <a:r>
              <a:rPr lang="en-US" altLang="en-US" sz="2400" smtClean="0"/>
              <a:t>Basic Unit of Communication</a:t>
            </a:r>
          </a:p>
        </p:txBody>
      </p:sp>
      <p:sp>
        <p:nvSpPr>
          <p:cNvPr id="13315" name="Rectangle 3"/>
          <p:cNvSpPr>
            <a:spLocks noGrp="1" noChangeArrowheads="1"/>
          </p:cNvSpPr>
          <p:nvPr>
            <p:ph type="body" idx="1"/>
          </p:nvPr>
        </p:nvSpPr>
        <p:spPr>
          <a:xfrm>
            <a:off x="685800" y="2895600"/>
            <a:ext cx="7772400" cy="3962400"/>
          </a:xfrm>
        </p:spPr>
        <p:txBody>
          <a:bodyPr/>
          <a:lstStyle/>
          <a:p>
            <a:pPr eaLnBrk="1" hangingPunct="1">
              <a:defRPr/>
            </a:pPr>
            <a:r>
              <a:rPr lang="en-US" sz="2800" b="1" spc="-150" dirty="0" smtClean="0"/>
              <a:t>Smallest unit of the nervous system</a:t>
            </a:r>
          </a:p>
          <a:p>
            <a:pPr eaLnBrk="1" hangingPunct="1">
              <a:defRPr/>
            </a:pPr>
            <a:r>
              <a:rPr lang="en-US" sz="2800" b="1" spc="-150" dirty="0" smtClean="0"/>
              <a:t>Specialized to transmit and receive information from one part of the body to another</a:t>
            </a:r>
          </a:p>
          <a:p>
            <a:pPr eaLnBrk="1" hangingPunct="1">
              <a:defRPr/>
            </a:pPr>
            <a:r>
              <a:rPr lang="en-US" sz="2800" b="1" spc="-150" dirty="0" smtClean="0"/>
              <a:t>100 billion neurons (nerve cells) in the human brain</a:t>
            </a:r>
          </a:p>
        </p:txBody>
      </p:sp>
      <p:pic>
        <p:nvPicPr>
          <p:cNvPr id="5124" name="Picture 5" descr="o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28600"/>
            <a:ext cx="20002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113924"/>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0" y="6254750"/>
            <a:ext cx="9144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a:r>
              <a:rPr lang="en-US" dirty="0"/>
              <a:t>Nerves and Neurons Are Not the Same</a:t>
            </a:r>
            <a:endParaRPr lang="en-US" b="1" dirty="0">
              <a:cs typeface="Arial" pitchFamily="34" charset="0"/>
            </a:endParaRPr>
          </a:p>
          <a:p>
            <a:pPr algn="ctr"/>
            <a:r>
              <a:rPr lang="en-US" dirty="0">
                <a:cs typeface="Arial" pitchFamily="34" charset="0"/>
              </a:rPr>
              <a:t>Sandra E. </a:t>
            </a:r>
            <a:r>
              <a:rPr lang="en-US" dirty="0" err="1">
                <a:cs typeface="Arial" pitchFamily="34" charset="0"/>
              </a:rPr>
              <a:t>Hockenbury</a:t>
            </a:r>
            <a:r>
              <a:rPr lang="en-US" dirty="0">
                <a:cs typeface="Arial" pitchFamily="34" charset="0"/>
              </a:rPr>
              <a:t>, Susan A. Nolan, Don H. </a:t>
            </a:r>
            <a:r>
              <a:rPr lang="en-US" dirty="0" err="1">
                <a:cs typeface="Arial" pitchFamily="34" charset="0"/>
              </a:rPr>
              <a:t>Hockenbury</a:t>
            </a:r>
            <a:r>
              <a:rPr lang="en-US" dirty="0">
                <a:cs typeface="Arial" pitchFamily="34" charset="0"/>
              </a:rPr>
              <a:t>: Psychology, Seventh Edition</a:t>
            </a:r>
            <a:r>
              <a:rPr lang="en-US" sz="1200" dirty="0">
                <a:cs typeface="Arial" pitchFamily="34" charset="0"/>
              </a:rPr>
              <a:t/>
            </a:r>
            <a:br>
              <a:rPr lang="en-US" sz="1200" dirty="0">
                <a:cs typeface="Arial" pitchFamily="34" charset="0"/>
              </a:rPr>
            </a:br>
            <a:r>
              <a:rPr lang="en-US" sz="800" dirty="0">
                <a:cs typeface="Arial" pitchFamily="34" charset="0"/>
              </a:rPr>
              <a:t>Copyright © 2015 by Worth Publishers</a:t>
            </a:r>
          </a:p>
        </p:txBody>
      </p:sp>
      <p:pic>
        <p:nvPicPr>
          <p:cNvPr id="56322" name="Picture 2" descr="Hockenbury7e_2UN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457200"/>
            <a:ext cx="67548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4653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Traumatic Brain Injury: From Concussions to Chronic Traumatic Encephalopathy</a:t>
            </a:r>
            <a:endParaRPr lang="en-US" dirty="0"/>
          </a:p>
        </p:txBody>
      </p:sp>
      <p:sp>
        <p:nvSpPr>
          <p:cNvPr id="3" name="Content Placeholder 2"/>
          <p:cNvSpPr>
            <a:spLocks noGrp="1"/>
          </p:cNvSpPr>
          <p:nvPr>
            <p:ph idx="1"/>
          </p:nvPr>
        </p:nvSpPr>
        <p:spPr>
          <a:solidFill>
            <a:schemeClr val="bg2">
              <a:lumMod val="90000"/>
            </a:schemeClr>
          </a:solidFill>
          <a:ln>
            <a:solidFill>
              <a:schemeClr val="tx1"/>
            </a:solidFill>
          </a:ln>
        </p:spPr>
        <p:txBody>
          <a:bodyPr>
            <a:normAutofit fontScale="77500" lnSpcReduction="20000"/>
          </a:bodyPr>
          <a:lstStyle/>
          <a:p>
            <a:r>
              <a:rPr lang="en-US" sz="2600" dirty="0"/>
              <a:t>A </a:t>
            </a:r>
            <a:r>
              <a:rPr lang="en-US" sz="2600" b="1" dirty="0"/>
              <a:t>concussion</a:t>
            </a:r>
            <a:r>
              <a:rPr lang="en-US" sz="2600" dirty="0"/>
              <a:t> is </a:t>
            </a:r>
            <a:r>
              <a:rPr lang="en-US" sz="2600" dirty="0" smtClean="0"/>
              <a:t>the most </a:t>
            </a:r>
            <a:r>
              <a:rPr lang="en-US" sz="2600" dirty="0"/>
              <a:t>common, and mildest, type of TBI, affecting more than 1 </a:t>
            </a:r>
            <a:r>
              <a:rPr lang="en-US" sz="2600" dirty="0" smtClean="0"/>
              <a:t>million people </a:t>
            </a:r>
            <a:r>
              <a:rPr lang="en-US" sz="2600" dirty="0"/>
              <a:t>every year in the </a:t>
            </a:r>
            <a:r>
              <a:rPr lang="en-US" sz="2600" dirty="0" smtClean="0"/>
              <a:t>U.S. bomb </a:t>
            </a:r>
            <a:r>
              <a:rPr lang="en-US" sz="2600" dirty="0"/>
              <a:t>blasts experienced by people in war zones</a:t>
            </a:r>
            <a:r>
              <a:rPr lang="en-US" sz="2600" dirty="0" smtClean="0"/>
              <a:t>, auto </a:t>
            </a:r>
            <a:r>
              <a:rPr lang="en-US" sz="2600" dirty="0"/>
              <a:t>accidents, falls, </a:t>
            </a:r>
            <a:r>
              <a:rPr lang="en-US" sz="2600" dirty="0" smtClean="0"/>
              <a:t>and sports </a:t>
            </a:r>
            <a:r>
              <a:rPr lang="en-US" sz="2600" dirty="0"/>
              <a:t>injuries</a:t>
            </a:r>
            <a:r>
              <a:rPr lang="en-US" sz="2600" dirty="0" smtClean="0"/>
              <a:t>.</a:t>
            </a:r>
            <a:br>
              <a:rPr lang="en-US" sz="2600" dirty="0" smtClean="0"/>
            </a:br>
            <a:endParaRPr lang="en-US" sz="2600" dirty="0" smtClean="0"/>
          </a:p>
          <a:p>
            <a:r>
              <a:rPr lang="en-US" sz="2600" dirty="0" smtClean="0"/>
              <a:t>Repeated concussions can lead to </a:t>
            </a:r>
            <a:r>
              <a:rPr lang="en-US" sz="2600" b="1" dirty="0" smtClean="0"/>
              <a:t>chronic traumatic encephalopathy </a:t>
            </a:r>
            <a:r>
              <a:rPr lang="en-US" sz="2600" b="1" smtClean="0"/>
              <a:t>(CTE</a:t>
            </a:r>
            <a:r>
              <a:rPr lang="en-US" sz="2600" b="1" dirty="0" smtClean="0"/>
              <a:t>),</a:t>
            </a:r>
            <a:r>
              <a:rPr lang="en-US" sz="2600" dirty="0" smtClean="0"/>
              <a:t> which ultimately leads to dementia and death.</a:t>
            </a:r>
            <a:br>
              <a:rPr lang="en-US" sz="2600" dirty="0" smtClean="0"/>
            </a:br>
            <a:endParaRPr lang="en-US" sz="2600" dirty="0" smtClean="0"/>
          </a:p>
          <a:p>
            <a:r>
              <a:rPr lang="en-US" sz="2600" dirty="0" smtClean="0"/>
              <a:t>Increasingly CTE has been diagnosed in professional athletes, many of whom have experienced thousands of low-impact hits absorbed over years of playing middle school, high school, college, and professional sports</a:t>
            </a:r>
            <a:r>
              <a:rPr lang="en-US" dirty="0" smtClean="0"/>
              <a:t>.</a:t>
            </a:r>
            <a:br>
              <a:rPr lang="en-US" dirty="0" smtClean="0"/>
            </a:br>
            <a:endParaRPr lang="en-US" dirty="0" smtClean="0"/>
          </a:p>
          <a:p>
            <a:pPr marL="0" indent="0" algn="ctr">
              <a:buNone/>
            </a:pPr>
            <a:r>
              <a:rPr lang="en-US" sz="2600" i="1" dirty="0"/>
              <a:t>After reading this information, what advice might you offer to parents who are considering the enrollment of their young children in impact sports</a:t>
            </a:r>
            <a:r>
              <a:rPr lang="en-US" i="1" dirty="0"/>
              <a:t>?</a:t>
            </a:r>
          </a:p>
        </p:txBody>
      </p:sp>
    </p:spTree>
    <p:extLst>
      <p:ext uri="{BB962C8B-B14F-4D97-AF65-F5344CB8AC3E}">
        <p14:creationId xmlns:p14="http://schemas.microsoft.com/office/powerpoint/2010/main" val="349849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Photo od brain slices showing da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208" y="3658762"/>
            <a:ext cx="5832405" cy="2657097"/>
          </a:xfrm>
          <a:prstGeom prst="rect">
            <a:avLst/>
          </a:prstGeom>
        </p:spPr>
      </p:pic>
      <p:sp>
        <p:nvSpPr>
          <p:cNvPr id="2" name="Title 1"/>
          <p:cNvSpPr>
            <a:spLocks noGrp="1"/>
          </p:cNvSpPr>
          <p:nvPr>
            <p:ph type="title"/>
          </p:nvPr>
        </p:nvSpPr>
        <p:spPr/>
        <p:txBody>
          <a:bodyPr>
            <a:normAutofit fontScale="90000"/>
          </a:bodyPr>
          <a:lstStyle/>
          <a:p>
            <a:r>
              <a:rPr lang="en-US" dirty="0" smtClean="0"/>
              <a:t>IN FOCUS </a:t>
            </a:r>
            <a:br>
              <a:rPr lang="en-US" dirty="0" smtClean="0"/>
            </a:br>
            <a:r>
              <a:rPr lang="en-US" dirty="0" smtClean="0"/>
              <a:t>The </a:t>
            </a:r>
            <a:r>
              <a:rPr lang="en-US" dirty="0"/>
              <a:t>Ravages of CTE</a:t>
            </a:r>
          </a:p>
        </p:txBody>
      </p:sp>
      <p:sp>
        <p:nvSpPr>
          <p:cNvPr id="3" name="Content Placeholder 2"/>
          <p:cNvSpPr>
            <a:spLocks noGrp="1"/>
          </p:cNvSpPr>
          <p:nvPr>
            <p:ph idx="1"/>
          </p:nvPr>
        </p:nvSpPr>
        <p:spPr>
          <a:xfrm>
            <a:off x="457200" y="1600200"/>
            <a:ext cx="8229600" cy="2009583"/>
          </a:xfrm>
        </p:spPr>
        <p:txBody>
          <a:bodyPr>
            <a:normAutofit fontScale="77500" lnSpcReduction="20000"/>
          </a:bodyPr>
          <a:lstStyle/>
          <a:p>
            <a:pPr marL="0" indent="0">
              <a:buNone/>
            </a:pPr>
            <a:r>
              <a:rPr lang="en-US" dirty="0" smtClean="0"/>
              <a:t>Dave Duerson, a former NFL player, suffered from CTE which was diagnosed in an autopsy after his suicide.</a:t>
            </a:r>
          </a:p>
          <a:p>
            <a:r>
              <a:rPr lang="en-US" dirty="0" smtClean="0"/>
              <a:t>Researchers at </a:t>
            </a:r>
            <a:r>
              <a:rPr lang="en-US" dirty="0"/>
              <a:t>the Boston University </a:t>
            </a:r>
            <a:r>
              <a:rPr lang="en-US" dirty="0" smtClean="0"/>
              <a:t>Center or </a:t>
            </a:r>
            <a:r>
              <a:rPr lang="en-US" dirty="0"/>
              <a:t>the Study of Traumatic </a:t>
            </a:r>
            <a:r>
              <a:rPr lang="en-US" dirty="0" smtClean="0"/>
              <a:t>Encephalopathy found </a:t>
            </a:r>
            <a:r>
              <a:rPr lang="en-US" dirty="0"/>
              <a:t>the </a:t>
            </a:r>
            <a:r>
              <a:rPr lang="en-US" dirty="0" smtClean="0"/>
              <a:t>telltale signs </a:t>
            </a:r>
            <a:r>
              <a:rPr lang="en-US" dirty="0"/>
              <a:t>of brain damage (</a:t>
            </a:r>
            <a:r>
              <a:rPr lang="en-US" dirty="0" smtClean="0"/>
              <a:t>brown coloring</a:t>
            </a:r>
            <a:r>
              <a:rPr lang="en-US" dirty="0"/>
              <a:t>) in several regions </a:t>
            </a:r>
            <a:r>
              <a:rPr lang="en-US" dirty="0" smtClean="0"/>
              <a:t>of his brain</a:t>
            </a:r>
            <a:r>
              <a:rPr lang="en-US" dirty="0"/>
              <a:t>, slices </a:t>
            </a:r>
            <a:r>
              <a:rPr lang="en-US" dirty="0" smtClean="0"/>
              <a:t>of which </a:t>
            </a:r>
            <a:r>
              <a:rPr lang="en-US" dirty="0"/>
              <a:t>are shown here (McKee </a:t>
            </a:r>
            <a:r>
              <a:rPr lang="en-US" dirty="0" smtClean="0"/>
              <a:t>&amp; others</a:t>
            </a:r>
            <a:r>
              <a:rPr lang="en-US" dirty="0"/>
              <a:t>, 2013).</a:t>
            </a:r>
          </a:p>
        </p:txBody>
      </p:sp>
    </p:spTree>
    <p:extLst>
      <p:ext uri="{BB962C8B-B14F-4D97-AF65-F5344CB8AC3E}">
        <p14:creationId xmlns:p14="http://schemas.microsoft.com/office/powerpoint/2010/main" val="19539486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Peripheral Nervous System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073228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43180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mtClean="0"/>
          </a:p>
        </p:txBody>
      </p:sp>
      <p:sp>
        <p:nvSpPr>
          <p:cNvPr id="9219" name="Content Placeholder 2"/>
          <p:cNvSpPr>
            <a:spLocks noGrp="1"/>
          </p:cNvSpPr>
          <p:nvPr>
            <p:ph idx="1"/>
          </p:nvPr>
        </p:nvSpPr>
        <p:spPr/>
        <p:txBody>
          <a:bodyPr>
            <a:normAutofit/>
          </a:bodyPr>
          <a:lstStyle/>
          <a:p>
            <a:r>
              <a:rPr lang="en-US" altLang="en-US" sz="3600" dirty="0" smtClean="0"/>
              <a:t>Autonomic NS</a:t>
            </a:r>
          </a:p>
          <a:p>
            <a:pPr lvl="1"/>
            <a:r>
              <a:rPr lang="en-US" altLang="en-US" sz="3600" dirty="0" smtClean="0"/>
              <a:t>Sympathetic NS</a:t>
            </a:r>
          </a:p>
          <a:p>
            <a:pPr lvl="2"/>
            <a:r>
              <a:rPr lang="en-US" altLang="en-US" sz="3600" dirty="0" smtClean="0"/>
              <a:t>Emergency response</a:t>
            </a:r>
          </a:p>
          <a:p>
            <a:pPr lvl="1"/>
            <a:r>
              <a:rPr lang="en-US" altLang="en-US" sz="3600" dirty="0" smtClean="0"/>
              <a:t>Parasympathetic NS</a:t>
            </a:r>
          </a:p>
          <a:p>
            <a:pPr lvl="2"/>
            <a:r>
              <a:rPr lang="en-US" altLang="en-US" sz="3600" dirty="0" smtClean="0"/>
              <a:t>Calming response</a:t>
            </a:r>
          </a:p>
        </p:txBody>
      </p:sp>
    </p:spTree>
    <p:extLst>
      <p:ext uri="{BB962C8B-B14F-4D97-AF65-F5344CB8AC3E}">
        <p14:creationId xmlns:p14="http://schemas.microsoft.com/office/powerpoint/2010/main" val="3218131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ock5e_2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7240588"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81406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0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 y="419100"/>
            <a:ext cx="8056896" cy="56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375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Endocrine System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9730081"/>
              </p:ext>
            </p:extLst>
          </p:nvPr>
        </p:nvGraphicFramePr>
        <p:xfrm>
          <a:off x="457200" y="1143000"/>
          <a:ext cx="8229600" cy="498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37567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dirty="0" smtClean="0"/>
              <a:t>Endocrine System</a:t>
            </a:r>
          </a:p>
        </p:txBody>
      </p:sp>
      <p:sp>
        <p:nvSpPr>
          <p:cNvPr id="14339" name="Rectangle 3"/>
          <p:cNvSpPr>
            <a:spLocks noGrp="1" noChangeArrowheads="1"/>
          </p:cNvSpPr>
          <p:nvPr>
            <p:ph type="body" idx="1"/>
          </p:nvPr>
        </p:nvSpPr>
        <p:spPr/>
        <p:txBody>
          <a:bodyPr/>
          <a:lstStyle/>
          <a:p>
            <a:pPr algn="l" eaLnBrk="1" hangingPunct="1">
              <a:lnSpc>
                <a:spcPct val="90000"/>
              </a:lnSpc>
            </a:pPr>
            <a:r>
              <a:rPr lang="en-US" altLang="en-US" sz="3000" dirty="0" smtClean="0"/>
              <a:t>Hormones:</a:t>
            </a:r>
          </a:p>
          <a:p>
            <a:pPr lvl="1" eaLnBrk="1" hangingPunct="1">
              <a:lnSpc>
                <a:spcPct val="90000"/>
              </a:lnSpc>
            </a:pPr>
            <a:r>
              <a:rPr lang="en-US" altLang="en-US" sz="2800" dirty="0" smtClean="0"/>
              <a:t>Organize nervous system and body tissue</a:t>
            </a:r>
          </a:p>
          <a:p>
            <a:pPr lvl="2" eaLnBrk="1" hangingPunct="1">
              <a:lnSpc>
                <a:spcPct val="90000"/>
              </a:lnSpc>
            </a:pPr>
            <a:r>
              <a:rPr lang="en-US" altLang="en-US" sz="2800" dirty="0" smtClean="0"/>
              <a:t>i.e. growth</a:t>
            </a:r>
          </a:p>
          <a:p>
            <a:pPr lvl="1" eaLnBrk="1" hangingPunct="1">
              <a:lnSpc>
                <a:spcPct val="90000"/>
              </a:lnSpc>
            </a:pPr>
            <a:r>
              <a:rPr lang="en-US" altLang="en-US" sz="2800" dirty="0" smtClean="0"/>
              <a:t>Activate behaviors</a:t>
            </a:r>
          </a:p>
          <a:p>
            <a:pPr lvl="2" eaLnBrk="1" hangingPunct="1">
              <a:lnSpc>
                <a:spcPct val="90000"/>
              </a:lnSpc>
            </a:pPr>
            <a:r>
              <a:rPr lang="en-US" altLang="en-US" sz="2800" dirty="0" smtClean="0"/>
              <a:t>i.e. alertness</a:t>
            </a:r>
          </a:p>
        </p:txBody>
      </p:sp>
      <p:sp>
        <p:nvSpPr>
          <p:cNvPr id="14340" name="TextBox 3"/>
          <p:cNvSpPr txBox="1">
            <a:spLocks noChangeArrowheads="1"/>
          </p:cNvSpPr>
          <p:nvPr/>
        </p:nvSpPr>
        <p:spPr bwMode="auto">
          <a:xfrm>
            <a:off x="990600" y="5029200"/>
            <a:ext cx="7496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accent2"/>
                </a:solidFill>
                <a:latin typeface="Helvetica" pitchFamily="34" charset="0"/>
              </a:defRPr>
            </a:lvl1pPr>
            <a:lvl2pPr>
              <a:defRPr sz="3000">
                <a:solidFill>
                  <a:schemeClr val="hlink"/>
                </a:solidFill>
                <a:latin typeface="Helvetica" pitchFamily="34" charset="0"/>
              </a:defRPr>
            </a:lvl2pPr>
            <a:lvl3pPr marL="1143000">
              <a:defRPr sz="2800">
                <a:solidFill>
                  <a:schemeClr val="tx1"/>
                </a:solidFill>
                <a:latin typeface="Helvetica" pitchFamily="34" charset="0"/>
              </a:defRPr>
            </a:lvl3pPr>
            <a:lvl4pPr marL="1600200">
              <a:defRPr sz="2400">
                <a:solidFill>
                  <a:schemeClr val="tx1"/>
                </a:solidFill>
                <a:latin typeface="Helvetica" pitchFamily="34" charset="0"/>
              </a:defRPr>
            </a:lvl4pPr>
            <a:lvl5pPr marL="2057400">
              <a:defRPr sz="2000">
                <a:solidFill>
                  <a:schemeClr val="tx1"/>
                </a:solidFill>
                <a:latin typeface="Helvetica" pitchFamily="34" charset="0"/>
              </a:defRPr>
            </a:lvl5pPr>
            <a:lvl6pPr marL="2514600" eaLnBrk="0" hangingPunct="0">
              <a:defRPr sz="2000">
                <a:solidFill>
                  <a:schemeClr val="tx1"/>
                </a:solidFill>
                <a:latin typeface="Helvetica" pitchFamily="34" charset="0"/>
              </a:defRPr>
            </a:lvl6pPr>
            <a:lvl7pPr marL="2971800" eaLnBrk="0" hangingPunct="0">
              <a:defRPr sz="2000">
                <a:solidFill>
                  <a:schemeClr val="tx1"/>
                </a:solidFill>
                <a:latin typeface="Helvetica" pitchFamily="34" charset="0"/>
              </a:defRPr>
            </a:lvl7pPr>
            <a:lvl8pPr marL="3429000" eaLnBrk="0" hangingPunct="0">
              <a:defRPr sz="2000">
                <a:solidFill>
                  <a:schemeClr val="tx1"/>
                </a:solidFill>
                <a:latin typeface="Helvetica" pitchFamily="34" charset="0"/>
              </a:defRPr>
            </a:lvl8pPr>
            <a:lvl9pPr marL="3886200" eaLnBrk="0" hangingPunct="0">
              <a:defRPr sz="2000">
                <a:solidFill>
                  <a:schemeClr val="tx1"/>
                </a:solidFill>
                <a:latin typeface="Helvetica" pitchFamily="34" charset="0"/>
              </a:defRPr>
            </a:lvl9pPr>
          </a:lstStyle>
          <a:p>
            <a:r>
              <a:rPr lang="en-US" altLang="en-US" sz="2400">
                <a:solidFill>
                  <a:schemeClr val="tx1"/>
                </a:solidFill>
                <a:latin typeface="Lucida Grande" pitchFamily="28" charset="0"/>
              </a:rPr>
              <a:t>Hypothalamus in brain triggers secretion of hormones</a:t>
            </a:r>
          </a:p>
        </p:txBody>
      </p:sp>
    </p:spTree>
    <p:extLst>
      <p:ext uri="{BB962C8B-B14F-4D97-AF65-F5344CB8AC3E}">
        <p14:creationId xmlns:p14="http://schemas.microsoft.com/office/powerpoint/2010/main" val="6484082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Endocrine System</a:t>
            </a:r>
            <a:endParaRPr lang="en-US" dirty="0"/>
          </a:p>
        </p:txBody>
      </p:sp>
      <p:pic>
        <p:nvPicPr>
          <p:cNvPr id="6" name="Picture 5" descr="The figure is a drawing depicting the glands of the endocrine system. The labels are as follows. Pineal gland&#10;produces melatonin, which helps&#10;regulate sleep–wake cycles&#10;Hypothalamus&#10;controls the pituitary gland; links&#10;nervous system and endocrine system&#10;Pituitary gland&#10;regulates activities of several other&#10;glands; produces growth hormone,&#10;prolactin, and oxytocin&#10;Thyroid gland&#10;controls body metabolism rate&#10;Adrenal glands&#10;(adrenal cortex and adrenal medulla)&#10;produce epinephrine (adrenaline) and&#10;norepinephrine, which cause physical&#10;arousal in response to danger, fear,&#10;anger, stress, and other strong emotions&#10;Pancreas&#10;regulates blood sugar and insulin&#10;levels; involved in hunger&#10;Ovaries&#10;secrete estrogen and progesterone,&#10;which regulate female sexual&#10;development and reproduction&#10;and influence sexual behavior&#10;Testes&#10;secrete testosterone, which regulates&#10;male sexual development and&#10;reproduction and influences sexual&#10;behavior" title="Figure 2.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90" y="1138628"/>
            <a:ext cx="7957910" cy="5486400"/>
          </a:xfrm>
          <a:prstGeom prst="rect">
            <a:avLst/>
          </a:prstGeom>
        </p:spPr>
      </p:pic>
    </p:spTree>
    <p:extLst>
      <p:ext uri="{BB962C8B-B14F-4D97-AF65-F5344CB8AC3E}">
        <p14:creationId xmlns:p14="http://schemas.microsoft.com/office/powerpoint/2010/main" val="210333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a:t>Types of Neurons </a:t>
            </a:r>
          </a:p>
        </p:txBody>
      </p:sp>
      <p:sp>
        <p:nvSpPr>
          <p:cNvPr id="3" name="Content Placeholder 2"/>
          <p:cNvSpPr>
            <a:spLocks noGrp="1"/>
          </p:cNvSpPr>
          <p:nvPr>
            <p:ph idx="1"/>
          </p:nvPr>
        </p:nvSpPr>
        <p:spPr>
          <a:xfrm>
            <a:off x="457199" y="4537763"/>
            <a:ext cx="8357645" cy="1588399"/>
          </a:xfrm>
        </p:spPr>
        <p:txBody>
          <a:bodyPr>
            <a:normAutofit fontScale="62500" lnSpcReduction="20000"/>
          </a:bodyPr>
          <a:lstStyle/>
          <a:p>
            <a:pPr marL="0" indent="0">
              <a:buNone/>
            </a:pPr>
            <a:r>
              <a:rPr lang="en-US" dirty="0" smtClean="0"/>
              <a:t>Neurons differ </a:t>
            </a:r>
            <a:r>
              <a:rPr lang="en-US" dirty="0"/>
              <a:t>in size, shape, and complexity</a:t>
            </a:r>
            <a:r>
              <a:rPr lang="en-US" dirty="0" smtClean="0"/>
              <a:t>. The </a:t>
            </a:r>
            <a:r>
              <a:rPr lang="en-US" dirty="0"/>
              <a:t>distinctive shapes of neurons </a:t>
            </a:r>
            <a:r>
              <a:rPr lang="en-US" dirty="0" smtClean="0"/>
              <a:t>reflect</a:t>
            </a:r>
            <a:r>
              <a:rPr lang="en-US" dirty="0"/>
              <a:t> </a:t>
            </a:r>
            <a:r>
              <a:rPr lang="en-US" dirty="0" smtClean="0"/>
              <a:t>their </a:t>
            </a:r>
            <a:r>
              <a:rPr lang="en-US" dirty="0"/>
              <a:t>specialized functions. </a:t>
            </a:r>
            <a:endParaRPr lang="en-US" dirty="0" smtClean="0"/>
          </a:p>
          <a:p>
            <a:pPr marL="0" indent="0">
              <a:buNone/>
            </a:pPr>
            <a:r>
              <a:rPr lang="en-US" dirty="0" smtClean="0"/>
              <a:t>Shown here are </a:t>
            </a:r>
            <a:r>
              <a:rPr lang="en-US" dirty="0"/>
              <a:t>a few representative </a:t>
            </a:r>
            <a:r>
              <a:rPr lang="en-US" dirty="0" smtClean="0"/>
              <a:t>neuron types. Virtually all neurons have three basic parts: a cell body, an axon, and dendrites. In </a:t>
            </a:r>
            <a:r>
              <a:rPr lang="en-US" dirty="0"/>
              <a:t>most neurons, the dendrites </a:t>
            </a:r>
            <a:r>
              <a:rPr lang="en-US" dirty="0" smtClean="0"/>
              <a:t>project from </a:t>
            </a:r>
            <a:r>
              <a:rPr lang="en-US" dirty="0"/>
              <a:t>the cell body, but in sensory neurons</a:t>
            </a:r>
            <a:r>
              <a:rPr lang="en-US" dirty="0" smtClean="0"/>
              <a:t>, the </a:t>
            </a:r>
            <a:r>
              <a:rPr lang="en-US" dirty="0"/>
              <a:t>dendrites extend from the </a:t>
            </a:r>
            <a:r>
              <a:rPr lang="en-US" dirty="0" smtClean="0"/>
              <a:t>opposite end </a:t>
            </a:r>
            <a:r>
              <a:rPr lang="en-US" dirty="0"/>
              <a:t>of the axon, as shown </a:t>
            </a:r>
            <a:r>
              <a:rPr lang="en-US" dirty="0" smtClean="0"/>
              <a:t>above.</a:t>
            </a:r>
            <a:endParaRPr lang="en-US" dirty="0"/>
          </a:p>
        </p:txBody>
      </p:sp>
      <p:pic>
        <p:nvPicPr>
          <p:cNvPr id="4" name="Picture 3" descr="The figure shows three types of neurons. The text is as follows.&#10;Sensory Neurons. Communicate information  from the environment to the  central nervous system. Motor Neurons.  Communicate information  from the central nervous  system to the muscles. Interneurons.&#10;Communicate information from one neuron to another.&#10;&#10;" title="Types of Neurons"/>
          <p:cNvPicPr>
            <a:picLocks noChangeAspect="1"/>
          </p:cNvPicPr>
          <p:nvPr/>
        </p:nvPicPr>
        <p:blipFill>
          <a:blip r:embed="rId2"/>
          <a:stretch>
            <a:fillRect/>
          </a:stretch>
        </p:blipFill>
        <p:spPr>
          <a:xfrm>
            <a:off x="989071" y="1243447"/>
            <a:ext cx="7246833" cy="3231551"/>
          </a:xfrm>
          <a:prstGeom prst="rect">
            <a:avLst/>
          </a:prstGeom>
        </p:spPr>
      </p:pic>
    </p:spTree>
    <p:extLst>
      <p:ext uri="{BB962C8B-B14F-4D97-AF65-F5344CB8AC3E}">
        <p14:creationId xmlns:p14="http://schemas.microsoft.com/office/powerpoint/2010/main" val="13193153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Endocrine System</a:t>
            </a:r>
          </a:p>
        </p:txBody>
      </p:sp>
      <p:sp>
        <p:nvSpPr>
          <p:cNvPr id="3" name="Content Placeholder 2"/>
          <p:cNvSpPr>
            <a:spLocks noGrp="1"/>
          </p:cNvSpPr>
          <p:nvPr>
            <p:ph idx="1"/>
          </p:nvPr>
        </p:nvSpPr>
        <p:spPr/>
        <p:txBody>
          <a:bodyPr>
            <a:normAutofit/>
          </a:bodyPr>
          <a:lstStyle/>
          <a:p>
            <a:r>
              <a:rPr lang="en-US" dirty="0" smtClean="0"/>
              <a:t>Hypothalamus regulates release of pituitary gland hormones.</a:t>
            </a:r>
          </a:p>
          <a:p>
            <a:pPr lvl="1"/>
            <a:r>
              <a:rPr lang="en-US" dirty="0" smtClean="0"/>
              <a:t>Growth hormone</a:t>
            </a:r>
          </a:p>
          <a:p>
            <a:pPr lvl="1"/>
            <a:r>
              <a:rPr lang="en-US" dirty="0" smtClean="0"/>
              <a:t>Oxytocin</a:t>
            </a:r>
            <a:br>
              <a:rPr lang="en-US" dirty="0" smtClean="0"/>
            </a:br>
            <a:endParaRPr lang="en-US" dirty="0" smtClean="0"/>
          </a:p>
          <a:p>
            <a:r>
              <a:rPr lang="en-US" dirty="0" smtClean="0"/>
              <a:t>Adrenal glands produce hormones involved in human stress response.</a:t>
            </a:r>
          </a:p>
          <a:p>
            <a:pPr lvl="1"/>
            <a:r>
              <a:rPr lang="en-US" dirty="0" smtClean="0"/>
              <a:t>Adrenal cortex (immune system)</a:t>
            </a:r>
          </a:p>
          <a:p>
            <a:pPr lvl="1"/>
            <a:r>
              <a:rPr lang="en-US" dirty="0" smtClean="0"/>
              <a:t>Adrenal medulla (epinephrine and norepinephrine)</a:t>
            </a:r>
            <a:br>
              <a:rPr lang="en-US" dirty="0" smtClean="0"/>
            </a:br>
            <a:endParaRPr lang="en-US" dirty="0" smtClean="0"/>
          </a:p>
        </p:txBody>
      </p:sp>
    </p:spTree>
    <p:extLst>
      <p:ext uri="{BB962C8B-B14F-4D97-AF65-F5344CB8AC3E}">
        <p14:creationId xmlns:p14="http://schemas.microsoft.com/office/powerpoint/2010/main" val="32130455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Endocrine: Pineal Gland</a:t>
            </a:r>
          </a:p>
        </p:txBody>
      </p:sp>
      <p:sp>
        <p:nvSpPr>
          <p:cNvPr id="15363" name="Content Placeholder 2"/>
          <p:cNvSpPr>
            <a:spLocks noGrp="1"/>
          </p:cNvSpPr>
          <p:nvPr>
            <p:ph idx="1"/>
          </p:nvPr>
        </p:nvSpPr>
        <p:spPr/>
        <p:txBody>
          <a:bodyPr/>
          <a:lstStyle/>
          <a:p>
            <a:r>
              <a:rPr lang="en-US" altLang="en-US" sz="3600" dirty="0" smtClean="0"/>
              <a:t>Small, in brain</a:t>
            </a:r>
          </a:p>
          <a:p>
            <a:r>
              <a:rPr lang="en-US" altLang="en-US" sz="3600" dirty="0" smtClean="0"/>
              <a:t>Regulates sleep-wake cycle</a:t>
            </a:r>
          </a:p>
          <a:p>
            <a:r>
              <a:rPr lang="en-US" altLang="en-US" sz="3600" dirty="0" smtClean="0"/>
              <a:t>Melatonin</a:t>
            </a:r>
          </a:p>
          <a:p>
            <a:endParaRPr lang="en-US" altLang="en-US"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3371850"/>
            <a:ext cx="4762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4330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Endocrine: Pituitary Gland</a:t>
            </a:r>
          </a:p>
        </p:txBody>
      </p:sp>
      <p:sp>
        <p:nvSpPr>
          <p:cNvPr id="16387" name="Content Placeholder 2"/>
          <p:cNvSpPr>
            <a:spLocks noGrp="1"/>
          </p:cNvSpPr>
          <p:nvPr>
            <p:ph idx="1"/>
          </p:nvPr>
        </p:nvSpPr>
        <p:spPr>
          <a:xfrm>
            <a:off x="419100" y="1200150"/>
            <a:ext cx="8229600" cy="4525963"/>
          </a:xfrm>
        </p:spPr>
        <p:txBody>
          <a:bodyPr/>
          <a:lstStyle/>
          <a:p>
            <a:r>
              <a:rPr lang="en-US" altLang="en-US" dirty="0" smtClean="0"/>
              <a:t>Pea-sized, under brain</a:t>
            </a:r>
          </a:p>
          <a:p>
            <a:r>
              <a:rPr lang="en-US" altLang="en-US" dirty="0" smtClean="0"/>
              <a:t>Posterior Pituitary</a:t>
            </a:r>
          </a:p>
          <a:p>
            <a:pPr lvl="1"/>
            <a:r>
              <a:rPr lang="en-US" altLang="en-US" dirty="0" smtClean="0"/>
              <a:t>Vasopressin</a:t>
            </a:r>
          </a:p>
          <a:p>
            <a:pPr lvl="1"/>
            <a:r>
              <a:rPr lang="en-US" altLang="en-US" dirty="0" smtClean="0"/>
              <a:t>Oxytocin</a:t>
            </a:r>
          </a:p>
          <a:p>
            <a:r>
              <a:rPr lang="en-US" altLang="en-US" dirty="0" smtClean="0"/>
              <a:t>“Master Gland” (anterior pituitary)</a:t>
            </a:r>
          </a:p>
          <a:p>
            <a:pPr lvl="1"/>
            <a:r>
              <a:rPr lang="en-US" altLang="en-US" dirty="0" smtClean="0"/>
              <a:t>Many hormones secreted</a:t>
            </a:r>
          </a:p>
          <a:p>
            <a:pPr lvl="1"/>
            <a:r>
              <a:rPr lang="en-US" altLang="en-US" dirty="0" smtClean="0"/>
              <a:t>Growth hormone</a:t>
            </a:r>
          </a:p>
          <a:p>
            <a:endParaRPr lang="en-US" altLang="en-US" dirty="0" smtClean="0"/>
          </a:p>
          <a:p>
            <a:endParaRPr lang="en-US" alt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363" y="4043363"/>
            <a:ext cx="254317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1621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Endocrine: Thyroid Gland</a:t>
            </a:r>
          </a:p>
        </p:txBody>
      </p:sp>
      <p:sp>
        <p:nvSpPr>
          <p:cNvPr id="17411" name="Content Placeholder 2"/>
          <p:cNvSpPr>
            <a:spLocks noGrp="1"/>
          </p:cNvSpPr>
          <p:nvPr>
            <p:ph idx="1"/>
          </p:nvPr>
        </p:nvSpPr>
        <p:spPr/>
        <p:txBody>
          <a:bodyPr/>
          <a:lstStyle/>
          <a:p>
            <a:r>
              <a:rPr lang="en-US" altLang="en-US" smtClean="0"/>
              <a:t>Just below voice box</a:t>
            </a:r>
          </a:p>
          <a:p>
            <a:r>
              <a:rPr lang="en-US" altLang="en-US" smtClean="0"/>
              <a:t>Regulate body’s rate of metabolism</a:t>
            </a:r>
          </a:p>
          <a:p>
            <a:pPr lvl="1"/>
            <a:r>
              <a:rPr lang="en-US" altLang="en-US" smtClean="0"/>
              <a:t>Hyperthyroidism</a:t>
            </a:r>
          </a:p>
          <a:p>
            <a:pPr lvl="1"/>
            <a:r>
              <a:rPr lang="en-US" altLang="en-US" smtClean="0"/>
              <a:t>Hypothyroidism</a:t>
            </a:r>
          </a:p>
          <a:p>
            <a:r>
              <a:rPr lang="en-US" altLang="en-US" smtClean="0"/>
              <a:t>Thyroxin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238" y="2990850"/>
            <a:ext cx="469582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7088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Endocrine:  Parathyroid Glands</a:t>
            </a:r>
          </a:p>
        </p:txBody>
      </p:sp>
      <p:sp>
        <p:nvSpPr>
          <p:cNvPr id="18435" name="Content Placeholder 2"/>
          <p:cNvSpPr>
            <a:spLocks noGrp="1"/>
          </p:cNvSpPr>
          <p:nvPr>
            <p:ph idx="1"/>
          </p:nvPr>
        </p:nvSpPr>
        <p:spPr/>
        <p:txBody>
          <a:bodyPr/>
          <a:lstStyle/>
          <a:p>
            <a:r>
              <a:rPr lang="en-US" altLang="en-US" smtClean="0"/>
              <a:t>Inside of thyroid gland, 4 tiny</a:t>
            </a:r>
          </a:p>
          <a:p>
            <a:r>
              <a:rPr lang="en-US" altLang="en-US" smtClean="0"/>
              <a:t>Regulates levels of calcium and phosphate in body, excitability</a:t>
            </a:r>
          </a:p>
          <a:p>
            <a:r>
              <a:rPr lang="en-US" altLang="en-US" smtClean="0"/>
              <a:t>Parathormone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169" y="3749040"/>
            <a:ext cx="5921831"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7184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Endocrine: Adrenal Glands</a:t>
            </a:r>
          </a:p>
        </p:txBody>
      </p:sp>
      <p:sp>
        <p:nvSpPr>
          <p:cNvPr id="19459" name="Content Placeholder 2"/>
          <p:cNvSpPr>
            <a:spLocks noGrp="1"/>
          </p:cNvSpPr>
          <p:nvPr>
            <p:ph idx="1"/>
          </p:nvPr>
        </p:nvSpPr>
        <p:spPr/>
        <p:txBody>
          <a:bodyPr/>
          <a:lstStyle/>
          <a:p>
            <a:r>
              <a:rPr lang="en-US" altLang="en-US" smtClean="0"/>
              <a:t>2, just above the kidneys</a:t>
            </a:r>
          </a:p>
          <a:p>
            <a:r>
              <a:rPr lang="en-US" altLang="en-US" smtClean="0"/>
              <a:t>Adrenal cortex (outer)</a:t>
            </a:r>
          </a:p>
          <a:p>
            <a:r>
              <a:rPr lang="en-US" altLang="en-US" smtClean="0"/>
              <a:t>Adrenal medulla (inner)</a:t>
            </a:r>
          </a:p>
          <a:p>
            <a:r>
              <a:rPr lang="en-US" altLang="en-US" smtClean="0"/>
              <a:t>Stress hormones: </a:t>
            </a:r>
          </a:p>
          <a:p>
            <a:pPr lvl="1"/>
            <a:r>
              <a:rPr lang="en-US" altLang="en-US" smtClean="0"/>
              <a:t>Epinephrine (adrenaline)</a:t>
            </a:r>
          </a:p>
          <a:p>
            <a:pPr lvl="1"/>
            <a:r>
              <a:rPr lang="en-US" altLang="en-US" smtClean="0"/>
              <a:t>Norepinephrine</a:t>
            </a:r>
          </a:p>
          <a:p>
            <a:pPr lvl="1"/>
            <a:r>
              <a:rPr lang="en-US" altLang="en-US" smtClean="0"/>
              <a:t>ACTH (prolonged stress response)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798" y="1481137"/>
            <a:ext cx="335901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4700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Endocrine: Pancreas</a:t>
            </a:r>
          </a:p>
        </p:txBody>
      </p:sp>
      <p:sp>
        <p:nvSpPr>
          <p:cNvPr id="20483" name="Content Placeholder 2"/>
          <p:cNvSpPr>
            <a:spLocks noGrp="1"/>
          </p:cNvSpPr>
          <p:nvPr>
            <p:ph idx="1"/>
          </p:nvPr>
        </p:nvSpPr>
        <p:spPr/>
        <p:txBody>
          <a:bodyPr/>
          <a:lstStyle/>
          <a:p>
            <a:r>
              <a:rPr lang="en-US" altLang="en-US" dirty="0" smtClean="0"/>
              <a:t>Between stomach and small intestine</a:t>
            </a:r>
          </a:p>
          <a:p>
            <a:r>
              <a:rPr lang="en-US" altLang="en-US" dirty="0" smtClean="0"/>
              <a:t>Balances levels of blood sugar and insulin</a:t>
            </a:r>
          </a:p>
          <a:p>
            <a:r>
              <a:rPr lang="en-US" altLang="en-US" dirty="0" smtClean="0"/>
              <a:t>Glucagon and </a:t>
            </a:r>
            <a:r>
              <a:rPr lang="en-US" altLang="en-US" dirty="0" smtClean="0"/>
              <a:t>Insulin</a:t>
            </a:r>
          </a:p>
          <a:p>
            <a:r>
              <a:rPr lang="en-US" altLang="en-US" smtClean="0"/>
              <a:t>Diabetes</a:t>
            </a:r>
          </a:p>
          <a:p>
            <a:pPr marL="0" indent="0">
              <a:buNone/>
            </a:pPr>
            <a:endParaRPr lang="en-US" altLang="en-US" smtClean="0"/>
          </a:p>
          <a:p>
            <a:endParaRPr lang="en-US" altLang="en-US" dirty="0" smtClean="0"/>
          </a:p>
          <a:p>
            <a:endParaRPr lang="en-US" altLang="en-US"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912" y="3373754"/>
            <a:ext cx="3984887"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5911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47700" y="342900"/>
            <a:ext cx="7772400" cy="609600"/>
          </a:xfrm>
        </p:spPr>
        <p:txBody>
          <a:bodyPr>
            <a:normAutofit fontScale="90000"/>
          </a:bodyPr>
          <a:lstStyle/>
          <a:p>
            <a:r>
              <a:rPr lang="en-US" altLang="en-US" dirty="0" smtClean="0"/>
              <a:t>Endocrine: Gonads</a:t>
            </a:r>
          </a:p>
        </p:txBody>
      </p:sp>
      <p:sp>
        <p:nvSpPr>
          <p:cNvPr id="21507" name="Content Placeholder 2"/>
          <p:cNvSpPr>
            <a:spLocks noGrp="1"/>
          </p:cNvSpPr>
          <p:nvPr>
            <p:ph idx="1"/>
          </p:nvPr>
        </p:nvSpPr>
        <p:spPr>
          <a:xfrm>
            <a:off x="685800" y="1295400"/>
            <a:ext cx="7772400" cy="5067300"/>
          </a:xfrm>
        </p:spPr>
        <p:txBody>
          <a:bodyPr>
            <a:normAutofit fontScale="92500" lnSpcReduction="10000"/>
          </a:bodyPr>
          <a:lstStyle/>
          <a:p>
            <a:r>
              <a:rPr lang="en-US" altLang="en-US" sz="3000" dirty="0" smtClean="0"/>
              <a:t>Ovaries</a:t>
            </a:r>
          </a:p>
          <a:p>
            <a:pPr lvl="1"/>
            <a:r>
              <a:rPr lang="en-US" altLang="en-US" sz="3000" dirty="0" smtClean="0"/>
              <a:t>Estrogens</a:t>
            </a:r>
          </a:p>
          <a:p>
            <a:pPr lvl="1"/>
            <a:r>
              <a:rPr lang="en-US" altLang="en-US" sz="3000" dirty="0" smtClean="0"/>
              <a:t>Progesterone</a:t>
            </a:r>
          </a:p>
          <a:p>
            <a:pPr lvl="1"/>
            <a:r>
              <a:rPr lang="en-US" altLang="en-US" sz="3000" dirty="0" smtClean="0"/>
              <a:t>Cognitive abilities</a:t>
            </a:r>
          </a:p>
          <a:p>
            <a:pPr lvl="1"/>
            <a:r>
              <a:rPr lang="en-US" altLang="en-US" sz="3000" dirty="0" smtClean="0"/>
              <a:t>Sexual behavior</a:t>
            </a:r>
          </a:p>
          <a:p>
            <a:r>
              <a:rPr lang="en-US" altLang="en-US" sz="3000" dirty="0" smtClean="0"/>
              <a:t>Testes</a:t>
            </a:r>
          </a:p>
          <a:p>
            <a:pPr lvl="1"/>
            <a:r>
              <a:rPr lang="en-US" altLang="en-US" sz="3000" dirty="0" smtClean="0"/>
              <a:t>Androgens</a:t>
            </a:r>
          </a:p>
          <a:p>
            <a:pPr lvl="1"/>
            <a:r>
              <a:rPr lang="en-US" altLang="en-US" sz="3000" dirty="0" smtClean="0"/>
              <a:t>Testosterone</a:t>
            </a:r>
          </a:p>
          <a:p>
            <a:pPr lvl="1"/>
            <a:r>
              <a:rPr lang="en-US" altLang="en-US" sz="3000" dirty="0" smtClean="0"/>
              <a:t>Aggression</a:t>
            </a:r>
          </a:p>
          <a:p>
            <a:pPr lvl="1"/>
            <a:r>
              <a:rPr lang="en-US" altLang="en-US" sz="3000" dirty="0" smtClean="0"/>
              <a:t>Sexual behavior</a:t>
            </a:r>
          </a:p>
          <a:p>
            <a:endParaRPr lang="en-US" altLang="en-US" dirty="0" smtClean="0"/>
          </a:p>
        </p:txBody>
      </p:sp>
    </p:spTree>
    <p:extLst>
      <p:ext uri="{BB962C8B-B14F-4D97-AF65-F5344CB8AC3E}">
        <p14:creationId xmlns:p14="http://schemas.microsoft.com/office/powerpoint/2010/main" val="21984741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Brain-2%</a:t>
            </a:r>
            <a:endParaRPr lang="en-US" dirty="0"/>
          </a:p>
        </p:txBody>
      </p:sp>
      <p:sp>
        <p:nvSpPr>
          <p:cNvPr id="3" name="Content Placeholder 2"/>
          <p:cNvSpPr>
            <a:spLocks noGrp="1"/>
          </p:cNvSpPr>
          <p:nvPr>
            <p:ph idx="1"/>
          </p:nvPr>
        </p:nvSpPr>
        <p:spPr>
          <a:xfrm>
            <a:off x="457200" y="1600200"/>
            <a:ext cx="4043600" cy="4525963"/>
          </a:xfrm>
        </p:spPr>
        <p:txBody>
          <a:bodyPr>
            <a:normAutofit fontScale="77500" lnSpcReduction="20000"/>
          </a:bodyPr>
          <a:lstStyle/>
          <a:p>
            <a:pPr marL="0" indent="0">
              <a:buNone/>
            </a:pPr>
            <a:r>
              <a:rPr lang="en-US" dirty="0" smtClean="0"/>
              <a:t>Weighing roughly </a:t>
            </a:r>
            <a:r>
              <a:rPr lang="en-US" dirty="0"/>
              <a:t>three pounds, </a:t>
            </a:r>
            <a:r>
              <a:rPr lang="en-US" dirty="0" smtClean="0"/>
              <a:t>the human </a:t>
            </a:r>
            <a:r>
              <a:rPr lang="en-US" dirty="0"/>
              <a:t>brain is about the size </a:t>
            </a:r>
            <a:r>
              <a:rPr lang="en-US" dirty="0" smtClean="0"/>
              <a:t>of a </a:t>
            </a:r>
            <a:r>
              <a:rPr lang="en-US" dirty="0"/>
              <a:t>small </a:t>
            </a:r>
            <a:r>
              <a:rPr lang="en-US" dirty="0" smtClean="0"/>
              <a:t>cauliflower </a:t>
            </a:r>
            <a:r>
              <a:rPr lang="en-US" dirty="0"/>
              <a:t>and has </a:t>
            </a:r>
            <a:r>
              <a:rPr lang="en-US" dirty="0" smtClean="0"/>
              <a:t>the consistency </a:t>
            </a:r>
            <a:r>
              <a:rPr lang="en-US" dirty="0"/>
              <a:t>of tofu. </a:t>
            </a:r>
            <a:r>
              <a:rPr lang="en-US" dirty="0" smtClean="0"/>
              <a:t/>
            </a:r>
            <a:br>
              <a:rPr lang="en-US" dirty="0" smtClean="0"/>
            </a:br>
            <a:endParaRPr lang="en-US" dirty="0" smtClean="0"/>
          </a:p>
          <a:p>
            <a:pPr marL="0" indent="0">
              <a:buNone/>
            </a:pPr>
            <a:r>
              <a:rPr lang="en-US" dirty="0" smtClean="0"/>
              <a:t>Although</a:t>
            </a:r>
            <a:r>
              <a:rPr lang="en-US" dirty="0"/>
              <a:t> </a:t>
            </a:r>
            <a:r>
              <a:rPr lang="en-US" dirty="0" smtClean="0"/>
              <a:t>your </a:t>
            </a:r>
            <a:r>
              <a:rPr lang="en-US" dirty="0"/>
              <a:t>brain makes up only </a:t>
            </a:r>
            <a:r>
              <a:rPr lang="en-US" dirty="0" smtClean="0"/>
              <a:t>about 2 </a:t>
            </a:r>
            <a:r>
              <a:rPr lang="en-US" dirty="0"/>
              <a:t>percent of your total </a:t>
            </a:r>
            <a:r>
              <a:rPr lang="en-US" dirty="0" smtClean="0"/>
              <a:t>body weight</a:t>
            </a:r>
            <a:r>
              <a:rPr lang="en-US" dirty="0"/>
              <a:t>, it uses some 20 </a:t>
            </a:r>
            <a:r>
              <a:rPr lang="en-US" dirty="0" smtClean="0"/>
              <a:t>percent of </a:t>
            </a:r>
            <a:r>
              <a:rPr lang="en-US" dirty="0"/>
              <a:t>the oxygen your body </a:t>
            </a:r>
            <a:r>
              <a:rPr lang="en-US" dirty="0" smtClean="0"/>
              <a:t>needs while </a:t>
            </a:r>
            <a:r>
              <a:rPr lang="en-US" dirty="0"/>
              <a:t>at rest (Magistretti, 2009)</a:t>
            </a:r>
            <a:r>
              <a:rPr lang="en-US" dirty="0" smtClean="0"/>
              <a:t>. </a:t>
            </a:r>
            <a:br>
              <a:rPr lang="en-US" dirty="0" smtClean="0"/>
            </a:br>
            <a:endParaRPr lang="en-US" dirty="0" smtClean="0"/>
          </a:p>
          <a:p>
            <a:pPr marL="0" indent="0">
              <a:buNone/>
            </a:pPr>
            <a:r>
              <a:rPr lang="en-US" dirty="0" smtClean="0"/>
              <a:t>The </a:t>
            </a:r>
            <a:r>
              <a:rPr lang="en-US" dirty="0"/>
              <a:t>oxygen is used in </a:t>
            </a:r>
            <a:r>
              <a:rPr lang="en-US" dirty="0" smtClean="0"/>
              <a:t>breaking down </a:t>
            </a:r>
            <a:r>
              <a:rPr lang="en-US" dirty="0"/>
              <a:t>glucose to supply </a:t>
            </a:r>
            <a:r>
              <a:rPr lang="en-US" dirty="0" smtClean="0"/>
              <a:t>the brain </a:t>
            </a:r>
            <a:r>
              <a:rPr lang="en-US" dirty="0"/>
              <a:t>with energy.</a:t>
            </a:r>
          </a:p>
        </p:txBody>
      </p:sp>
      <p:pic>
        <p:nvPicPr>
          <p:cNvPr id="5" name="Picture 4" title="Photo of a human brai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664" y="1622637"/>
            <a:ext cx="4321158" cy="2939563"/>
          </a:xfrm>
          <a:prstGeom prst="rect">
            <a:avLst/>
          </a:prstGeom>
        </p:spPr>
      </p:pic>
    </p:spTree>
    <p:extLst>
      <p:ext uri="{BB962C8B-B14F-4D97-AF65-F5344CB8AC3E}">
        <p14:creationId xmlns:p14="http://schemas.microsoft.com/office/powerpoint/2010/main" val="5113183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mtClean="0"/>
              <a:t>The Brain</a:t>
            </a:r>
          </a:p>
        </p:txBody>
      </p:sp>
      <p:sp>
        <p:nvSpPr>
          <p:cNvPr id="5123" name="Rectangle 3"/>
          <p:cNvSpPr>
            <a:spLocks noGrp="1" noChangeArrowheads="1"/>
          </p:cNvSpPr>
          <p:nvPr>
            <p:ph type="body" idx="1"/>
          </p:nvPr>
        </p:nvSpPr>
        <p:spPr>
          <a:xfrm>
            <a:off x="685800" y="1752600"/>
            <a:ext cx="7772400" cy="4114800"/>
          </a:xfrm>
        </p:spPr>
        <p:txBody>
          <a:bodyPr/>
          <a:lstStyle/>
          <a:p>
            <a:pPr eaLnBrk="1" hangingPunct="1"/>
            <a:r>
              <a:rPr lang="en-US" altLang="en-US" sz="3000" dirty="0" smtClean="0"/>
              <a:t>Brainstem</a:t>
            </a:r>
          </a:p>
          <a:p>
            <a:pPr lvl="1" eaLnBrk="1" hangingPunct="1"/>
            <a:r>
              <a:rPr lang="en-US" altLang="en-US" sz="2600" u="sng" dirty="0" smtClean="0"/>
              <a:t>Hindbrain</a:t>
            </a:r>
          </a:p>
          <a:p>
            <a:pPr lvl="1" eaLnBrk="1" hangingPunct="1"/>
            <a:r>
              <a:rPr lang="en-US" altLang="en-US" sz="2600" u="sng" dirty="0" smtClean="0"/>
              <a:t>Midbrain</a:t>
            </a:r>
          </a:p>
          <a:p>
            <a:pPr eaLnBrk="1" hangingPunct="1"/>
            <a:r>
              <a:rPr lang="en-US" altLang="en-US" sz="3000" u="sng" dirty="0" smtClean="0"/>
              <a:t>Forebrain</a:t>
            </a:r>
          </a:p>
          <a:p>
            <a:pPr lvl="1" eaLnBrk="1" hangingPunct="1"/>
            <a:r>
              <a:rPr lang="en-US" altLang="en-US" sz="2600" dirty="0" smtClean="0"/>
              <a:t>Limbic system</a:t>
            </a:r>
          </a:p>
          <a:p>
            <a:pPr lvl="1" eaLnBrk="1" hangingPunct="1"/>
            <a:r>
              <a:rPr lang="en-US" altLang="en-US" sz="2600" dirty="0" smtClean="0"/>
              <a:t>Cortex</a:t>
            </a:r>
          </a:p>
          <a:p>
            <a:pPr lvl="1" eaLnBrk="1" hangingPunct="1"/>
            <a:r>
              <a:rPr lang="en-US" altLang="en-US" sz="2600" dirty="0" smtClean="0"/>
              <a:t>Thalamus</a:t>
            </a:r>
          </a:p>
          <a:p>
            <a:pPr lvl="1" eaLnBrk="1" hangingPunct="1"/>
            <a:endParaRPr lang="en-US" altLang="en-US" sz="2600" dirty="0" smtClean="0"/>
          </a:p>
        </p:txBody>
      </p:sp>
      <p:pic>
        <p:nvPicPr>
          <p:cNvPr id="5124" name="Picture 5" descr="02-1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05000"/>
            <a:ext cx="4733925"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980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Sensory Neurons: Afferent (input</a:t>
            </a:r>
            <a:r>
              <a:rPr lang="en-US" dirty="0" smtClean="0"/>
              <a:t>)</a:t>
            </a:r>
          </a:p>
          <a:p>
            <a:r>
              <a:rPr lang="en-US" dirty="0" smtClean="0"/>
              <a:t>Motor Neurons: Efferent (output)</a:t>
            </a:r>
          </a:p>
          <a:p>
            <a:endParaRPr lang="en-US" dirty="0"/>
          </a:p>
          <a:p>
            <a:r>
              <a:rPr lang="en-US" dirty="0" smtClean="0"/>
              <a:t>SAME</a:t>
            </a:r>
            <a:endParaRPr lang="en-US" dirty="0"/>
          </a:p>
        </p:txBody>
      </p:sp>
    </p:spTree>
    <p:extLst>
      <p:ext uri="{BB962C8B-B14F-4D97-AF65-F5344CB8AC3E}">
        <p14:creationId xmlns:p14="http://schemas.microsoft.com/office/powerpoint/2010/main" val="4174339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Dynamic Brain</a:t>
            </a:r>
            <a:endParaRPr lang="en-US" dirty="0"/>
          </a:p>
        </p:txBody>
      </p:sp>
      <p:sp>
        <p:nvSpPr>
          <p:cNvPr id="3" name="Content Placeholder 2"/>
          <p:cNvSpPr>
            <a:spLocks noGrp="1"/>
          </p:cNvSpPr>
          <p:nvPr>
            <p:ph idx="1"/>
          </p:nvPr>
        </p:nvSpPr>
        <p:spPr/>
        <p:txBody>
          <a:bodyPr>
            <a:normAutofit/>
          </a:bodyPr>
          <a:lstStyle/>
          <a:p>
            <a:r>
              <a:rPr lang="en-US" dirty="0"/>
              <a:t>Most psychological processes, especially complex ones, involve multiple brain </a:t>
            </a:r>
            <a:r>
              <a:rPr lang="en-US" dirty="0" smtClean="0"/>
              <a:t>structures and </a:t>
            </a:r>
            <a:r>
              <a:rPr lang="en-US" dirty="0"/>
              <a:t>regions</a:t>
            </a:r>
            <a:r>
              <a:rPr lang="en-US" dirty="0" smtClean="0"/>
              <a:t>.</a:t>
            </a:r>
          </a:p>
          <a:p>
            <a:pPr lvl="1"/>
            <a:r>
              <a:rPr lang="en-US" b="1" dirty="0" smtClean="0"/>
              <a:t>Integrated system</a:t>
            </a:r>
          </a:p>
          <a:p>
            <a:pPr lvl="1"/>
            <a:r>
              <a:rPr lang="en-US" b="1" dirty="0" smtClean="0"/>
              <a:t>Neural pathways</a:t>
            </a:r>
            <a:r>
              <a:rPr lang="en-US" dirty="0" smtClean="0"/>
              <a:t/>
            </a:r>
            <a:br>
              <a:rPr lang="en-US" dirty="0" smtClean="0"/>
            </a:br>
            <a:endParaRPr lang="en-US" dirty="0" smtClean="0"/>
          </a:p>
        </p:txBody>
      </p:sp>
    </p:spTree>
    <p:extLst>
      <p:ext uri="{BB962C8B-B14F-4D97-AF65-F5344CB8AC3E}">
        <p14:creationId xmlns:p14="http://schemas.microsoft.com/office/powerpoint/2010/main" val="36243175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0"/>
            <a:ext cx="8229600" cy="1143000"/>
          </a:xfrm>
        </p:spPr>
        <p:txBody>
          <a:bodyPr/>
          <a:lstStyle/>
          <a:p>
            <a:r>
              <a:rPr lang="en-US" dirty="0" smtClean="0"/>
              <a:t>The Dynamic Brain</a:t>
            </a:r>
            <a:endParaRPr lang="en-US" dirty="0"/>
          </a:p>
        </p:txBody>
      </p:sp>
      <p:sp>
        <p:nvSpPr>
          <p:cNvPr id="3" name="Content Placeholder 2"/>
          <p:cNvSpPr>
            <a:spLocks noGrp="1"/>
          </p:cNvSpPr>
          <p:nvPr>
            <p:ph idx="1"/>
          </p:nvPr>
        </p:nvSpPr>
        <p:spPr>
          <a:xfrm>
            <a:off x="457200" y="1066800"/>
            <a:ext cx="8229600" cy="5391150"/>
          </a:xfrm>
        </p:spPr>
        <p:txBody>
          <a:bodyPr>
            <a:normAutofit/>
          </a:bodyPr>
          <a:lstStyle/>
          <a:p>
            <a:r>
              <a:rPr lang="en-US" dirty="0" smtClean="0"/>
              <a:t>The human brain has the remarkable capacity to change in response to experience. This ability to change function and structure is called </a:t>
            </a:r>
            <a:r>
              <a:rPr lang="en-US" b="1" dirty="0" smtClean="0"/>
              <a:t>plasticity</a:t>
            </a:r>
            <a:r>
              <a:rPr lang="en-US" dirty="0" smtClean="0"/>
              <a:t>.</a:t>
            </a:r>
            <a:endParaRPr lang="en-US" b="1" dirty="0" smtClean="0"/>
          </a:p>
          <a:p>
            <a:pPr lvl="1"/>
            <a:r>
              <a:rPr lang="en-US" sz="2800" b="1" dirty="0" smtClean="0"/>
              <a:t>Functional plasticity</a:t>
            </a:r>
            <a:r>
              <a:rPr lang="en-US" sz="2800" dirty="0" smtClean="0"/>
              <a:t>: </a:t>
            </a:r>
            <a:r>
              <a:rPr lang="en-US" sz="2800" dirty="0"/>
              <a:t>The brain’s </a:t>
            </a:r>
            <a:r>
              <a:rPr lang="en-US" sz="2800" dirty="0" smtClean="0"/>
              <a:t>ability to </a:t>
            </a:r>
            <a:r>
              <a:rPr lang="en-US" sz="2800" dirty="0"/>
              <a:t>shift functions from damaged </a:t>
            </a:r>
            <a:r>
              <a:rPr lang="en-US" sz="2800" dirty="0" smtClean="0"/>
              <a:t>to undamaged </a:t>
            </a:r>
            <a:r>
              <a:rPr lang="en-US" sz="2800" dirty="0"/>
              <a:t>brain areas</a:t>
            </a:r>
            <a:r>
              <a:rPr lang="en-US" sz="2800" dirty="0" smtClean="0"/>
              <a:t>.</a:t>
            </a:r>
            <a:r>
              <a:rPr lang="en-US" dirty="0" smtClean="0"/>
              <a:t/>
            </a:r>
            <a:br>
              <a:rPr lang="en-US" dirty="0" smtClean="0"/>
            </a:br>
            <a:endParaRPr lang="en-US" dirty="0"/>
          </a:p>
          <a:p>
            <a:pPr lvl="1"/>
            <a:r>
              <a:rPr lang="en-US" sz="2800" b="1" dirty="0"/>
              <a:t>S</a:t>
            </a:r>
            <a:r>
              <a:rPr lang="en-US" sz="2800" b="1" dirty="0" smtClean="0"/>
              <a:t>tructural plasticity</a:t>
            </a:r>
            <a:r>
              <a:rPr lang="en-US" sz="2800" dirty="0" smtClean="0"/>
              <a:t>: </a:t>
            </a:r>
            <a:r>
              <a:rPr lang="en-US" sz="2800" dirty="0"/>
              <a:t>The brain’s ability </a:t>
            </a:r>
            <a:r>
              <a:rPr lang="en-US" sz="2800" dirty="0" smtClean="0"/>
              <a:t>to change </a:t>
            </a:r>
            <a:r>
              <a:rPr lang="en-US" sz="2800" dirty="0"/>
              <a:t>its physical structure in response </a:t>
            </a:r>
            <a:r>
              <a:rPr lang="en-US" sz="2800" dirty="0" smtClean="0"/>
              <a:t>to learning</a:t>
            </a:r>
            <a:r>
              <a:rPr lang="en-US" sz="2800" dirty="0"/>
              <a:t>, active practice, or </a:t>
            </a:r>
            <a:r>
              <a:rPr lang="en-US" sz="2800" dirty="0" smtClean="0"/>
              <a:t>environmental influences.</a:t>
            </a:r>
            <a:endParaRPr lang="en-US" sz="2800" dirty="0"/>
          </a:p>
        </p:txBody>
      </p:sp>
    </p:spTree>
    <p:extLst>
      <p:ext uri="{BB962C8B-B14F-4D97-AF65-F5344CB8AC3E}">
        <p14:creationId xmlns:p14="http://schemas.microsoft.com/office/powerpoint/2010/main" val="20215218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Neurogenesis</a:t>
            </a:r>
            <a:endParaRPr lang="en-US" dirty="0"/>
          </a:p>
        </p:txBody>
      </p:sp>
      <p:sp>
        <p:nvSpPr>
          <p:cNvPr id="3" name="Content Placeholder 2"/>
          <p:cNvSpPr>
            <a:spLocks noGrp="1"/>
          </p:cNvSpPr>
          <p:nvPr>
            <p:ph idx="1"/>
          </p:nvPr>
        </p:nvSpPr>
        <p:spPr/>
        <p:txBody>
          <a:bodyPr/>
          <a:lstStyle/>
          <a:p>
            <a:pPr marL="514350" indent="-457200"/>
            <a:r>
              <a:rPr lang="en-US" dirty="0" smtClean="0"/>
              <a:t>Neurogenesis:  The growth of new neurons</a:t>
            </a:r>
          </a:p>
          <a:p>
            <a:pPr marL="514350" indent="-457200"/>
            <a:endParaRPr lang="en-US" dirty="0"/>
          </a:p>
          <a:p>
            <a:pPr marL="514350" indent="-457200"/>
            <a:r>
              <a:rPr lang="en-US" dirty="0" smtClean="0"/>
              <a:t>Gould’s research on the developing primate brain:  Adult marmoset monkeys were generating new neurons in the hippocampus every day—groundbreaking research</a:t>
            </a:r>
            <a:endParaRPr lang="en-US" dirty="0"/>
          </a:p>
        </p:txBody>
      </p:sp>
    </p:spTree>
    <p:extLst>
      <p:ext uri="{BB962C8B-B14F-4D97-AF65-F5344CB8AC3E}">
        <p14:creationId xmlns:p14="http://schemas.microsoft.com/office/powerpoint/2010/main" val="22603462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Hindbrain</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The hindbrain connects the spinal cord with the rest of the brain and consists of three structures.</a:t>
            </a:r>
          </a:p>
          <a:p>
            <a:pPr lvl="1"/>
            <a:r>
              <a:rPr lang="en-US" dirty="0" smtClean="0"/>
              <a:t>Medulla (brainstem)</a:t>
            </a:r>
          </a:p>
          <a:p>
            <a:pPr lvl="1"/>
            <a:r>
              <a:rPr lang="en-US" dirty="0" smtClean="0"/>
              <a:t>Pons (brainstem)</a:t>
            </a:r>
          </a:p>
          <a:p>
            <a:pPr lvl="1"/>
            <a:r>
              <a:rPr lang="en-US" dirty="0" smtClean="0"/>
              <a:t>Cerebellum</a:t>
            </a:r>
            <a:br>
              <a:rPr lang="en-US" dirty="0" smtClean="0"/>
            </a:br>
            <a:endParaRPr lang="en-US" dirty="0" smtClean="0"/>
          </a:p>
          <a:p>
            <a:r>
              <a:rPr lang="en-US" b="1" dirty="0" smtClean="0"/>
              <a:t>Contralateral organization</a:t>
            </a:r>
          </a:p>
          <a:p>
            <a:pPr lvl="1"/>
            <a:r>
              <a:rPr lang="en-US" dirty="0"/>
              <a:t>S</a:t>
            </a:r>
            <a:r>
              <a:rPr lang="en-US" dirty="0" smtClean="0"/>
              <a:t>ensory information comes in from one side of the body over the hindbrain level and projects to the opposite side of the body.</a:t>
            </a:r>
          </a:p>
          <a:p>
            <a:pPr lvl="1"/>
            <a:r>
              <a:rPr lang="en-US" dirty="0" smtClean="0"/>
              <a:t>Outgoing motor messages cross over the hindbrain and control movement and other motor functions on the other side of the brain.</a:t>
            </a:r>
            <a:endParaRPr lang="en-US" dirty="0"/>
          </a:p>
        </p:txBody>
      </p:sp>
    </p:spTree>
    <p:extLst>
      <p:ext uri="{BB962C8B-B14F-4D97-AF65-F5344CB8AC3E}">
        <p14:creationId xmlns:p14="http://schemas.microsoft.com/office/powerpoint/2010/main" val="16482726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Regions </a:t>
            </a:r>
            <a:r>
              <a:rPr lang="en-US" dirty="0" smtClean="0"/>
              <a:t>of the </a:t>
            </a:r>
            <a:r>
              <a:rPr lang="en-US" dirty="0"/>
              <a:t>Brain</a:t>
            </a:r>
          </a:p>
        </p:txBody>
      </p:sp>
      <p:pic>
        <p:nvPicPr>
          <p:cNvPr id="5" name="Picture 4" descr="The figure is a drawing of the human brain. THe labels are as follows. &#10;Cerebral cortex:  Divided into two hemispheres  and responsible for  sophisticated mental functions.  Forebrain.  Uppermost and largest  brain region  Hindbrain.  Region at base of brain  that connects the brain to  the spinal cord.  Pons:  Helps coordinate  movements on left and  right sides of body.  Cerebellum:  Coordinates movement,  balance, and posture.  Reticular formation:  Helps regulate attention  and alertness.  Medulla:  Controls breathing,  heartbeat, and other  vital life functions.  Corpus callosum:  Thick band of axons connecting  the two hemispheres of the  cerebral cortex.  Midbrain.  Contains structures  involved in processing  visual and auditory  information. &#10;" title="Figure 2.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10" y="1220824"/>
            <a:ext cx="7172918" cy="5170090"/>
          </a:xfrm>
          <a:prstGeom prst="rect">
            <a:avLst/>
          </a:prstGeom>
        </p:spPr>
      </p:pic>
    </p:spTree>
    <p:extLst>
      <p:ext uri="{BB962C8B-B14F-4D97-AF65-F5344CB8AC3E}">
        <p14:creationId xmlns:p14="http://schemas.microsoft.com/office/powerpoint/2010/main" val="40656238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685800"/>
            <a:ext cx="7772400" cy="1143000"/>
          </a:xfrm>
        </p:spPr>
        <p:txBody>
          <a:bodyPr>
            <a:normAutofit/>
          </a:bodyPr>
          <a:lstStyle/>
          <a:p>
            <a:pPr eaLnBrk="1" hangingPunct="1"/>
            <a:r>
              <a:rPr lang="en-US" altLang="en-US" sz="4400" dirty="0" smtClean="0"/>
              <a:t>Medulla</a:t>
            </a:r>
          </a:p>
        </p:txBody>
      </p:sp>
      <p:sp>
        <p:nvSpPr>
          <p:cNvPr id="8195" name="Rectangle 3"/>
          <p:cNvSpPr>
            <a:spLocks noGrp="1" noChangeArrowheads="1"/>
          </p:cNvSpPr>
          <p:nvPr>
            <p:ph type="body" sz="half" idx="1"/>
          </p:nvPr>
        </p:nvSpPr>
        <p:spPr>
          <a:xfrm>
            <a:off x="304800" y="1828800"/>
            <a:ext cx="2895600" cy="4267200"/>
          </a:xfrm>
        </p:spPr>
        <p:txBody>
          <a:bodyPr/>
          <a:lstStyle/>
          <a:p>
            <a:pPr eaLnBrk="1" hangingPunct="1">
              <a:lnSpc>
                <a:spcPct val="90000"/>
              </a:lnSpc>
            </a:pPr>
            <a:r>
              <a:rPr lang="en-US" altLang="en-US" sz="3000" smtClean="0"/>
              <a:t>Breathing</a:t>
            </a:r>
          </a:p>
          <a:p>
            <a:pPr eaLnBrk="1" hangingPunct="1">
              <a:lnSpc>
                <a:spcPct val="90000"/>
              </a:lnSpc>
            </a:pPr>
            <a:r>
              <a:rPr lang="en-US" altLang="en-US" sz="3000" smtClean="0"/>
              <a:t>Heart rate</a:t>
            </a:r>
          </a:p>
          <a:p>
            <a:pPr eaLnBrk="1" hangingPunct="1">
              <a:lnSpc>
                <a:spcPct val="90000"/>
              </a:lnSpc>
            </a:pPr>
            <a:r>
              <a:rPr lang="en-US" altLang="en-US" sz="3000" smtClean="0"/>
              <a:t>Digestion</a:t>
            </a:r>
          </a:p>
          <a:p>
            <a:pPr algn="l" eaLnBrk="1" hangingPunct="1">
              <a:lnSpc>
                <a:spcPct val="90000"/>
              </a:lnSpc>
            </a:pPr>
            <a:r>
              <a:rPr lang="en-US" altLang="en-US" sz="3000" smtClean="0"/>
              <a:t>Other vital reflexes</a:t>
            </a:r>
          </a:p>
          <a:p>
            <a:pPr lvl="1" eaLnBrk="1" hangingPunct="1">
              <a:lnSpc>
                <a:spcPct val="90000"/>
              </a:lnSpc>
            </a:pPr>
            <a:r>
              <a:rPr lang="en-US" altLang="en-US" sz="2600" smtClean="0"/>
              <a:t>swallowing</a:t>
            </a:r>
          </a:p>
          <a:p>
            <a:pPr lvl="1" eaLnBrk="1" hangingPunct="1">
              <a:lnSpc>
                <a:spcPct val="90000"/>
              </a:lnSpc>
            </a:pPr>
            <a:r>
              <a:rPr lang="en-US" altLang="en-US" sz="2600" smtClean="0"/>
              <a:t>coughing</a:t>
            </a:r>
          </a:p>
          <a:p>
            <a:pPr lvl="1" eaLnBrk="1" hangingPunct="1">
              <a:lnSpc>
                <a:spcPct val="90000"/>
              </a:lnSpc>
            </a:pPr>
            <a:r>
              <a:rPr lang="en-US" altLang="en-US" sz="2600" smtClean="0"/>
              <a:t>vomiting</a:t>
            </a:r>
          </a:p>
          <a:p>
            <a:pPr lvl="1" eaLnBrk="1" hangingPunct="1">
              <a:lnSpc>
                <a:spcPct val="90000"/>
              </a:lnSpc>
            </a:pPr>
            <a:r>
              <a:rPr lang="en-US" altLang="en-US" sz="2600" smtClean="0"/>
              <a:t>sneezing</a:t>
            </a:r>
          </a:p>
        </p:txBody>
      </p:sp>
      <p:sp>
        <p:nvSpPr>
          <p:cNvPr id="8196" name="Rectangle 5"/>
          <p:cNvSpPr>
            <a:spLocks noChangeArrowheads="1"/>
          </p:cNvSpPr>
          <p:nvPr/>
        </p:nvSpPr>
        <p:spPr bwMode="auto">
          <a:xfrm>
            <a:off x="6096000" y="4343400"/>
            <a:ext cx="457200" cy="5334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pic>
        <p:nvPicPr>
          <p:cNvPr id="8197" name="Picture 6" descr="Hock5e_2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05000"/>
            <a:ext cx="54864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998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762000"/>
            <a:ext cx="7772400" cy="1143000"/>
          </a:xfrm>
        </p:spPr>
        <p:txBody>
          <a:bodyPr>
            <a:normAutofit/>
          </a:bodyPr>
          <a:lstStyle/>
          <a:p>
            <a:pPr eaLnBrk="1" hangingPunct="1"/>
            <a:r>
              <a:rPr lang="en-US" altLang="en-US" sz="4400" dirty="0" smtClean="0"/>
              <a:t>Pons</a:t>
            </a:r>
          </a:p>
        </p:txBody>
      </p:sp>
      <p:sp>
        <p:nvSpPr>
          <p:cNvPr id="9219" name="Rectangle 3"/>
          <p:cNvSpPr>
            <a:spLocks noGrp="1" noChangeArrowheads="1"/>
          </p:cNvSpPr>
          <p:nvPr>
            <p:ph type="body" sz="half" idx="1"/>
          </p:nvPr>
        </p:nvSpPr>
        <p:spPr>
          <a:xfrm>
            <a:off x="228600" y="1981200"/>
            <a:ext cx="3124200" cy="4114800"/>
          </a:xfrm>
        </p:spPr>
        <p:txBody>
          <a:bodyPr>
            <a:normAutofit lnSpcReduction="10000"/>
          </a:bodyPr>
          <a:lstStyle/>
          <a:p>
            <a:pPr algn="l" eaLnBrk="1" hangingPunct="1"/>
            <a:r>
              <a:rPr lang="en-US" altLang="en-US" sz="2600" smtClean="0"/>
              <a:t>Sleep/wake</a:t>
            </a:r>
          </a:p>
          <a:p>
            <a:pPr algn="l" eaLnBrk="1" hangingPunct="1"/>
            <a:r>
              <a:rPr lang="en-US" altLang="en-US" sz="2600" smtClean="0"/>
              <a:t>Helps coordinate movements on left and right sides of the body</a:t>
            </a:r>
          </a:p>
          <a:p>
            <a:pPr lvl="1" eaLnBrk="1" hangingPunct="1"/>
            <a:r>
              <a:rPr lang="en-US" altLang="en-US" sz="2200" smtClean="0"/>
              <a:t>eg, postural reflexes that help you maintain balance while standing or moving</a:t>
            </a:r>
          </a:p>
        </p:txBody>
      </p:sp>
      <p:sp>
        <p:nvSpPr>
          <p:cNvPr id="9220" name="Rectangle 5"/>
          <p:cNvSpPr>
            <a:spLocks noChangeArrowheads="1"/>
          </p:cNvSpPr>
          <p:nvPr/>
        </p:nvSpPr>
        <p:spPr bwMode="auto">
          <a:xfrm>
            <a:off x="5867400" y="4038600"/>
            <a:ext cx="457200" cy="5334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pic>
        <p:nvPicPr>
          <p:cNvPr id="9221" name="Picture 6" descr="Hock5e_2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05000"/>
            <a:ext cx="54864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68569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title"/>
          </p:nvPr>
        </p:nvSpPr>
        <p:spPr>
          <a:xfrm>
            <a:off x="1066800" y="285750"/>
            <a:ext cx="7772400" cy="1066800"/>
          </a:xfrm>
        </p:spPr>
        <p:txBody>
          <a:bodyPr>
            <a:normAutofit/>
          </a:bodyPr>
          <a:lstStyle/>
          <a:p>
            <a:pPr algn="r" eaLnBrk="1" hangingPunct="1"/>
            <a:r>
              <a:rPr lang="en-US" altLang="en-US" sz="4400" dirty="0" smtClean="0"/>
              <a:t>Cerebellum: “Little Brain”</a:t>
            </a:r>
          </a:p>
        </p:txBody>
      </p:sp>
      <p:sp>
        <p:nvSpPr>
          <p:cNvPr id="10243" name="Rectangle 4"/>
          <p:cNvSpPr>
            <a:spLocks noGrp="1" noChangeArrowheads="1"/>
          </p:cNvSpPr>
          <p:nvPr>
            <p:ph type="body" sz="half" idx="1"/>
          </p:nvPr>
        </p:nvSpPr>
        <p:spPr>
          <a:xfrm>
            <a:off x="342900" y="1333500"/>
            <a:ext cx="3863598" cy="4953000"/>
          </a:xfrm>
        </p:spPr>
        <p:txBody>
          <a:bodyPr>
            <a:normAutofit/>
          </a:bodyPr>
          <a:lstStyle/>
          <a:p>
            <a:pPr algn="l" eaLnBrk="1" hangingPunct="1">
              <a:lnSpc>
                <a:spcPct val="90000"/>
              </a:lnSpc>
            </a:pPr>
            <a:r>
              <a:rPr lang="en-US" altLang="en-US" sz="2400" b="1" dirty="0" smtClean="0"/>
              <a:t>Coordinated, rapid voluntary movements</a:t>
            </a:r>
          </a:p>
          <a:p>
            <a:pPr lvl="1" eaLnBrk="1" hangingPunct="1">
              <a:lnSpc>
                <a:spcPct val="90000"/>
              </a:lnSpc>
            </a:pPr>
            <a:r>
              <a:rPr lang="en-US" altLang="en-US" dirty="0" smtClean="0"/>
              <a:t>playing the piano, kicking, throwing, etc.</a:t>
            </a:r>
          </a:p>
          <a:p>
            <a:pPr algn="l" eaLnBrk="1" hangingPunct="1">
              <a:lnSpc>
                <a:spcPct val="90000"/>
              </a:lnSpc>
            </a:pPr>
            <a:endParaRPr lang="en-US" altLang="en-US" sz="2400" b="1" dirty="0" smtClean="0"/>
          </a:p>
          <a:p>
            <a:pPr algn="l" eaLnBrk="1" hangingPunct="1">
              <a:lnSpc>
                <a:spcPct val="90000"/>
              </a:lnSpc>
            </a:pPr>
            <a:r>
              <a:rPr lang="en-US" altLang="en-US" sz="2400" b="1" dirty="0" smtClean="0"/>
              <a:t>Lesions to cerebellum</a:t>
            </a:r>
          </a:p>
          <a:p>
            <a:pPr lvl="1" eaLnBrk="1" hangingPunct="1">
              <a:lnSpc>
                <a:spcPct val="90000"/>
              </a:lnSpc>
            </a:pPr>
            <a:r>
              <a:rPr lang="en-US" altLang="en-US" dirty="0" smtClean="0"/>
              <a:t>jerky, exaggerated movements</a:t>
            </a:r>
          </a:p>
          <a:p>
            <a:pPr lvl="1" eaLnBrk="1" hangingPunct="1">
              <a:lnSpc>
                <a:spcPct val="90000"/>
              </a:lnSpc>
            </a:pPr>
            <a:r>
              <a:rPr lang="en-US" altLang="en-US" dirty="0" smtClean="0"/>
              <a:t>difficulty walking</a:t>
            </a:r>
          </a:p>
          <a:p>
            <a:pPr lvl="1" eaLnBrk="1" hangingPunct="1">
              <a:lnSpc>
                <a:spcPct val="90000"/>
              </a:lnSpc>
            </a:pPr>
            <a:r>
              <a:rPr lang="en-US" altLang="en-US" dirty="0" smtClean="0"/>
              <a:t>loss of balance</a:t>
            </a:r>
          </a:p>
          <a:p>
            <a:pPr lvl="1" eaLnBrk="1" hangingPunct="1">
              <a:lnSpc>
                <a:spcPct val="90000"/>
              </a:lnSpc>
            </a:pPr>
            <a:r>
              <a:rPr lang="en-US" altLang="en-US" dirty="0" smtClean="0"/>
              <a:t>shaky hands</a:t>
            </a:r>
          </a:p>
        </p:txBody>
      </p:sp>
      <p:sp>
        <p:nvSpPr>
          <p:cNvPr id="10244" name="Rectangle 5"/>
          <p:cNvSpPr>
            <a:spLocks noChangeArrowheads="1"/>
          </p:cNvSpPr>
          <p:nvPr/>
        </p:nvSpPr>
        <p:spPr bwMode="auto">
          <a:xfrm>
            <a:off x="6172200" y="3810000"/>
            <a:ext cx="838200" cy="9144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pic>
        <p:nvPicPr>
          <p:cNvPr id="10245" name="Picture 6" descr="Hock5e_2_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6498" y="2484120"/>
            <a:ext cx="4769603" cy="356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81740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title"/>
          </p:nvPr>
        </p:nvSpPr>
        <p:spPr>
          <a:xfrm>
            <a:off x="819150" y="323850"/>
            <a:ext cx="7772400" cy="1143000"/>
          </a:xfrm>
        </p:spPr>
        <p:txBody>
          <a:bodyPr>
            <a:normAutofit/>
          </a:bodyPr>
          <a:lstStyle/>
          <a:p>
            <a:pPr eaLnBrk="1" hangingPunct="1"/>
            <a:r>
              <a:rPr lang="en-US" altLang="en-US" sz="4400" dirty="0" smtClean="0"/>
              <a:t>Reticular Formation (RF)</a:t>
            </a:r>
          </a:p>
        </p:txBody>
      </p:sp>
      <p:sp>
        <p:nvSpPr>
          <p:cNvPr id="12291" name="Rectangle 4"/>
          <p:cNvSpPr>
            <a:spLocks noGrp="1" noChangeArrowheads="1"/>
          </p:cNvSpPr>
          <p:nvPr>
            <p:ph type="body" sz="half" idx="1"/>
          </p:nvPr>
        </p:nvSpPr>
        <p:spPr>
          <a:xfrm>
            <a:off x="304800" y="1981200"/>
            <a:ext cx="3200400" cy="4114800"/>
          </a:xfrm>
        </p:spPr>
        <p:txBody>
          <a:bodyPr>
            <a:normAutofit lnSpcReduction="10000"/>
          </a:bodyPr>
          <a:lstStyle/>
          <a:p>
            <a:pPr algn="l" eaLnBrk="1" hangingPunct="1">
              <a:defRPr/>
            </a:pPr>
            <a:r>
              <a:rPr lang="en-US" sz="3000" dirty="0" smtClean="0"/>
              <a:t>Network of neurons in the brainstem (and thalamus)</a:t>
            </a:r>
          </a:p>
          <a:p>
            <a:pPr algn="l" eaLnBrk="1" hangingPunct="1">
              <a:defRPr/>
            </a:pPr>
            <a:r>
              <a:rPr lang="en-US" sz="3000" dirty="0" smtClean="0"/>
              <a:t>Sleep and arousal</a:t>
            </a:r>
          </a:p>
          <a:p>
            <a:pPr eaLnBrk="1" hangingPunct="1">
              <a:defRPr/>
            </a:pPr>
            <a:r>
              <a:rPr lang="en-US" sz="3000" dirty="0" smtClean="0"/>
              <a:t>Attention</a:t>
            </a:r>
          </a:p>
          <a:p>
            <a:pPr eaLnBrk="1" hangingPunct="1">
              <a:defRPr/>
            </a:pPr>
            <a:r>
              <a:rPr lang="en-US" sz="2800" spc="-150" dirty="0" smtClean="0"/>
              <a:t>Alerts higher areas of the brain</a:t>
            </a:r>
          </a:p>
        </p:txBody>
      </p:sp>
      <p:sp>
        <p:nvSpPr>
          <p:cNvPr id="11268" name="Rectangle 5"/>
          <p:cNvSpPr>
            <a:spLocks noChangeArrowheads="1"/>
          </p:cNvSpPr>
          <p:nvPr/>
        </p:nvSpPr>
        <p:spPr bwMode="auto">
          <a:xfrm>
            <a:off x="6019800" y="3962400"/>
            <a:ext cx="457200" cy="8382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pic>
        <p:nvPicPr>
          <p:cNvPr id="11269" name="Picture 6" descr="Hock5e_2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828800"/>
            <a:ext cx="54864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91253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smtClean="0"/>
              <a:t>Midbrain</a:t>
            </a:r>
          </a:p>
        </p:txBody>
      </p:sp>
      <p:sp>
        <p:nvSpPr>
          <p:cNvPr id="12291" name="Content Placeholder 2"/>
          <p:cNvSpPr>
            <a:spLocks noGrp="1"/>
          </p:cNvSpPr>
          <p:nvPr>
            <p:ph idx="1"/>
          </p:nvPr>
        </p:nvSpPr>
        <p:spPr/>
        <p:txBody>
          <a:bodyPr/>
          <a:lstStyle/>
          <a:p>
            <a:pPr eaLnBrk="1" hangingPunct="1"/>
            <a:r>
              <a:rPr lang="en-US" altLang="en-US" smtClean="0"/>
              <a:t>Substantia nigra:</a:t>
            </a:r>
          </a:p>
          <a:p>
            <a:pPr lvl="1" eaLnBrk="1" hangingPunct="1"/>
            <a:r>
              <a:rPr lang="en-US" altLang="en-US" smtClean="0"/>
              <a:t>Involved in motor control and contains a large concentration of dopamine-producing neurons</a:t>
            </a:r>
          </a:p>
          <a:p>
            <a:pPr lvl="1" eaLnBrk="1" hangingPunct="1"/>
            <a:r>
              <a:rPr lang="en-US" altLang="en-US" smtClean="0"/>
              <a:t>Portion of midbrain</a:t>
            </a: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608388"/>
            <a:ext cx="3917950"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Box 1"/>
          <p:cNvSpPr txBox="1">
            <a:spLocks noChangeArrowheads="1"/>
          </p:cNvSpPr>
          <p:nvPr/>
        </p:nvSpPr>
        <p:spPr bwMode="auto">
          <a:xfrm>
            <a:off x="2209800" y="5072063"/>
            <a:ext cx="136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Lucida Grande" pitchFamily="28" charset="0"/>
              </a:defRPr>
            </a:lvl1pPr>
            <a:lvl2pPr marL="742950" indent="-285750">
              <a:defRPr sz="2400">
                <a:solidFill>
                  <a:schemeClr val="tx1"/>
                </a:solidFill>
                <a:latin typeface="Lucida Grande" pitchFamily="28" charset="0"/>
              </a:defRPr>
            </a:lvl2pPr>
            <a:lvl3pPr marL="1143000" indent="-228600">
              <a:defRPr sz="2400">
                <a:solidFill>
                  <a:schemeClr val="tx1"/>
                </a:solidFill>
                <a:latin typeface="Lucida Grande" pitchFamily="28" charset="0"/>
              </a:defRPr>
            </a:lvl3pPr>
            <a:lvl4pPr marL="1600200" indent="-228600">
              <a:defRPr sz="2400">
                <a:solidFill>
                  <a:schemeClr val="tx1"/>
                </a:solidFill>
                <a:latin typeface="Lucida Grande" pitchFamily="28" charset="0"/>
              </a:defRPr>
            </a:lvl4pPr>
            <a:lvl5pPr marL="2057400" indent="-228600">
              <a:defRPr sz="2400">
                <a:solidFill>
                  <a:schemeClr val="tx1"/>
                </a:solidFill>
                <a:latin typeface="Lucida Grande" pitchFamily="28" charset="0"/>
              </a:defRPr>
            </a:lvl5pPr>
            <a:lvl6pPr marL="2514600" indent="-228600" eaLnBrk="0" fontAlgn="base" hangingPunct="0">
              <a:spcBef>
                <a:spcPct val="0"/>
              </a:spcBef>
              <a:spcAft>
                <a:spcPct val="0"/>
              </a:spcAft>
              <a:defRPr sz="2400">
                <a:solidFill>
                  <a:schemeClr val="tx1"/>
                </a:solidFill>
                <a:latin typeface="Lucida Grande" pitchFamily="28" charset="0"/>
              </a:defRPr>
            </a:lvl6pPr>
            <a:lvl7pPr marL="2971800" indent="-228600" eaLnBrk="0" fontAlgn="base" hangingPunct="0">
              <a:spcBef>
                <a:spcPct val="0"/>
              </a:spcBef>
              <a:spcAft>
                <a:spcPct val="0"/>
              </a:spcAft>
              <a:defRPr sz="2400">
                <a:solidFill>
                  <a:schemeClr val="tx1"/>
                </a:solidFill>
                <a:latin typeface="Lucida Grande" pitchFamily="28" charset="0"/>
              </a:defRPr>
            </a:lvl7pPr>
            <a:lvl8pPr marL="3429000" indent="-228600" eaLnBrk="0" fontAlgn="base" hangingPunct="0">
              <a:spcBef>
                <a:spcPct val="0"/>
              </a:spcBef>
              <a:spcAft>
                <a:spcPct val="0"/>
              </a:spcAft>
              <a:defRPr sz="2400">
                <a:solidFill>
                  <a:schemeClr val="tx1"/>
                </a:solidFill>
                <a:latin typeface="Lucida Grande" pitchFamily="28" charset="0"/>
              </a:defRPr>
            </a:lvl8pPr>
            <a:lvl9pPr marL="3886200" indent="-228600" eaLnBrk="0" fontAlgn="base" hangingPunct="0">
              <a:spcBef>
                <a:spcPct val="0"/>
              </a:spcBef>
              <a:spcAft>
                <a:spcPct val="0"/>
              </a:spcAft>
              <a:defRPr sz="2400">
                <a:solidFill>
                  <a:schemeClr val="tx1"/>
                </a:solidFill>
                <a:latin typeface="Lucida Grande" pitchFamily="28" charset="0"/>
              </a:defRPr>
            </a:lvl9pPr>
          </a:lstStyle>
          <a:p>
            <a:r>
              <a:rPr lang="en-US"/>
              <a:t>Midbrain</a:t>
            </a:r>
          </a:p>
        </p:txBody>
      </p:sp>
      <p:cxnSp>
        <p:nvCxnSpPr>
          <p:cNvPr id="12294" name="Straight Arrow Connector 3"/>
          <p:cNvCxnSpPr>
            <a:cxnSpLocks noChangeShapeType="1"/>
          </p:cNvCxnSpPr>
          <p:nvPr/>
        </p:nvCxnSpPr>
        <p:spPr bwMode="auto">
          <a:xfrm flipV="1">
            <a:off x="3578225" y="4648200"/>
            <a:ext cx="3508375" cy="654050"/>
          </a:xfrm>
          <a:prstGeom prst="straightConnector1">
            <a:avLst/>
          </a:prstGeom>
          <a:noFill/>
          <a:ln w="9525" algn="ctr">
            <a:solidFill>
              <a:schemeClr val="tx1"/>
            </a:solidFill>
            <a:round/>
            <a:headEnd/>
            <a:tailEnd type="arrow" w="med" len="med"/>
          </a:ln>
        </p:spPr>
      </p:cxnSp>
    </p:spTree>
    <p:extLst>
      <p:ext uri="{BB962C8B-B14F-4D97-AF65-F5344CB8AC3E}">
        <p14:creationId xmlns:p14="http://schemas.microsoft.com/office/powerpoint/2010/main" val="283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Mirror Neurons</a:t>
            </a:r>
            <a:endParaRPr lang="en-US" dirty="0"/>
          </a:p>
        </p:txBody>
      </p:sp>
      <p:sp>
        <p:nvSpPr>
          <p:cNvPr id="3" name="Content Placeholder 2"/>
          <p:cNvSpPr>
            <a:spLocks noGrp="1"/>
          </p:cNvSpPr>
          <p:nvPr>
            <p:ph idx="1"/>
          </p:nvPr>
        </p:nvSpPr>
        <p:spPr/>
        <p:txBody>
          <a:bodyPr/>
          <a:lstStyle/>
          <a:p>
            <a:r>
              <a:rPr lang="en-US" b="1" dirty="0" smtClean="0"/>
              <a:t>Mirror neurons</a:t>
            </a:r>
          </a:p>
          <a:p>
            <a:pPr lvl="1"/>
            <a:r>
              <a:rPr lang="en-US" dirty="0" smtClean="0"/>
              <a:t>Are not structurally different from other motor neurons</a:t>
            </a:r>
          </a:p>
          <a:p>
            <a:pPr lvl="1"/>
            <a:r>
              <a:rPr lang="en-US" dirty="0" smtClean="0"/>
              <a:t>Become activated both when individuals perform a motor act and when they observe the same motor act done by another individual</a:t>
            </a:r>
          </a:p>
          <a:p>
            <a:pPr lvl="1"/>
            <a:endParaRPr lang="en-US" dirty="0"/>
          </a:p>
        </p:txBody>
      </p:sp>
    </p:spTree>
    <p:extLst>
      <p:ext uri="{BB962C8B-B14F-4D97-AF65-F5344CB8AC3E}">
        <p14:creationId xmlns:p14="http://schemas.microsoft.com/office/powerpoint/2010/main" val="38087262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Forebrain: 90% of the Brain</a:t>
            </a:r>
            <a:endParaRPr lang="en-US" dirty="0"/>
          </a:p>
        </p:txBody>
      </p:sp>
      <p:sp>
        <p:nvSpPr>
          <p:cNvPr id="3" name="Content Placeholder 2"/>
          <p:cNvSpPr>
            <a:spLocks noGrp="1"/>
          </p:cNvSpPr>
          <p:nvPr>
            <p:ph idx="1"/>
          </p:nvPr>
        </p:nvSpPr>
        <p:spPr/>
        <p:txBody>
          <a:bodyPr>
            <a:normAutofit/>
          </a:bodyPr>
          <a:lstStyle/>
          <a:p>
            <a:r>
              <a:rPr lang="en-US" b="1" dirty="0" smtClean="0"/>
              <a:t>Forebrain</a:t>
            </a:r>
            <a:r>
              <a:rPr lang="en-US" dirty="0" smtClean="0"/>
              <a:t>: </a:t>
            </a:r>
            <a:r>
              <a:rPr lang="en-US" dirty="0"/>
              <a:t>L</a:t>
            </a:r>
            <a:r>
              <a:rPr lang="en-US" dirty="0" smtClean="0"/>
              <a:t>argest </a:t>
            </a:r>
            <a:r>
              <a:rPr lang="en-US" dirty="0"/>
              <a:t>and most </a:t>
            </a:r>
            <a:r>
              <a:rPr lang="en-US" dirty="0" smtClean="0"/>
              <a:t>complex brain </a:t>
            </a:r>
            <a:r>
              <a:rPr lang="en-US" dirty="0"/>
              <a:t>region, which contains centers </a:t>
            </a:r>
            <a:r>
              <a:rPr lang="en-US" dirty="0" smtClean="0"/>
              <a:t>for complex </a:t>
            </a:r>
            <a:r>
              <a:rPr lang="en-US" dirty="0"/>
              <a:t>behaviors and mental processes</a:t>
            </a:r>
            <a:r>
              <a:rPr lang="en-US" dirty="0" smtClean="0"/>
              <a:t>; also </a:t>
            </a:r>
            <a:r>
              <a:rPr lang="en-US" dirty="0"/>
              <a:t>called the cerebrum</a:t>
            </a:r>
            <a:r>
              <a:rPr lang="en-US" dirty="0" smtClean="0"/>
              <a:t>.</a:t>
            </a:r>
          </a:p>
          <a:p>
            <a:r>
              <a:rPr lang="en-US" dirty="0" smtClean="0"/>
              <a:t>The forebrain has increased in size and complexity during evolution.</a:t>
            </a:r>
            <a:endParaRPr lang="en-US" dirty="0"/>
          </a:p>
        </p:txBody>
      </p:sp>
    </p:spTree>
    <p:extLst>
      <p:ext uri="{BB962C8B-B14F-4D97-AF65-F5344CB8AC3E}">
        <p14:creationId xmlns:p14="http://schemas.microsoft.com/office/powerpoint/2010/main" val="39366820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609600"/>
            <a:ext cx="7772400" cy="1143000"/>
          </a:xfrm>
        </p:spPr>
        <p:txBody>
          <a:bodyPr/>
          <a:lstStyle/>
          <a:p>
            <a:pPr eaLnBrk="1" hangingPunct="1"/>
            <a:r>
              <a:rPr lang="en-US" altLang="en-US" smtClean="0"/>
              <a:t>Forebrain Structures: </a:t>
            </a:r>
            <a:r>
              <a:rPr lang="en-US" altLang="en-US" sz="2800" smtClean="0"/>
              <a:t>90% of the brain</a:t>
            </a:r>
          </a:p>
        </p:txBody>
      </p:sp>
      <p:sp>
        <p:nvSpPr>
          <p:cNvPr id="13315" name="Rectangle 3"/>
          <p:cNvSpPr>
            <a:spLocks noGrp="1" noChangeArrowheads="1"/>
          </p:cNvSpPr>
          <p:nvPr>
            <p:ph type="body" idx="1"/>
          </p:nvPr>
        </p:nvSpPr>
        <p:spPr>
          <a:xfrm>
            <a:off x="685800" y="1828800"/>
            <a:ext cx="2362200" cy="1908175"/>
          </a:xfrm>
        </p:spPr>
        <p:txBody>
          <a:bodyPr>
            <a:normAutofit lnSpcReduction="10000"/>
          </a:bodyPr>
          <a:lstStyle/>
          <a:p>
            <a:pPr eaLnBrk="1" hangingPunct="1">
              <a:lnSpc>
                <a:spcPct val="90000"/>
              </a:lnSpc>
            </a:pPr>
            <a:r>
              <a:rPr lang="en-US" altLang="en-US" sz="3000" smtClean="0"/>
              <a:t>Thalamus</a:t>
            </a:r>
          </a:p>
          <a:p>
            <a:pPr eaLnBrk="1" hangingPunct="1">
              <a:lnSpc>
                <a:spcPct val="90000"/>
              </a:lnSpc>
            </a:pPr>
            <a:r>
              <a:rPr lang="en-US" altLang="en-US" sz="3000" smtClean="0"/>
              <a:t>Limbic System</a:t>
            </a:r>
          </a:p>
          <a:p>
            <a:pPr eaLnBrk="1" hangingPunct="1">
              <a:lnSpc>
                <a:spcPct val="90000"/>
              </a:lnSpc>
            </a:pPr>
            <a:r>
              <a:rPr lang="en-US" altLang="en-US" sz="3000" smtClean="0"/>
              <a:t>Cortex</a:t>
            </a:r>
          </a:p>
        </p:txBody>
      </p:sp>
      <p:pic>
        <p:nvPicPr>
          <p:cNvPr id="13316" name="Picture 5" descr="Hock5e_2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676400"/>
            <a:ext cx="4943475"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4962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Autofit/>
          </a:bodyPr>
          <a:lstStyle/>
          <a:p>
            <a:pPr eaLnBrk="1" hangingPunct="1"/>
            <a:r>
              <a:rPr lang="en-US" altLang="en-US" sz="4400" dirty="0" smtClean="0"/>
              <a:t>Thalamus</a:t>
            </a:r>
          </a:p>
        </p:txBody>
      </p:sp>
      <p:sp>
        <p:nvSpPr>
          <p:cNvPr id="14339" name="Rectangle 3"/>
          <p:cNvSpPr>
            <a:spLocks noGrp="1" noChangeArrowheads="1"/>
          </p:cNvSpPr>
          <p:nvPr>
            <p:ph type="body" sz="half" idx="1"/>
          </p:nvPr>
        </p:nvSpPr>
        <p:spPr/>
        <p:txBody>
          <a:bodyPr/>
          <a:lstStyle/>
          <a:p>
            <a:pPr algn="l" eaLnBrk="1" hangingPunct="1"/>
            <a:r>
              <a:rPr lang="en-US" altLang="en-US" sz="3000" smtClean="0"/>
              <a:t>Relay station in brain</a:t>
            </a:r>
          </a:p>
          <a:p>
            <a:pPr algn="l" eaLnBrk="1" hangingPunct="1"/>
            <a:r>
              <a:rPr lang="en-US" altLang="en-US" sz="3000" smtClean="0"/>
              <a:t>Processes most sensory  information to and from higher brain centers (except smell)</a:t>
            </a:r>
          </a:p>
        </p:txBody>
      </p:sp>
      <p:pic>
        <p:nvPicPr>
          <p:cNvPr id="14340" name="Picture 7" descr="Hock5e_2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752600"/>
            <a:ext cx="4452938"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9314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838200"/>
            <a:ext cx="7772400" cy="990600"/>
          </a:xfrm>
        </p:spPr>
        <p:txBody>
          <a:bodyPr>
            <a:normAutofit/>
          </a:bodyPr>
          <a:lstStyle/>
          <a:p>
            <a:pPr eaLnBrk="1" hangingPunct="1"/>
            <a:r>
              <a:rPr lang="en-US" altLang="en-US" sz="4400" dirty="0" smtClean="0"/>
              <a:t>The Limbic System</a:t>
            </a:r>
          </a:p>
        </p:txBody>
      </p:sp>
      <p:sp>
        <p:nvSpPr>
          <p:cNvPr id="15363" name="Rectangle 3"/>
          <p:cNvSpPr>
            <a:spLocks noGrp="1" noChangeArrowheads="1"/>
          </p:cNvSpPr>
          <p:nvPr>
            <p:ph type="body" sz="half" idx="1"/>
          </p:nvPr>
        </p:nvSpPr>
        <p:spPr>
          <a:xfrm>
            <a:off x="209550" y="2076450"/>
            <a:ext cx="3810000" cy="4114800"/>
          </a:xfrm>
        </p:spPr>
        <p:txBody>
          <a:bodyPr>
            <a:normAutofit lnSpcReduction="10000"/>
          </a:bodyPr>
          <a:lstStyle/>
          <a:p>
            <a:pPr eaLnBrk="1" hangingPunct="1"/>
            <a:r>
              <a:rPr lang="en-US" altLang="en-US" dirty="0" smtClean="0"/>
              <a:t>Hypothalamus</a:t>
            </a:r>
          </a:p>
          <a:p>
            <a:pPr lvl="1"/>
            <a:r>
              <a:rPr lang="en-US" altLang="en-US" dirty="0" smtClean="0"/>
              <a:t>Motivation behaviors</a:t>
            </a:r>
          </a:p>
          <a:p>
            <a:pPr eaLnBrk="1" hangingPunct="1"/>
            <a:endParaRPr lang="en-US" altLang="en-US" dirty="0" smtClean="0"/>
          </a:p>
          <a:p>
            <a:pPr eaLnBrk="1" hangingPunct="1"/>
            <a:r>
              <a:rPr lang="en-US" altLang="en-US" dirty="0" smtClean="0"/>
              <a:t>Amygdala</a:t>
            </a:r>
          </a:p>
          <a:p>
            <a:pPr lvl="1"/>
            <a:r>
              <a:rPr lang="en-US" altLang="en-US" dirty="0" smtClean="0"/>
              <a:t>Basic emotions</a:t>
            </a:r>
          </a:p>
          <a:p>
            <a:pPr lvl="1"/>
            <a:endParaRPr lang="en-US" altLang="en-US" dirty="0"/>
          </a:p>
          <a:p>
            <a:r>
              <a:rPr lang="en-US" altLang="en-US" dirty="0" smtClean="0"/>
              <a:t>Hippocampus</a:t>
            </a:r>
          </a:p>
          <a:p>
            <a:pPr lvl="1" eaLnBrk="1" hangingPunct="1"/>
            <a:r>
              <a:rPr lang="en-US" altLang="en-US" sz="2600" dirty="0" smtClean="0"/>
              <a:t>Formation of new memories</a:t>
            </a:r>
          </a:p>
        </p:txBody>
      </p:sp>
      <p:pic>
        <p:nvPicPr>
          <p:cNvPr id="15364" name="Picture 6" descr="Hock5e_2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712" y="2457450"/>
            <a:ext cx="4943475"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6827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hangingPunct="1"/>
            <a:r>
              <a:rPr lang="en-US" altLang="en-US" smtClean="0"/>
              <a:t>Amygdala and Emotion</a:t>
            </a:r>
          </a:p>
        </p:txBody>
      </p:sp>
      <p:sp>
        <p:nvSpPr>
          <p:cNvPr id="113667" name="Rectangle 3"/>
          <p:cNvSpPr>
            <a:spLocks noGrp="1" noChangeArrowheads="1"/>
          </p:cNvSpPr>
          <p:nvPr>
            <p:ph type="body" sz="half" idx="1"/>
          </p:nvPr>
        </p:nvSpPr>
        <p:spPr>
          <a:xfrm>
            <a:off x="685800" y="1828800"/>
            <a:ext cx="3813175" cy="1103313"/>
          </a:xfrm>
        </p:spPr>
        <p:txBody>
          <a:bodyPr>
            <a:normAutofit fontScale="70000" lnSpcReduction="20000"/>
          </a:bodyPr>
          <a:lstStyle/>
          <a:p>
            <a:pPr eaLnBrk="1" hangingPunct="1">
              <a:defRPr/>
            </a:pPr>
            <a:r>
              <a:rPr lang="en-US" sz="2600" spc="-150" dirty="0" smtClean="0"/>
              <a:t>Emotions related to self-preservation</a:t>
            </a:r>
          </a:p>
          <a:p>
            <a:pPr eaLnBrk="1" hangingPunct="1">
              <a:defRPr/>
            </a:pPr>
            <a:r>
              <a:rPr lang="en-US" sz="2600" dirty="0" smtClean="0"/>
              <a:t>Identify emotion from facial expressions</a:t>
            </a:r>
            <a:endParaRPr lang="en-US" sz="2200" dirty="0" smtClean="0"/>
          </a:p>
        </p:txBody>
      </p:sp>
      <p:graphicFrame>
        <p:nvGraphicFramePr>
          <p:cNvPr id="18436" name="Object 4"/>
          <p:cNvGraphicFramePr>
            <a:graphicFrameLocks noGrp="1" noChangeAspect="1"/>
          </p:cNvGraphicFramePr>
          <p:nvPr>
            <p:ph type="clipArt" sz="half" idx="2"/>
          </p:nvPr>
        </p:nvGraphicFramePr>
        <p:xfrm>
          <a:off x="4957763" y="2570163"/>
          <a:ext cx="2994025" cy="2171700"/>
        </p:xfrm>
        <a:graphic>
          <a:graphicData uri="http://schemas.openxmlformats.org/presentationml/2006/ole">
            <mc:AlternateContent xmlns:mc="http://schemas.openxmlformats.org/markup-compatibility/2006">
              <mc:Choice xmlns:v="urn:schemas-microsoft-com:vml" Requires="v">
                <p:oleObj spid="_x0000_s7187" name="Clip" r:id="rId4" imgW="426945" imgH="426945" progId="MS_ClipArt_Gallery.2">
                  <p:embed/>
                </p:oleObj>
              </mc:Choice>
              <mc:Fallback>
                <p:oleObj name="Clip" r:id="rId4" imgW="426945" imgH="426945"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763" y="2570163"/>
                        <a:ext cx="2994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3669" name="Text Box 5"/>
          <p:cNvSpPr txBox="1">
            <a:spLocks noChangeArrowheads="1"/>
          </p:cNvSpPr>
          <p:nvPr/>
        </p:nvSpPr>
        <p:spPr bwMode="auto">
          <a:xfrm>
            <a:off x="533400" y="4038600"/>
            <a:ext cx="3962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400">
                <a:solidFill>
                  <a:schemeClr val="accent2"/>
                </a:solidFill>
                <a:latin typeface="Helvetica" pitchFamily="34" charset="0"/>
              </a:defRPr>
            </a:lvl1pPr>
            <a:lvl2pPr>
              <a:defRPr sz="3000">
                <a:solidFill>
                  <a:schemeClr val="hlink"/>
                </a:solidFill>
                <a:latin typeface="Helvetica" pitchFamily="34" charset="0"/>
              </a:defRPr>
            </a:lvl2pPr>
            <a:lvl3pPr marL="1143000">
              <a:defRPr sz="2800">
                <a:solidFill>
                  <a:schemeClr val="tx1"/>
                </a:solidFill>
                <a:latin typeface="Helvetica" pitchFamily="34" charset="0"/>
              </a:defRPr>
            </a:lvl3pPr>
            <a:lvl4pPr marL="1600200">
              <a:defRPr sz="2400">
                <a:solidFill>
                  <a:schemeClr val="tx1"/>
                </a:solidFill>
                <a:latin typeface="Helvetica" pitchFamily="34" charset="0"/>
              </a:defRPr>
            </a:lvl4pPr>
            <a:lvl5pPr marL="2057400">
              <a:defRPr sz="2000">
                <a:solidFill>
                  <a:schemeClr val="tx1"/>
                </a:solidFill>
                <a:latin typeface="Helvetica" pitchFamily="34" charset="0"/>
              </a:defRPr>
            </a:lvl5pPr>
            <a:lvl6pPr marL="2514600" eaLnBrk="0" hangingPunct="0">
              <a:defRPr sz="2000">
                <a:solidFill>
                  <a:schemeClr val="tx1"/>
                </a:solidFill>
                <a:latin typeface="Helvetica" pitchFamily="34" charset="0"/>
              </a:defRPr>
            </a:lvl6pPr>
            <a:lvl7pPr marL="2971800" eaLnBrk="0" hangingPunct="0">
              <a:defRPr sz="2000">
                <a:solidFill>
                  <a:schemeClr val="tx1"/>
                </a:solidFill>
                <a:latin typeface="Helvetica" pitchFamily="34" charset="0"/>
              </a:defRPr>
            </a:lvl7pPr>
            <a:lvl8pPr marL="3429000" eaLnBrk="0" hangingPunct="0">
              <a:defRPr sz="2000">
                <a:solidFill>
                  <a:schemeClr val="tx1"/>
                </a:solidFill>
                <a:latin typeface="Helvetica" pitchFamily="34" charset="0"/>
              </a:defRPr>
            </a:lvl8pPr>
            <a:lvl9pPr marL="3886200" eaLnBrk="0" hangingPunct="0">
              <a:defRPr sz="2000">
                <a:solidFill>
                  <a:schemeClr val="tx1"/>
                </a:solidFill>
                <a:latin typeface="Helvetica" pitchFamily="34" charset="0"/>
              </a:defRPr>
            </a:lvl9pPr>
          </a:lstStyle>
          <a:p>
            <a:pPr>
              <a:spcBef>
                <a:spcPct val="50000"/>
              </a:spcBef>
              <a:buClr>
                <a:schemeClr val="accent2"/>
              </a:buClr>
              <a:buFont typeface="Monotype Sorts" pitchFamily="28" charset="2"/>
              <a:buNone/>
            </a:pPr>
            <a:r>
              <a:rPr lang="en-US" altLang="en-US" sz="2400">
                <a:solidFill>
                  <a:schemeClr val="tx1"/>
                </a:solidFill>
                <a:latin typeface="Arial Black" pitchFamily="34" charset="0"/>
              </a:rPr>
              <a:t>Amygdala damage makes this task difficult.</a:t>
            </a:r>
          </a:p>
        </p:txBody>
      </p:sp>
      <p:pic>
        <p:nvPicPr>
          <p:cNvPr id="113670" name="Picture 6" descr="fe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667000"/>
            <a:ext cx="30353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7" descr="ang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667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Picture 8" descr="hap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2667000"/>
            <a:ext cx="30480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3" name="Picture 9" descr="disgu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2667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4" name="Picture 10" descr="sa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2667000"/>
            <a:ext cx="3073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 Box 11"/>
          <p:cNvSpPr txBox="1">
            <a:spLocks noChangeArrowheads="1"/>
          </p:cNvSpPr>
          <p:nvPr/>
        </p:nvSpPr>
        <p:spPr bwMode="auto">
          <a:xfrm>
            <a:off x="5257800" y="5141913"/>
            <a:ext cx="2371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400">
                <a:solidFill>
                  <a:schemeClr val="accent2"/>
                </a:solidFill>
                <a:latin typeface="Helvetica" pitchFamily="34" charset="0"/>
              </a:defRPr>
            </a:lvl1pPr>
            <a:lvl2pPr>
              <a:defRPr sz="3000">
                <a:solidFill>
                  <a:schemeClr val="hlink"/>
                </a:solidFill>
                <a:latin typeface="Helvetica" pitchFamily="34" charset="0"/>
              </a:defRPr>
            </a:lvl2pPr>
            <a:lvl3pPr marL="1143000">
              <a:defRPr sz="2800">
                <a:solidFill>
                  <a:schemeClr val="tx1"/>
                </a:solidFill>
                <a:latin typeface="Helvetica" pitchFamily="34" charset="0"/>
              </a:defRPr>
            </a:lvl3pPr>
            <a:lvl4pPr marL="1600200">
              <a:defRPr sz="2400">
                <a:solidFill>
                  <a:schemeClr val="tx1"/>
                </a:solidFill>
                <a:latin typeface="Helvetica" pitchFamily="34" charset="0"/>
              </a:defRPr>
            </a:lvl4pPr>
            <a:lvl5pPr marL="2057400">
              <a:defRPr sz="2000">
                <a:solidFill>
                  <a:schemeClr val="tx1"/>
                </a:solidFill>
                <a:latin typeface="Helvetica" pitchFamily="34" charset="0"/>
              </a:defRPr>
            </a:lvl5pPr>
            <a:lvl6pPr marL="2514600" eaLnBrk="0" hangingPunct="0">
              <a:defRPr sz="2000">
                <a:solidFill>
                  <a:schemeClr val="tx1"/>
                </a:solidFill>
                <a:latin typeface="Helvetica" pitchFamily="34" charset="0"/>
              </a:defRPr>
            </a:lvl6pPr>
            <a:lvl7pPr marL="2971800" eaLnBrk="0" hangingPunct="0">
              <a:defRPr sz="2000">
                <a:solidFill>
                  <a:schemeClr val="tx1"/>
                </a:solidFill>
                <a:latin typeface="Helvetica" pitchFamily="34" charset="0"/>
              </a:defRPr>
            </a:lvl7pPr>
            <a:lvl8pPr marL="3429000" eaLnBrk="0" hangingPunct="0">
              <a:defRPr sz="2000">
                <a:solidFill>
                  <a:schemeClr val="tx1"/>
                </a:solidFill>
                <a:latin typeface="Helvetica" pitchFamily="34" charset="0"/>
              </a:defRPr>
            </a:lvl8pPr>
            <a:lvl9pPr marL="3886200" eaLnBrk="0" hangingPunct="0">
              <a:defRPr sz="2000">
                <a:solidFill>
                  <a:schemeClr val="tx1"/>
                </a:solidFill>
                <a:latin typeface="Helvetica" pitchFamily="34" charset="0"/>
              </a:defRPr>
            </a:lvl9pPr>
          </a:lstStyle>
          <a:p>
            <a:pPr eaLnBrk="1" hangingPunct="1"/>
            <a:r>
              <a:rPr lang="en-US" altLang="en-US" sz="1200">
                <a:solidFill>
                  <a:schemeClr val="tx1"/>
                </a:solidFill>
                <a:latin typeface="Times New Roman" pitchFamily="18" charset="0"/>
              </a:rPr>
              <a:t>(click on picture to advance photos)</a:t>
            </a:r>
          </a:p>
        </p:txBody>
      </p:sp>
    </p:spTree>
    <p:extLst>
      <p:ext uri="{BB962C8B-B14F-4D97-AF65-F5344CB8AC3E}">
        <p14:creationId xmlns:p14="http://schemas.microsoft.com/office/powerpoint/2010/main" val="172003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3670"/>
                                        </p:tgtEl>
                                        <p:attrNameLst>
                                          <p:attrName>style.visibility</p:attrName>
                                        </p:attrNameLst>
                                      </p:cBhvr>
                                      <p:to>
                                        <p:strVal val="visible"/>
                                      </p:to>
                                    </p:set>
                                  </p:childTnLst>
                                  <p:subTnLst>
                                    <p:set>
                                      <p:cBhvr override="childStyle">
                                        <p:cTn dur="1" fill="hold" display="0" masterRel="nextClick" afterEffect="1"/>
                                        <p:tgtEl>
                                          <p:spTgt spid="113670"/>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3671"/>
                                        </p:tgtEl>
                                        <p:attrNameLst>
                                          <p:attrName>style.visibility</p:attrName>
                                        </p:attrNameLst>
                                      </p:cBhvr>
                                      <p:to>
                                        <p:strVal val="visible"/>
                                      </p:to>
                                    </p:set>
                                  </p:childTnLst>
                                  <p:subTnLst>
                                    <p:set>
                                      <p:cBhvr override="childStyle">
                                        <p:cTn dur="1" fill="hold" display="0" masterRel="nextClick" afterEffect="1"/>
                                        <p:tgtEl>
                                          <p:spTgt spid="11367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3672"/>
                                        </p:tgtEl>
                                        <p:attrNameLst>
                                          <p:attrName>style.visibility</p:attrName>
                                        </p:attrNameLst>
                                      </p:cBhvr>
                                      <p:to>
                                        <p:strVal val="visible"/>
                                      </p:to>
                                    </p:set>
                                  </p:childTnLst>
                                  <p:subTnLst>
                                    <p:set>
                                      <p:cBhvr override="childStyle">
                                        <p:cTn dur="1" fill="hold" display="0" masterRel="nextClick" afterEffect="1"/>
                                        <p:tgtEl>
                                          <p:spTgt spid="11367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3673"/>
                                        </p:tgtEl>
                                        <p:attrNameLst>
                                          <p:attrName>style.visibility</p:attrName>
                                        </p:attrNameLst>
                                      </p:cBhvr>
                                      <p:to>
                                        <p:strVal val="visible"/>
                                      </p:to>
                                    </p:set>
                                  </p:childTnLst>
                                  <p:subTnLst>
                                    <p:set>
                                      <p:cBhvr override="childStyle">
                                        <p:cTn dur="1" fill="hold" display="0" masterRel="nextClick" afterEffect="1"/>
                                        <p:tgtEl>
                                          <p:spTgt spid="113673"/>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3674"/>
                                        </p:tgtEl>
                                        <p:attrNameLst>
                                          <p:attrName>style.visibility</p:attrName>
                                        </p:attrNameLst>
                                      </p:cBhvr>
                                      <p:to>
                                        <p:strVal val="visible"/>
                                      </p:to>
                                    </p:set>
                                  </p:childTnLst>
                                  <p:subTnLst>
                                    <p:set>
                                      <p:cBhvr override="childStyle">
                                        <p:cTn dur="1" fill="hold" display="0" masterRel="nextClick" afterEffect="1"/>
                                        <p:tgtEl>
                                          <p:spTgt spid="11367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3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Cerebral Cortex</a:t>
            </a:r>
            <a:endParaRPr lang="en-US" dirty="0"/>
          </a:p>
        </p:txBody>
      </p:sp>
      <p:sp>
        <p:nvSpPr>
          <p:cNvPr id="3" name="Content Placeholder 2"/>
          <p:cNvSpPr>
            <a:spLocks noGrp="1"/>
          </p:cNvSpPr>
          <p:nvPr>
            <p:ph idx="1"/>
          </p:nvPr>
        </p:nvSpPr>
        <p:spPr>
          <a:xfrm>
            <a:off x="333375" y="1276350"/>
            <a:ext cx="4762500" cy="5086350"/>
          </a:xfrm>
        </p:spPr>
        <p:txBody>
          <a:bodyPr>
            <a:normAutofit lnSpcReduction="10000"/>
          </a:bodyPr>
          <a:lstStyle/>
          <a:p>
            <a:r>
              <a:rPr lang="en-US" dirty="0"/>
              <a:t>The outer portion of the forebrain, the </a:t>
            </a:r>
            <a:r>
              <a:rPr lang="en-US" b="1" dirty="0"/>
              <a:t>cerebral cortex</a:t>
            </a:r>
            <a:r>
              <a:rPr lang="en-US" dirty="0"/>
              <a:t>, is divided into two </a:t>
            </a:r>
            <a:r>
              <a:rPr lang="en-US" dirty="0" smtClean="0"/>
              <a:t>cerebral hemispheres.</a:t>
            </a:r>
          </a:p>
          <a:p>
            <a:pPr lvl="1"/>
            <a:r>
              <a:rPr lang="en-US" dirty="0" smtClean="0"/>
              <a:t>Gray matter</a:t>
            </a:r>
          </a:p>
          <a:p>
            <a:pPr lvl="1"/>
            <a:r>
              <a:rPr lang="en-US" dirty="0" smtClean="0"/>
              <a:t>White matter</a:t>
            </a:r>
            <a:br>
              <a:rPr lang="en-US" dirty="0" smtClean="0"/>
            </a:br>
            <a:endParaRPr lang="en-US" dirty="0" smtClean="0"/>
          </a:p>
          <a:p>
            <a:r>
              <a:rPr lang="en-US" dirty="0"/>
              <a:t>The corpus </a:t>
            </a:r>
            <a:r>
              <a:rPr lang="en-US" dirty="0" smtClean="0"/>
              <a:t>callosum, a thick band of neural fibers, </a:t>
            </a:r>
            <a:r>
              <a:rPr lang="en-US" dirty="0"/>
              <a:t>serves as the primary </a:t>
            </a:r>
            <a:r>
              <a:rPr lang="en-US" dirty="0" smtClean="0"/>
              <a:t>communication link </a:t>
            </a:r>
            <a:r>
              <a:rPr lang="en-US" dirty="0"/>
              <a:t>between </a:t>
            </a:r>
            <a:r>
              <a:rPr lang="en-US" dirty="0" smtClean="0"/>
              <a:t>the hemispheres.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75" y="876300"/>
            <a:ext cx="404812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2919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mtClean="0"/>
              <a:t>Cortical Specialization</a:t>
            </a:r>
          </a:p>
        </p:txBody>
      </p:sp>
      <p:sp>
        <p:nvSpPr>
          <p:cNvPr id="20483" name="Rectangle 3"/>
          <p:cNvSpPr>
            <a:spLocks noGrp="1" noChangeArrowheads="1"/>
          </p:cNvSpPr>
          <p:nvPr>
            <p:ph type="body" idx="1"/>
          </p:nvPr>
        </p:nvSpPr>
        <p:spPr/>
        <p:txBody>
          <a:bodyPr/>
          <a:lstStyle/>
          <a:p>
            <a:pPr algn="l" eaLnBrk="1" hangingPunct="1"/>
            <a:r>
              <a:rPr lang="en-US" altLang="en-US" sz="3000" smtClean="0"/>
              <a:t>Localization—notion that different functions are located in different areas </a:t>
            </a:r>
            <a:br>
              <a:rPr lang="en-US" altLang="en-US" sz="3000" smtClean="0"/>
            </a:br>
            <a:r>
              <a:rPr lang="en-US" altLang="en-US" sz="3000" smtClean="0"/>
              <a:t>of the brain</a:t>
            </a:r>
          </a:p>
          <a:p>
            <a:pPr eaLnBrk="1" hangingPunct="1">
              <a:buFontTx/>
              <a:buNone/>
            </a:pPr>
            <a:endParaRPr lang="en-US" altLang="en-US" sz="3000" smtClean="0"/>
          </a:p>
          <a:p>
            <a:pPr algn="l" eaLnBrk="1" hangingPunct="1"/>
            <a:r>
              <a:rPr lang="en-US" altLang="en-US" sz="3000" smtClean="0"/>
              <a:t>Lateralization—notion that different functions are processed primarily on </a:t>
            </a:r>
            <a:br>
              <a:rPr lang="en-US" altLang="en-US" sz="3000" smtClean="0"/>
            </a:br>
            <a:r>
              <a:rPr lang="en-US" altLang="en-US" sz="3000" smtClean="0"/>
              <a:t>one side of the brain or the other</a:t>
            </a:r>
          </a:p>
        </p:txBody>
      </p:sp>
    </p:spTree>
    <p:extLst>
      <p:ext uri="{BB962C8B-B14F-4D97-AF65-F5344CB8AC3E}">
        <p14:creationId xmlns:p14="http://schemas.microsoft.com/office/powerpoint/2010/main" val="14502852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762000"/>
            <a:ext cx="7772400" cy="914400"/>
          </a:xfrm>
        </p:spPr>
        <p:txBody>
          <a:bodyPr/>
          <a:lstStyle/>
          <a:p>
            <a:pPr eaLnBrk="1" hangingPunct="1"/>
            <a:r>
              <a:rPr lang="en-US" altLang="en-US" smtClean="0"/>
              <a:t>Lobes of the Cerebral Cortex</a:t>
            </a:r>
          </a:p>
        </p:txBody>
      </p:sp>
      <p:sp>
        <p:nvSpPr>
          <p:cNvPr id="22531" name="Rectangle 3"/>
          <p:cNvSpPr>
            <a:spLocks noGrp="1" noChangeArrowheads="1"/>
          </p:cNvSpPr>
          <p:nvPr>
            <p:ph type="body" idx="1"/>
          </p:nvPr>
        </p:nvSpPr>
        <p:spPr>
          <a:xfrm>
            <a:off x="685800" y="1524000"/>
            <a:ext cx="7772400" cy="4800600"/>
          </a:xfrm>
        </p:spPr>
        <p:txBody>
          <a:bodyPr/>
          <a:lstStyle/>
          <a:p>
            <a:pPr algn="l" eaLnBrk="1" hangingPunct="1"/>
            <a:r>
              <a:rPr lang="en-US" altLang="en-US" sz="3000" smtClean="0"/>
              <a:t>Frontal lobe—largest lobe, produces voluntary muscle movements; involved in thinking, planning, and emotional control</a:t>
            </a:r>
          </a:p>
          <a:p>
            <a:pPr algn="l" eaLnBrk="1" hangingPunct="1"/>
            <a:r>
              <a:rPr lang="en-US" altLang="en-US" sz="3000" smtClean="0"/>
              <a:t>Temporal lobe—primary receiving area for auditory information</a:t>
            </a:r>
          </a:p>
          <a:p>
            <a:pPr algn="l" eaLnBrk="1" hangingPunct="1"/>
            <a:r>
              <a:rPr lang="en-US" altLang="en-US" sz="3000" smtClean="0"/>
              <a:t>Occipital lobe—primary receiving area for visual information</a:t>
            </a:r>
          </a:p>
          <a:p>
            <a:pPr algn="l" eaLnBrk="1" hangingPunct="1"/>
            <a:r>
              <a:rPr lang="en-US" altLang="en-US" sz="3000" smtClean="0"/>
              <a:t>Parietal lobe—processes somatic information</a:t>
            </a:r>
          </a:p>
        </p:txBody>
      </p:sp>
    </p:spTree>
    <p:extLst>
      <p:ext uri="{BB962C8B-B14F-4D97-AF65-F5344CB8AC3E}">
        <p14:creationId xmlns:p14="http://schemas.microsoft.com/office/powerpoint/2010/main" val="36446110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figure labels the four lobes of the human brain." title="Figure 2.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685" y="1761908"/>
            <a:ext cx="8347318" cy="4663440"/>
          </a:xfrm>
          <a:prstGeom prst="rect">
            <a:avLst/>
          </a:prstGeom>
        </p:spPr>
      </p:pic>
      <p:sp>
        <p:nvSpPr>
          <p:cNvPr id="2" name="Title 1"/>
          <p:cNvSpPr>
            <a:spLocks noGrp="1"/>
          </p:cNvSpPr>
          <p:nvPr>
            <p:ph type="title"/>
          </p:nvPr>
        </p:nvSpPr>
        <p:spPr/>
        <p:txBody>
          <a:bodyPr/>
          <a:lstStyle/>
          <a:p>
            <a:r>
              <a:rPr lang="en-US" dirty="0" smtClean="0"/>
              <a:t>The Cerebral Cortex</a:t>
            </a:r>
            <a:endParaRPr lang="en-US" dirty="0"/>
          </a:p>
        </p:txBody>
      </p:sp>
    </p:spTree>
    <p:extLst>
      <p:ext uri="{BB962C8B-B14F-4D97-AF65-F5344CB8AC3E}">
        <p14:creationId xmlns:p14="http://schemas.microsoft.com/office/powerpoint/2010/main" val="40743743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and the Left Hemisphere</a:t>
            </a:r>
          </a:p>
        </p:txBody>
      </p:sp>
      <p:sp>
        <p:nvSpPr>
          <p:cNvPr id="3" name="Content Placeholder 2"/>
          <p:cNvSpPr>
            <a:spLocks noGrp="1"/>
          </p:cNvSpPr>
          <p:nvPr>
            <p:ph idx="1"/>
          </p:nvPr>
        </p:nvSpPr>
        <p:spPr>
          <a:xfrm>
            <a:off x="457200" y="1600200"/>
            <a:ext cx="5687045" cy="4525963"/>
          </a:xfrm>
        </p:spPr>
        <p:txBody>
          <a:bodyPr>
            <a:normAutofit fontScale="92500"/>
          </a:bodyPr>
          <a:lstStyle/>
          <a:p>
            <a:r>
              <a:rPr lang="en-US" sz="2400" b="1" dirty="0" smtClean="0"/>
              <a:t>Broca </a:t>
            </a:r>
            <a:r>
              <a:rPr lang="en-US" sz="2400" dirty="0" smtClean="0"/>
              <a:t>(1824-1880) provided evidence for cortical localization when treating a patient who comprehend but not produce language. Patient autopsy revealed lower left frontal lobe damage (</a:t>
            </a:r>
            <a:r>
              <a:rPr lang="en-US" sz="2400" b="1" dirty="0" smtClean="0"/>
              <a:t>Broca’s area/expressive aphasia</a:t>
            </a:r>
            <a:r>
              <a:rPr lang="en-US" sz="2400" dirty="0" smtClean="0"/>
              <a:t>). </a:t>
            </a:r>
            <a:br>
              <a:rPr lang="en-US" sz="2400" dirty="0" smtClean="0"/>
            </a:br>
            <a:endParaRPr lang="en-US" sz="2400" dirty="0" smtClean="0"/>
          </a:p>
          <a:p>
            <a:r>
              <a:rPr lang="en-US" sz="2400" dirty="0" smtClean="0"/>
              <a:t>Wernicke discovered that damage in another area in the left hemisphere affected spoken and written communication. Patient autopsies revealed left temporal lobe damage (</a:t>
            </a:r>
            <a:r>
              <a:rPr lang="en-US" sz="2400" b="1" dirty="0" smtClean="0"/>
              <a:t>Wernicke’s area/receptive aphasia).</a:t>
            </a:r>
            <a:endParaRPr lang="en-US" sz="2400" dirty="0"/>
          </a:p>
        </p:txBody>
      </p:sp>
      <p:pic>
        <p:nvPicPr>
          <p:cNvPr id="4" name="Picture 3" title="Photo of Broca"/>
          <p:cNvPicPr>
            <a:picLocks noChangeAspect="1"/>
          </p:cNvPicPr>
          <p:nvPr/>
        </p:nvPicPr>
        <p:blipFill>
          <a:blip r:embed="rId3"/>
          <a:stretch>
            <a:fillRect/>
          </a:stretch>
        </p:blipFill>
        <p:spPr>
          <a:xfrm>
            <a:off x="6573782" y="1171452"/>
            <a:ext cx="2237641" cy="2514003"/>
          </a:xfrm>
          <a:prstGeom prst="rect">
            <a:avLst/>
          </a:prstGeom>
        </p:spPr>
      </p:pic>
      <p:pic>
        <p:nvPicPr>
          <p:cNvPr id="5" name="Picture 4" title="Photo of Wernicke"/>
          <p:cNvPicPr>
            <a:picLocks noChangeAspect="1"/>
          </p:cNvPicPr>
          <p:nvPr/>
        </p:nvPicPr>
        <p:blipFill>
          <a:blip r:embed="rId4"/>
          <a:stretch>
            <a:fillRect/>
          </a:stretch>
        </p:blipFill>
        <p:spPr>
          <a:xfrm>
            <a:off x="6571681" y="3981658"/>
            <a:ext cx="2224488" cy="2418259"/>
          </a:xfrm>
          <a:prstGeom prst="rect">
            <a:avLst/>
          </a:prstGeom>
        </p:spPr>
      </p:pic>
    </p:spTree>
    <p:extLst>
      <p:ext uri="{BB962C8B-B14F-4D97-AF65-F5344CB8AC3E}">
        <p14:creationId xmlns:p14="http://schemas.microsoft.com/office/powerpoint/2010/main" val="4224557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Characteristics of the Neuron</a:t>
            </a:r>
            <a:endParaRPr lang="en-US" dirty="0"/>
          </a:p>
        </p:txBody>
      </p:sp>
      <p:sp>
        <p:nvSpPr>
          <p:cNvPr id="3" name="Content Placeholder 2"/>
          <p:cNvSpPr>
            <a:spLocks noGrp="1"/>
          </p:cNvSpPr>
          <p:nvPr>
            <p:ph idx="1"/>
          </p:nvPr>
        </p:nvSpPr>
        <p:spPr>
          <a:xfrm>
            <a:off x="457200" y="1600200"/>
            <a:ext cx="4193004" cy="4525963"/>
          </a:xfrm>
        </p:spPr>
        <p:txBody>
          <a:bodyPr/>
          <a:lstStyle/>
          <a:p>
            <a:r>
              <a:rPr lang="en-US" b="1" dirty="0" smtClean="0"/>
              <a:t>Most neurons have three basic components</a:t>
            </a:r>
          </a:p>
          <a:p>
            <a:pPr lvl="1"/>
            <a:r>
              <a:rPr lang="en-US" dirty="0" smtClean="0"/>
              <a:t>Cell body (soma): nucleus, chromosomes</a:t>
            </a:r>
          </a:p>
          <a:p>
            <a:pPr lvl="1"/>
            <a:r>
              <a:rPr lang="en-US" dirty="0" smtClean="0"/>
              <a:t>Dendrites (Receives)</a:t>
            </a:r>
          </a:p>
          <a:p>
            <a:pPr lvl="1"/>
            <a:r>
              <a:rPr lang="en-US" dirty="0" smtClean="0"/>
              <a:t>Axon (Sends)</a:t>
            </a:r>
          </a:p>
          <a:p>
            <a:pPr lvl="1"/>
            <a:endParaRPr lang="en-US" dirty="0"/>
          </a:p>
        </p:txBody>
      </p:sp>
      <p:sp>
        <p:nvSpPr>
          <p:cNvPr id="5" name="Rectangle 4"/>
          <p:cNvSpPr/>
          <p:nvPr/>
        </p:nvSpPr>
        <p:spPr>
          <a:xfrm>
            <a:off x="5032801" y="4664368"/>
            <a:ext cx="3327763" cy="1569660"/>
          </a:xfrm>
          <a:prstGeom prst="rect">
            <a:avLst/>
          </a:prstGeom>
        </p:spPr>
        <p:txBody>
          <a:bodyPr wrap="square">
            <a:spAutoFit/>
          </a:bodyPr>
          <a:lstStyle/>
          <a:p>
            <a:pPr algn="ctr"/>
            <a:r>
              <a:rPr lang="en-US" sz="1600" b="1" dirty="0"/>
              <a:t>The Parts of a Typical</a:t>
            </a:r>
          </a:p>
          <a:p>
            <a:r>
              <a:rPr lang="en-US" sz="1600" dirty="0" smtClean="0"/>
              <a:t>The </a:t>
            </a:r>
            <a:r>
              <a:rPr lang="en-US" sz="1600" dirty="0"/>
              <a:t>photograph above, </a:t>
            </a:r>
            <a:r>
              <a:rPr lang="en-US" sz="1600" dirty="0" smtClean="0"/>
              <a:t>made with </a:t>
            </a:r>
            <a:r>
              <a:rPr lang="en-US" sz="1600" dirty="0"/>
              <a:t>a specialized microscope, </a:t>
            </a:r>
            <a:r>
              <a:rPr lang="en-US" sz="1600" dirty="0" smtClean="0"/>
              <a:t>clearly shows </a:t>
            </a:r>
            <a:r>
              <a:rPr lang="en-US" sz="1600" dirty="0"/>
              <a:t>multiple dendrites and a </a:t>
            </a:r>
            <a:r>
              <a:rPr lang="en-US" sz="1600" dirty="0" smtClean="0"/>
              <a:t>single long axon projecting </a:t>
            </a:r>
            <a:r>
              <a:rPr lang="en-US" sz="1600" dirty="0"/>
              <a:t>from the cell body.</a:t>
            </a:r>
          </a:p>
        </p:txBody>
      </p:sp>
      <p:pic>
        <p:nvPicPr>
          <p:cNvPr id="6" name="Picture 5" title="Photo of a Neur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346" y="1320283"/>
            <a:ext cx="2570487" cy="3397716"/>
          </a:xfrm>
          <a:prstGeom prst="rect">
            <a:avLst/>
          </a:prstGeom>
        </p:spPr>
      </p:pic>
    </p:spTree>
    <p:extLst>
      <p:ext uri="{BB962C8B-B14F-4D97-AF65-F5344CB8AC3E}">
        <p14:creationId xmlns:p14="http://schemas.microsoft.com/office/powerpoint/2010/main" val="38456004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49288" y="133350"/>
            <a:ext cx="7772400" cy="1143000"/>
          </a:xfrm>
        </p:spPr>
        <p:txBody>
          <a:bodyPr>
            <a:normAutofit/>
          </a:bodyPr>
          <a:lstStyle/>
          <a:p>
            <a:pPr eaLnBrk="1" hangingPunct="1"/>
            <a:r>
              <a:rPr lang="en-US" altLang="en-US" dirty="0" smtClean="0"/>
              <a:t>Language and the Brain</a:t>
            </a:r>
          </a:p>
        </p:txBody>
      </p:sp>
      <p:sp>
        <p:nvSpPr>
          <p:cNvPr id="25603" name="Rectangle 3"/>
          <p:cNvSpPr>
            <a:spLocks noGrp="1" noChangeArrowheads="1"/>
          </p:cNvSpPr>
          <p:nvPr>
            <p:ph type="body" idx="1"/>
          </p:nvPr>
        </p:nvSpPr>
        <p:spPr>
          <a:xfrm>
            <a:off x="361950" y="1371600"/>
            <a:ext cx="4495800" cy="5334000"/>
          </a:xfrm>
        </p:spPr>
        <p:txBody>
          <a:bodyPr/>
          <a:lstStyle/>
          <a:p>
            <a:pPr algn="l" eaLnBrk="1" hangingPunct="1"/>
            <a:r>
              <a:rPr lang="en-US" altLang="en-US" sz="2600" dirty="0" smtClean="0"/>
              <a:t>Aphasia—partial or complete inability to articulate ideas or understand language because of brain injury or damage</a:t>
            </a:r>
          </a:p>
          <a:p>
            <a:pPr algn="l" eaLnBrk="1" hangingPunct="1"/>
            <a:r>
              <a:rPr lang="en-US" altLang="en-US" sz="2600" dirty="0" err="1" smtClean="0"/>
              <a:t>Broca’s</a:t>
            </a:r>
            <a:r>
              <a:rPr lang="en-US" altLang="en-US" sz="2600" dirty="0" smtClean="0"/>
              <a:t> area—plays role in speech production</a:t>
            </a:r>
          </a:p>
          <a:p>
            <a:pPr algn="l" eaLnBrk="1" hangingPunct="1"/>
            <a:r>
              <a:rPr lang="en-US" altLang="en-US" sz="2600" dirty="0" smtClean="0"/>
              <a:t>Wernicke’s area—plays role in understanding and meaningful speech</a:t>
            </a:r>
            <a:endParaRPr lang="en-US" altLang="en-US" sz="3000" dirty="0" smtClean="0"/>
          </a:p>
        </p:txBody>
      </p:sp>
      <p:pic>
        <p:nvPicPr>
          <p:cNvPr id="25604" name="Picture 5" descr="Hock5e_2_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1676400"/>
            <a:ext cx="4608512"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9443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469423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685800"/>
            <a:ext cx="443071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295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the Corpus Callosum</a:t>
            </a:r>
            <a:endParaRPr lang="en-US" dirty="0"/>
          </a:p>
        </p:txBody>
      </p:sp>
      <p:sp>
        <p:nvSpPr>
          <p:cNvPr id="3" name="Content Placeholder 2"/>
          <p:cNvSpPr>
            <a:spLocks noGrp="1"/>
          </p:cNvSpPr>
          <p:nvPr>
            <p:ph idx="1"/>
          </p:nvPr>
        </p:nvSpPr>
        <p:spPr/>
        <p:txBody>
          <a:bodyPr>
            <a:normAutofit/>
          </a:bodyPr>
          <a:lstStyle/>
          <a:p>
            <a:endParaRPr lang="en-US" b="1" dirty="0" smtClean="0"/>
          </a:p>
          <a:p>
            <a:r>
              <a:rPr lang="en-US" b="1" dirty="0" smtClean="0"/>
              <a:t>Split-brain operation</a:t>
            </a:r>
            <a:r>
              <a:rPr lang="en-US" dirty="0" smtClean="0"/>
              <a:t>: Surgical procedure that </a:t>
            </a:r>
            <a:r>
              <a:rPr lang="en-US" dirty="0"/>
              <a:t>involves cutting the corpus </a:t>
            </a:r>
            <a:r>
              <a:rPr lang="en-US" dirty="0" smtClean="0"/>
              <a:t>callosum and is used to stop or reduce recurring seizures in severe cases of epilepsy.</a:t>
            </a:r>
          </a:p>
          <a:p>
            <a:r>
              <a:rPr lang="en-US" dirty="0" smtClean="0"/>
              <a:t>Sperry and colleagues developed and apparatus to test the abilities of split-brain patients.</a:t>
            </a:r>
          </a:p>
          <a:p>
            <a:pPr lvl="1"/>
            <a:r>
              <a:rPr lang="en-US" dirty="0" smtClean="0"/>
              <a:t>Specialized language abilities of left hemisphere in Broca’s and Wernicke’s area were reconfirmed.</a:t>
            </a: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3933" y="171450"/>
            <a:ext cx="131286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5807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altLang="en-US" smtClean="0"/>
          </a:p>
        </p:txBody>
      </p:sp>
      <p:sp>
        <p:nvSpPr>
          <p:cNvPr id="29699" name="Content Placeholder 2"/>
          <p:cNvSpPr>
            <a:spLocks noGrp="1"/>
          </p:cNvSpPr>
          <p:nvPr>
            <p:ph idx="1"/>
          </p:nvPr>
        </p:nvSpPr>
        <p:spPr/>
        <p:txBody>
          <a:bodyPr/>
          <a:lstStyle/>
          <a:p>
            <a:endParaRPr lang="en-US" altLang="en-US" smtClean="0"/>
          </a:p>
        </p:txBody>
      </p:sp>
      <p:pic>
        <p:nvPicPr>
          <p:cNvPr id="29700" name="Picture 4" descr="Hock5e_2_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4163"/>
            <a:ext cx="9134475"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9540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SCIENCE VERSUS PSEUDOSCIENCE</a:t>
            </a:r>
            <a:br>
              <a:rPr lang="en-US" dirty="0" smtClean="0"/>
            </a:br>
            <a:r>
              <a:rPr lang="en-US" sz="3100" dirty="0" smtClean="0"/>
              <a:t>Brain Myths</a:t>
            </a:r>
            <a:endParaRPr lang="en-US" sz="31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127781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9084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
            </a:r>
            <a:br>
              <a:rPr lang="en-US" sz="3100" dirty="0" smtClean="0"/>
            </a:br>
            <a:r>
              <a:rPr lang="en-US" sz="3100" dirty="0" smtClean="0"/>
              <a:t>PSYCH FOR YOUR LIFE</a:t>
            </a:r>
            <a:br>
              <a:rPr lang="en-US" sz="3100" dirty="0" smtClean="0"/>
            </a:br>
            <a:r>
              <a:rPr lang="en-US" dirty="0" smtClean="0"/>
              <a:t>Maximizing </a:t>
            </a:r>
            <a:r>
              <a:rPr lang="en-US" dirty="0"/>
              <a:t>your brain’s potential</a:t>
            </a:r>
            <a:br>
              <a:rPr lang="en-US" dirty="0"/>
            </a:br>
            <a:endParaRPr lang="en-US" dirty="0"/>
          </a:p>
        </p:txBody>
      </p:sp>
      <p:sp>
        <p:nvSpPr>
          <p:cNvPr id="3" name="Content Placeholder 2"/>
          <p:cNvSpPr>
            <a:spLocks noGrp="1"/>
          </p:cNvSpPr>
          <p:nvPr>
            <p:ph idx="1"/>
          </p:nvPr>
        </p:nvSpPr>
        <p:spPr/>
        <p:txBody>
          <a:bodyPr/>
          <a:lstStyle/>
          <a:p>
            <a:r>
              <a:rPr lang="en-US" dirty="0" smtClean="0"/>
              <a:t>Get regular aerobic exercise.</a:t>
            </a:r>
          </a:p>
          <a:p>
            <a:r>
              <a:rPr lang="en-US" dirty="0" smtClean="0"/>
              <a:t>Seek social interaction.</a:t>
            </a:r>
          </a:p>
          <a:p>
            <a:r>
              <a:rPr lang="en-US" dirty="0" smtClean="0"/>
              <a:t>Learn to play a musical instrument.</a:t>
            </a:r>
          </a:p>
          <a:p>
            <a:r>
              <a:rPr lang="en-US" dirty="0" smtClean="0"/>
              <a:t>Take a class outside your college major or in a new area.</a:t>
            </a:r>
          </a:p>
          <a:p>
            <a:r>
              <a:rPr lang="en-US" dirty="0" smtClean="0"/>
              <a:t>Read, and read widely.</a:t>
            </a:r>
          </a:p>
          <a:p>
            <a:r>
              <a:rPr lang="en-US" dirty="0" smtClean="0"/>
              <a:t>Unplug your television for two weeks—or longer.</a:t>
            </a:r>
            <a:endParaRPr lang="en-US" dirty="0"/>
          </a:p>
        </p:txBody>
      </p:sp>
    </p:spTree>
    <p:extLst>
      <p:ext uri="{BB962C8B-B14F-4D97-AF65-F5344CB8AC3E}">
        <p14:creationId xmlns:p14="http://schemas.microsoft.com/office/powerpoint/2010/main" val="3466714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Typical Neuron</a:t>
            </a:r>
            <a:endParaRPr lang="en-US" dirty="0"/>
          </a:p>
        </p:txBody>
      </p:sp>
      <p:pic>
        <p:nvPicPr>
          <p:cNvPr id="5" name="Picture 4" descr="The figure is a drawing of a typical neuron. THe labels are as follows. Cell body.  processes nutrients and provides energy for neuron.  Nucleus.  contains chromosomes.  Dendrites.  receive information from  other neurons and  sensory receptors.  Myelin sheath.  insulates axon and increases  communication speed. Axon.  carries information  to other neurons,  muscles, and glands.  Nodes of Ranvier  are gaps in the  myelin sheath  &#10;" title="Fig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828" y="325606"/>
            <a:ext cx="4265779" cy="5862174"/>
          </a:xfrm>
          <a:prstGeom prst="rect">
            <a:avLst/>
          </a:prstGeom>
        </p:spPr>
      </p:pic>
    </p:spTree>
    <p:extLst>
      <p:ext uri="{BB962C8B-B14F-4D97-AF65-F5344CB8AC3E}">
        <p14:creationId xmlns:p14="http://schemas.microsoft.com/office/powerpoint/2010/main" val="1613085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11396</TotalTime>
  <Words>3139</Words>
  <Application>Microsoft Office PowerPoint</Application>
  <PresentationFormat>On-screen Show (4:3)</PresentationFormat>
  <Paragraphs>534</Paragraphs>
  <Slides>85</Slides>
  <Notes>64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6" baseType="lpstr">
      <vt:lpstr>Arial</vt:lpstr>
      <vt:lpstr>Lucida Grande</vt:lpstr>
      <vt:lpstr>Helvetica</vt:lpstr>
      <vt:lpstr>Times</vt:lpstr>
      <vt:lpstr>ＭＳ Ｐゴシック</vt:lpstr>
      <vt:lpstr>Times New Roman</vt:lpstr>
      <vt:lpstr>Monotype Sorts</vt:lpstr>
      <vt:lpstr>Arial Black</vt:lpstr>
      <vt:lpstr>Calibri</vt:lpstr>
      <vt:lpstr>Office Theme</vt:lpstr>
      <vt:lpstr>Clip</vt:lpstr>
      <vt:lpstr>PowerPoint Presentation</vt:lpstr>
      <vt:lpstr>PowerPoint Presentation</vt:lpstr>
      <vt:lpstr>Introduction: Neuroscience and Behavior</vt:lpstr>
      <vt:lpstr>The Neuron:  Basic Unit of Communication</vt:lpstr>
      <vt:lpstr>Types of Neurons </vt:lpstr>
      <vt:lpstr>PowerPoint Presentation</vt:lpstr>
      <vt:lpstr>Mirror Neurons</vt:lpstr>
      <vt:lpstr>A Characteristics of the Neuron</vt:lpstr>
      <vt:lpstr>A Typical Neuron</vt:lpstr>
      <vt:lpstr>Myelin Sheath</vt:lpstr>
      <vt:lpstr>Part 1:Communication within the Neuron</vt:lpstr>
      <vt:lpstr>1. Resting Potential Within a Neuron</vt:lpstr>
      <vt:lpstr>2. Action Potential Within a Neuron</vt:lpstr>
      <vt:lpstr>Communication Within the Neuron THE ACTION POTENTIAL</vt:lpstr>
      <vt:lpstr>PowerPoint Presentation</vt:lpstr>
      <vt:lpstr>PowerPoint Presentation</vt:lpstr>
      <vt:lpstr>3. Refractory Period of a Neuron</vt:lpstr>
      <vt:lpstr>Electrical Changes During an Action Potential</vt:lpstr>
      <vt:lpstr>Sequence of the firing of a neuron</vt:lpstr>
      <vt:lpstr>Part 2: Communication Between Neurons</vt:lpstr>
      <vt:lpstr>The Process of Synaptic Transmission</vt:lpstr>
      <vt:lpstr>The Synapse</vt:lpstr>
      <vt:lpstr>Excitatory and Inhibitory Messages</vt:lpstr>
      <vt:lpstr>Neurotransmitter and Receptor Site Shapes</vt:lpstr>
      <vt:lpstr>Acetylcholine (Ach)</vt:lpstr>
      <vt:lpstr>Disruptions of  Acetylcholine Functioning</vt:lpstr>
      <vt:lpstr>Alzheimer’s Disease</vt:lpstr>
      <vt:lpstr>Dopamine</vt:lpstr>
      <vt:lpstr>Parkinson’s Disease</vt:lpstr>
      <vt:lpstr>Parkinson’s Disease</vt:lpstr>
      <vt:lpstr>Serotonin</vt:lpstr>
      <vt:lpstr>Norepinephrine</vt:lpstr>
      <vt:lpstr>Glutamate</vt:lpstr>
      <vt:lpstr>GABA</vt:lpstr>
      <vt:lpstr>Endorphins</vt:lpstr>
      <vt:lpstr>Summary of Important Neurotransmitters</vt:lpstr>
      <vt:lpstr>Some Drugs Work on Receptors</vt:lpstr>
      <vt:lpstr>The Nervous System</vt:lpstr>
      <vt:lpstr>PowerPoint Presentation</vt:lpstr>
      <vt:lpstr>PowerPoint Presentation</vt:lpstr>
      <vt:lpstr>Traumatic Brain Injury: From Concussions to Chronic Traumatic Encephalopathy</vt:lpstr>
      <vt:lpstr>IN FOCUS  The Ravages of CTE</vt:lpstr>
      <vt:lpstr>The Peripheral Nervous System</vt:lpstr>
      <vt:lpstr>PowerPoint Presentation</vt:lpstr>
      <vt:lpstr>PowerPoint Presentation</vt:lpstr>
      <vt:lpstr>PowerPoint Presentation</vt:lpstr>
      <vt:lpstr>The Endocrine System</vt:lpstr>
      <vt:lpstr>Endocrine System</vt:lpstr>
      <vt:lpstr>The Endocrine System</vt:lpstr>
      <vt:lpstr>The Endocrine System</vt:lpstr>
      <vt:lpstr>Endocrine: Pineal Gland</vt:lpstr>
      <vt:lpstr>Endocrine: Pituitary Gland</vt:lpstr>
      <vt:lpstr>Endocrine: Thyroid Gland</vt:lpstr>
      <vt:lpstr>Endocrine:  Parathyroid Glands</vt:lpstr>
      <vt:lpstr>Endocrine: Adrenal Glands</vt:lpstr>
      <vt:lpstr>Endocrine: Pancreas</vt:lpstr>
      <vt:lpstr>Endocrine: Gonads</vt:lpstr>
      <vt:lpstr>The Human Brain-2%</vt:lpstr>
      <vt:lpstr>The Brain</vt:lpstr>
      <vt:lpstr>The Dynamic Brain</vt:lpstr>
      <vt:lpstr>The Dynamic Brain</vt:lpstr>
      <vt:lpstr>Neurogenesis</vt:lpstr>
      <vt:lpstr>The Hindbrain</vt:lpstr>
      <vt:lpstr>Major Regions of the Brain</vt:lpstr>
      <vt:lpstr>Medulla</vt:lpstr>
      <vt:lpstr>Pons</vt:lpstr>
      <vt:lpstr>Cerebellum: “Little Brain”</vt:lpstr>
      <vt:lpstr>Reticular Formation (RF)</vt:lpstr>
      <vt:lpstr>Midbrain</vt:lpstr>
      <vt:lpstr>The Forebrain: 90% of the Brain</vt:lpstr>
      <vt:lpstr>Forebrain Structures: 90% of the brain</vt:lpstr>
      <vt:lpstr>Thalamus</vt:lpstr>
      <vt:lpstr>The Limbic System</vt:lpstr>
      <vt:lpstr>Amygdala and Emotion</vt:lpstr>
      <vt:lpstr>The Cerebral Cortex</vt:lpstr>
      <vt:lpstr>Cortical Specialization</vt:lpstr>
      <vt:lpstr>Lobes of the Cerebral Cortex</vt:lpstr>
      <vt:lpstr>The Cerebral Cortex</vt:lpstr>
      <vt:lpstr>Language and the Left Hemisphere</vt:lpstr>
      <vt:lpstr>Language and the Brain</vt:lpstr>
      <vt:lpstr>PowerPoint Presentation</vt:lpstr>
      <vt:lpstr>Cutting the Corpus Callosum</vt:lpstr>
      <vt:lpstr>PowerPoint Presentation</vt:lpstr>
      <vt:lpstr>SCIENCE VERSUS PSEUDOSCIENCE Brain Myths</vt:lpstr>
      <vt:lpstr> PSYCH FOR YOUR LIFE Maximizing your brain’s potential </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The Origins of Psychology</dc:title>
  <dc:creator>Kim</dc:creator>
  <cp:lastModifiedBy>dluser</cp:lastModifiedBy>
  <cp:revision>387</cp:revision>
  <dcterms:created xsi:type="dcterms:W3CDTF">2012-01-26T16:26:17Z</dcterms:created>
  <dcterms:modified xsi:type="dcterms:W3CDTF">2016-03-10T14:05:59Z</dcterms:modified>
</cp:coreProperties>
</file>