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9" r:id="rId1"/>
  </p:sldMasterIdLst>
  <p:notesMasterIdLst>
    <p:notesMasterId r:id="rId64"/>
  </p:notesMasterIdLst>
  <p:sldIdLst>
    <p:sldId id="267" r:id="rId2"/>
    <p:sldId id="309" r:id="rId3"/>
    <p:sldId id="321" r:id="rId4"/>
    <p:sldId id="322" r:id="rId5"/>
    <p:sldId id="323" r:id="rId6"/>
    <p:sldId id="324" r:id="rId7"/>
    <p:sldId id="376" r:id="rId8"/>
    <p:sldId id="327" r:id="rId9"/>
    <p:sldId id="378" r:id="rId10"/>
    <p:sldId id="379" r:id="rId11"/>
    <p:sldId id="330" r:id="rId12"/>
    <p:sldId id="331" r:id="rId13"/>
    <p:sldId id="332" r:id="rId14"/>
    <p:sldId id="382" r:id="rId15"/>
    <p:sldId id="381" r:id="rId16"/>
    <p:sldId id="380" r:id="rId17"/>
    <p:sldId id="333" r:id="rId18"/>
    <p:sldId id="383" r:id="rId19"/>
    <p:sldId id="384" r:id="rId20"/>
    <p:sldId id="335" r:id="rId21"/>
    <p:sldId id="336" r:id="rId22"/>
    <p:sldId id="338" r:id="rId23"/>
    <p:sldId id="385" r:id="rId24"/>
    <p:sldId id="386" r:id="rId25"/>
    <p:sldId id="388" r:id="rId26"/>
    <p:sldId id="341" r:id="rId27"/>
    <p:sldId id="406" r:id="rId28"/>
    <p:sldId id="345" r:id="rId29"/>
    <p:sldId id="412" r:id="rId30"/>
    <p:sldId id="413" r:id="rId31"/>
    <p:sldId id="414" r:id="rId32"/>
    <p:sldId id="415" r:id="rId33"/>
    <p:sldId id="416" r:id="rId34"/>
    <p:sldId id="348" r:id="rId35"/>
    <p:sldId id="390" r:id="rId36"/>
    <p:sldId id="391" r:id="rId37"/>
    <p:sldId id="350" r:id="rId38"/>
    <p:sldId id="352" r:id="rId39"/>
    <p:sldId id="353" r:id="rId40"/>
    <p:sldId id="354" r:id="rId41"/>
    <p:sldId id="356" r:id="rId42"/>
    <p:sldId id="357" r:id="rId43"/>
    <p:sldId id="360" r:id="rId44"/>
    <p:sldId id="392" r:id="rId45"/>
    <p:sldId id="393" r:id="rId46"/>
    <p:sldId id="394" r:id="rId47"/>
    <p:sldId id="361" r:id="rId48"/>
    <p:sldId id="363" r:id="rId49"/>
    <p:sldId id="395" r:id="rId50"/>
    <p:sldId id="365" r:id="rId51"/>
    <p:sldId id="396" r:id="rId52"/>
    <p:sldId id="397" r:id="rId53"/>
    <p:sldId id="398" r:id="rId54"/>
    <p:sldId id="399" r:id="rId55"/>
    <p:sldId id="403" r:id="rId56"/>
    <p:sldId id="404" r:id="rId57"/>
    <p:sldId id="371" r:id="rId58"/>
    <p:sldId id="372" r:id="rId59"/>
    <p:sldId id="373" r:id="rId60"/>
    <p:sldId id="405" r:id="rId61"/>
    <p:sldId id="374" r:id="rId62"/>
    <p:sldId id="375" r:id="rId63"/>
  </p:sldIdLst>
  <p:sldSz cx="9144000" cy="6858000" type="screen4x3"/>
  <p:notesSz cx="6858000" cy="9144000"/>
  <p:embeddedFontLst>
    <p:embeddedFont>
      <p:font typeface="Calibri" panose="020F0502020204030204" pitchFamily="34" charset="0"/>
      <p:regular r:id="rId65"/>
      <p:bold r:id="rId66"/>
      <p:italic r:id="rId67"/>
      <p:boldItalic r:id="rId68"/>
    </p:embeddedFont>
    <p:embeddedFont>
      <p:font typeface="Aharoni" panose="02010803020104030203" pitchFamily="2" charset="-79"/>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030"/>
    <a:srgbClr val="06324B"/>
    <a:srgbClr val="2D3E74"/>
    <a:srgbClr val="5A8B88"/>
    <a:srgbClr val="93D0D1"/>
    <a:srgbClr val="F0D47C"/>
    <a:srgbClr val="E5B924"/>
    <a:srgbClr val="081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3" autoAdjust="0"/>
    <p:restoredTop sz="92171" autoAdjust="0"/>
  </p:normalViewPr>
  <p:slideViewPr>
    <p:cSldViewPr snapToGrid="0">
      <p:cViewPr>
        <p:scale>
          <a:sx n="75" d="100"/>
          <a:sy n="75" d="100"/>
        </p:scale>
        <p:origin x="-1842" y="-2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BF442-4481-674A-88F7-A6C2CD9734E1}" type="doc">
      <dgm:prSet loTypeId="urn:microsoft.com/office/officeart/2005/8/layout/hList6" loCatId="" qsTypeId="urn:microsoft.com/office/officeart/2005/8/quickstyle/simple4" qsCatId="simple" csTypeId="urn:microsoft.com/office/officeart/2005/8/colors/accent0_1" csCatId="mainScheme" phldr="1"/>
      <dgm:spPr/>
      <dgm:t>
        <a:bodyPr/>
        <a:lstStyle/>
        <a:p>
          <a:endParaRPr lang="en-US"/>
        </a:p>
      </dgm:t>
    </dgm:pt>
    <dgm:pt modelId="{0B4E9B76-46B9-D049-966A-3D0D82A94152}">
      <dgm:prSet/>
      <dgm:spPr/>
      <dgm:t>
        <a:bodyPr/>
        <a:lstStyle/>
        <a:p>
          <a:pPr rtl="0"/>
          <a:r>
            <a:rPr lang="en-US" sz="2100" b="1" dirty="0" smtClean="0"/>
            <a:t>Multi-tasking</a:t>
          </a:r>
          <a:endParaRPr lang="en-US" sz="2100" dirty="0"/>
        </a:p>
      </dgm:t>
    </dgm:pt>
    <dgm:pt modelId="{540D5491-6D09-1A47-B487-0B236F84C57B}" type="parTrans" cxnId="{53ECE843-06EF-D643-A429-5784B30930A8}">
      <dgm:prSet/>
      <dgm:spPr/>
      <dgm:t>
        <a:bodyPr/>
        <a:lstStyle/>
        <a:p>
          <a:endParaRPr lang="en-US"/>
        </a:p>
      </dgm:t>
    </dgm:pt>
    <dgm:pt modelId="{DD8081BA-A53F-CD4E-B80A-983436E2709E}" type="sibTrans" cxnId="{53ECE843-06EF-D643-A429-5784B30930A8}">
      <dgm:prSet/>
      <dgm:spPr/>
      <dgm:t>
        <a:bodyPr/>
        <a:lstStyle/>
        <a:p>
          <a:endParaRPr lang="en-US"/>
        </a:p>
      </dgm:t>
    </dgm:pt>
    <dgm:pt modelId="{6558A257-7971-0A40-BA6A-96FECA278601}">
      <dgm:prSet custT="1"/>
      <dgm:spPr/>
      <dgm:t>
        <a:bodyPr/>
        <a:lstStyle/>
        <a:p>
          <a:pPr rtl="0"/>
          <a:r>
            <a:rPr lang="en-US" sz="1800" dirty="0" smtClean="0"/>
            <a:t>Involves division of attention</a:t>
          </a:r>
          <a:endParaRPr lang="en-US" sz="1800" dirty="0"/>
        </a:p>
      </dgm:t>
    </dgm:pt>
    <dgm:pt modelId="{87EFB60E-C190-A741-9FF5-CB28004B6639}" type="parTrans" cxnId="{1150FAF6-34C4-B447-A379-FA55F0FDD5F7}">
      <dgm:prSet/>
      <dgm:spPr/>
      <dgm:t>
        <a:bodyPr/>
        <a:lstStyle/>
        <a:p>
          <a:endParaRPr lang="en-US"/>
        </a:p>
      </dgm:t>
    </dgm:pt>
    <dgm:pt modelId="{8D7D58EC-ED45-1E4C-9312-02DEDF0FCA82}" type="sibTrans" cxnId="{1150FAF6-34C4-B447-A379-FA55F0FDD5F7}">
      <dgm:prSet/>
      <dgm:spPr/>
      <dgm:t>
        <a:bodyPr/>
        <a:lstStyle/>
        <a:p>
          <a:endParaRPr lang="en-US"/>
        </a:p>
      </dgm:t>
    </dgm:pt>
    <dgm:pt modelId="{01B56851-892A-F742-817E-B4BBCF9BCE87}">
      <dgm:prSet custT="1"/>
      <dgm:spPr/>
      <dgm:t>
        <a:bodyPr/>
        <a:lstStyle/>
        <a:p>
          <a:pPr rtl="0"/>
          <a:r>
            <a:rPr lang="en-US" sz="1800" dirty="0" smtClean="0"/>
            <a:t>Creates less attention and impairs attention for each task</a:t>
          </a:r>
          <a:endParaRPr lang="en-US" sz="1800" dirty="0"/>
        </a:p>
      </dgm:t>
    </dgm:pt>
    <dgm:pt modelId="{8A678351-872E-9345-97ED-3724F2115C6E}" type="parTrans" cxnId="{0C4485C2-9F86-C14B-9CE7-943F1E479D7A}">
      <dgm:prSet/>
      <dgm:spPr/>
      <dgm:t>
        <a:bodyPr/>
        <a:lstStyle/>
        <a:p>
          <a:endParaRPr lang="en-US"/>
        </a:p>
      </dgm:t>
    </dgm:pt>
    <dgm:pt modelId="{EA6612AA-BDDE-394A-BC33-4966123D24E3}" type="sibTrans" cxnId="{0C4485C2-9F86-C14B-9CE7-943F1E479D7A}">
      <dgm:prSet/>
      <dgm:spPr/>
      <dgm:t>
        <a:bodyPr/>
        <a:lstStyle/>
        <a:p>
          <a:endParaRPr lang="en-US"/>
        </a:p>
      </dgm:t>
    </dgm:pt>
    <dgm:pt modelId="{BE48BF78-AEFB-BA4D-B36C-668D189CBEA8}">
      <dgm:prSet custT="1"/>
      <dgm:spPr/>
      <dgm:t>
        <a:bodyPr/>
        <a:lstStyle/>
        <a:p>
          <a:pPr rtl="0"/>
          <a:r>
            <a:rPr lang="en-US" sz="1800" dirty="0" smtClean="0"/>
            <a:t>Is less likely to cause interference when significant task variation is present</a:t>
          </a:r>
          <a:endParaRPr lang="en-US" sz="1800" dirty="0"/>
        </a:p>
      </dgm:t>
    </dgm:pt>
    <dgm:pt modelId="{BC39BBB0-6389-E946-9A0F-6D0A16FB18AC}" type="parTrans" cxnId="{5B239FDE-AA23-C147-B671-1B54F8ACF7B6}">
      <dgm:prSet/>
      <dgm:spPr/>
      <dgm:t>
        <a:bodyPr/>
        <a:lstStyle/>
        <a:p>
          <a:endParaRPr lang="en-US"/>
        </a:p>
      </dgm:t>
    </dgm:pt>
    <dgm:pt modelId="{B48ECD19-43DC-1A49-8576-817383B8F7E6}" type="sibTrans" cxnId="{5B239FDE-AA23-C147-B671-1B54F8ACF7B6}">
      <dgm:prSet/>
      <dgm:spPr/>
      <dgm:t>
        <a:bodyPr/>
        <a:lstStyle/>
        <a:p>
          <a:endParaRPr lang="en-US"/>
        </a:p>
      </dgm:t>
    </dgm:pt>
    <dgm:pt modelId="{460D6577-54F7-6445-A9BD-32882FC7B6CD}">
      <dgm:prSet custT="1"/>
      <dgm:spPr/>
      <dgm:t>
        <a:bodyPr/>
        <a:lstStyle/>
        <a:p>
          <a:pPr rtl="0"/>
          <a:r>
            <a:rPr lang="en-US" sz="2000" b="1" dirty="0" smtClean="0"/>
            <a:t>Visual task absorption </a:t>
          </a:r>
          <a:r>
            <a:rPr lang="en-US" sz="2000" dirty="0" smtClean="0"/>
            <a:t>can produce inattentional deafness; </a:t>
          </a:r>
          <a:r>
            <a:rPr lang="en-US" sz="2000" b="1" dirty="0" smtClean="0"/>
            <a:t>auditory task absorption </a:t>
          </a:r>
          <a:r>
            <a:rPr lang="en-US" sz="2000" dirty="0" smtClean="0"/>
            <a:t>can produce inattentional blindness.</a:t>
          </a:r>
          <a:endParaRPr lang="en-US" sz="2000" dirty="0"/>
        </a:p>
      </dgm:t>
    </dgm:pt>
    <dgm:pt modelId="{A24634B4-7D99-DD44-8D69-E56D6862E952}" type="parTrans" cxnId="{58FF1B7C-AB2D-EA4D-AE40-C7B7F25DE47B}">
      <dgm:prSet/>
      <dgm:spPr/>
      <dgm:t>
        <a:bodyPr/>
        <a:lstStyle/>
        <a:p>
          <a:endParaRPr lang="en-US"/>
        </a:p>
      </dgm:t>
    </dgm:pt>
    <dgm:pt modelId="{1F9CFE19-1576-EF49-9294-DB56E34BDC91}" type="sibTrans" cxnId="{58FF1B7C-AB2D-EA4D-AE40-C7B7F25DE47B}">
      <dgm:prSet/>
      <dgm:spPr/>
      <dgm:t>
        <a:bodyPr/>
        <a:lstStyle/>
        <a:p>
          <a:endParaRPr lang="en-US"/>
        </a:p>
      </dgm:t>
    </dgm:pt>
    <dgm:pt modelId="{3B5427F0-1895-DA4D-8A58-D5BBF0019964}">
      <dgm:prSet custT="1"/>
      <dgm:spPr/>
      <dgm:t>
        <a:bodyPr/>
        <a:lstStyle/>
        <a:p>
          <a:pPr rtl="0"/>
          <a:r>
            <a:rPr lang="en-US" sz="1800" b="1" dirty="0" smtClean="0"/>
            <a:t>Cell phone use </a:t>
          </a:r>
          <a:r>
            <a:rPr lang="en-US" sz="1800" dirty="0" smtClean="0"/>
            <a:t>is more dangerously distracting than driving while legally drunk.</a:t>
          </a:r>
        </a:p>
        <a:p>
          <a:pPr rtl="0"/>
          <a:r>
            <a:rPr lang="en-US" sz="1800" dirty="0" smtClean="0"/>
            <a:t>Using a handset or Bluetooth device while driving does not improve safety .</a:t>
          </a:r>
          <a:endParaRPr lang="en-US" sz="1800" dirty="0"/>
        </a:p>
      </dgm:t>
    </dgm:pt>
    <dgm:pt modelId="{152AF662-C085-CD44-8E94-EF29A2E3AC60}" type="parTrans" cxnId="{093092E7-0E6A-FE47-BA16-4661C961C0E7}">
      <dgm:prSet/>
      <dgm:spPr/>
      <dgm:t>
        <a:bodyPr/>
        <a:lstStyle/>
        <a:p>
          <a:endParaRPr lang="en-US"/>
        </a:p>
      </dgm:t>
    </dgm:pt>
    <dgm:pt modelId="{1DD6D781-7836-C849-9BD7-2DF48688302B}" type="sibTrans" cxnId="{093092E7-0E6A-FE47-BA16-4661C961C0E7}">
      <dgm:prSet/>
      <dgm:spPr/>
      <dgm:t>
        <a:bodyPr/>
        <a:lstStyle/>
        <a:p>
          <a:endParaRPr lang="en-US"/>
        </a:p>
      </dgm:t>
    </dgm:pt>
    <dgm:pt modelId="{244AEC8B-6612-B74B-A35E-BD089CD72BCD}" type="pres">
      <dgm:prSet presAssocID="{9FABF442-4481-674A-88F7-A6C2CD9734E1}" presName="Name0" presStyleCnt="0">
        <dgm:presLayoutVars>
          <dgm:dir/>
          <dgm:resizeHandles val="exact"/>
        </dgm:presLayoutVars>
      </dgm:prSet>
      <dgm:spPr/>
      <dgm:t>
        <a:bodyPr/>
        <a:lstStyle/>
        <a:p>
          <a:endParaRPr lang="en-US"/>
        </a:p>
      </dgm:t>
    </dgm:pt>
    <dgm:pt modelId="{927CF3DD-217D-FA46-B6EF-07E56AEF52ED}" type="pres">
      <dgm:prSet presAssocID="{0B4E9B76-46B9-D049-966A-3D0D82A94152}" presName="node" presStyleLbl="node1" presStyleIdx="0" presStyleCnt="3">
        <dgm:presLayoutVars>
          <dgm:bulletEnabled val="1"/>
        </dgm:presLayoutVars>
      </dgm:prSet>
      <dgm:spPr/>
      <dgm:t>
        <a:bodyPr/>
        <a:lstStyle/>
        <a:p>
          <a:endParaRPr lang="en-US"/>
        </a:p>
      </dgm:t>
    </dgm:pt>
    <dgm:pt modelId="{74777EE0-4597-B64E-8B0F-A4C2C380D6CA}" type="pres">
      <dgm:prSet presAssocID="{DD8081BA-A53F-CD4E-B80A-983436E2709E}" presName="sibTrans" presStyleCnt="0"/>
      <dgm:spPr/>
    </dgm:pt>
    <dgm:pt modelId="{338E7934-F8C4-7B42-B325-9AC34C2207A5}" type="pres">
      <dgm:prSet presAssocID="{460D6577-54F7-6445-A9BD-32882FC7B6CD}" presName="node" presStyleLbl="node1" presStyleIdx="1" presStyleCnt="3">
        <dgm:presLayoutVars>
          <dgm:bulletEnabled val="1"/>
        </dgm:presLayoutVars>
      </dgm:prSet>
      <dgm:spPr/>
      <dgm:t>
        <a:bodyPr/>
        <a:lstStyle/>
        <a:p>
          <a:endParaRPr lang="en-US"/>
        </a:p>
      </dgm:t>
    </dgm:pt>
    <dgm:pt modelId="{31B8BD95-6F5B-C144-B7F2-C25B9B47D9AB}" type="pres">
      <dgm:prSet presAssocID="{1F9CFE19-1576-EF49-9294-DB56E34BDC91}" presName="sibTrans" presStyleCnt="0"/>
      <dgm:spPr/>
    </dgm:pt>
    <dgm:pt modelId="{5735D2F9-10BA-7A44-AD41-4A52E90E7B67}" type="pres">
      <dgm:prSet presAssocID="{3B5427F0-1895-DA4D-8A58-D5BBF0019964}" presName="node" presStyleLbl="node1" presStyleIdx="2" presStyleCnt="3">
        <dgm:presLayoutVars>
          <dgm:bulletEnabled val="1"/>
        </dgm:presLayoutVars>
      </dgm:prSet>
      <dgm:spPr/>
      <dgm:t>
        <a:bodyPr/>
        <a:lstStyle/>
        <a:p>
          <a:endParaRPr lang="en-US"/>
        </a:p>
      </dgm:t>
    </dgm:pt>
  </dgm:ptLst>
  <dgm:cxnLst>
    <dgm:cxn modelId="{53ECE843-06EF-D643-A429-5784B30930A8}" srcId="{9FABF442-4481-674A-88F7-A6C2CD9734E1}" destId="{0B4E9B76-46B9-D049-966A-3D0D82A94152}" srcOrd="0" destOrd="0" parTransId="{540D5491-6D09-1A47-B487-0B236F84C57B}" sibTransId="{DD8081BA-A53F-CD4E-B80A-983436E2709E}"/>
    <dgm:cxn modelId="{45509FAA-3C39-B843-90DE-4CD17DB20120}" type="presOf" srcId="{9FABF442-4481-674A-88F7-A6C2CD9734E1}" destId="{244AEC8B-6612-B74B-A35E-BD089CD72BCD}" srcOrd="0" destOrd="0" presId="urn:microsoft.com/office/officeart/2005/8/layout/hList6"/>
    <dgm:cxn modelId="{1150FAF6-34C4-B447-A379-FA55F0FDD5F7}" srcId="{0B4E9B76-46B9-D049-966A-3D0D82A94152}" destId="{6558A257-7971-0A40-BA6A-96FECA278601}" srcOrd="0" destOrd="0" parTransId="{87EFB60E-C190-A741-9FF5-CB28004B6639}" sibTransId="{8D7D58EC-ED45-1E4C-9312-02DEDF0FCA82}"/>
    <dgm:cxn modelId="{58FF1B7C-AB2D-EA4D-AE40-C7B7F25DE47B}" srcId="{9FABF442-4481-674A-88F7-A6C2CD9734E1}" destId="{460D6577-54F7-6445-A9BD-32882FC7B6CD}" srcOrd="1" destOrd="0" parTransId="{A24634B4-7D99-DD44-8D69-E56D6862E952}" sibTransId="{1F9CFE19-1576-EF49-9294-DB56E34BDC91}"/>
    <dgm:cxn modelId="{3943E032-59F6-9B41-A242-648965D9A398}" type="presOf" srcId="{BE48BF78-AEFB-BA4D-B36C-668D189CBEA8}" destId="{927CF3DD-217D-FA46-B6EF-07E56AEF52ED}" srcOrd="0" destOrd="3" presId="urn:microsoft.com/office/officeart/2005/8/layout/hList6"/>
    <dgm:cxn modelId="{0603EFA4-828A-DE45-9A73-45841AA0B972}" type="presOf" srcId="{460D6577-54F7-6445-A9BD-32882FC7B6CD}" destId="{338E7934-F8C4-7B42-B325-9AC34C2207A5}" srcOrd="0" destOrd="0" presId="urn:microsoft.com/office/officeart/2005/8/layout/hList6"/>
    <dgm:cxn modelId="{5B239FDE-AA23-C147-B671-1B54F8ACF7B6}" srcId="{0B4E9B76-46B9-D049-966A-3D0D82A94152}" destId="{BE48BF78-AEFB-BA4D-B36C-668D189CBEA8}" srcOrd="2" destOrd="0" parTransId="{BC39BBB0-6389-E946-9A0F-6D0A16FB18AC}" sibTransId="{B48ECD19-43DC-1A49-8576-817383B8F7E6}"/>
    <dgm:cxn modelId="{093092E7-0E6A-FE47-BA16-4661C961C0E7}" srcId="{9FABF442-4481-674A-88F7-A6C2CD9734E1}" destId="{3B5427F0-1895-DA4D-8A58-D5BBF0019964}" srcOrd="2" destOrd="0" parTransId="{152AF662-C085-CD44-8E94-EF29A2E3AC60}" sibTransId="{1DD6D781-7836-C849-9BD7-2DF48688302B}"/>
    <dgm:cxn modelId="{30921266-4308-F94D-B341-36E39424DF8C}" type="presOf" srcId="{01B56851-892A-F742-817E-B4BBCF9BCE87}" destId="{927CF3DD-217D-FA46-B6EF-07E56AEF52ED}" srcOrd="0" destOrd="2" presId="urn:microsoft.com/office/officeart/2005/8/layout/hList6"/>
    <dgm:cxn modelId="{D4609BD6-E8C0-9F4B-AA89-6784C8FC62FF}" type="presOf" srcId="{3B5427F0-1895-DA4D-8A58-D5BBF0019964}" destId="{5735D2F9-10BA-7A44-AD41-4A52E90E7B67}" srcOrd="0" destOrd="0" presId="urn:microsoft.com/office/officeart/2005/8/layout/hList6"/>
    <dgm:cxn modelId="{0C4485C2-9F86-C14B-9CE7-943F1E479D7A}" srcId="{0B4E9B76-46B9-D049-966A-3D0D82A94152}" destId="{01B56851-892A-F742-817E-B4BBCF9BCE87}" srcOrd="1" destOrd="0" parTransId="{8A678351-872E-9345-97ED-3724F2115C6E}" sibTransId="{EA6612AA-BDDE-394A-BC33-4966123D24E3}"/>
    <dgm:cxn modelId="{D80B3903-DD9D-D444-9C28-4A9DB8BD18D2}" type="presOf" srcId="{6558A257-7971-0A40-BA6A-96FECA278601}" destId="{927CF3DD-217D-FA46-B6EF-07E56AEF52ED}" srcOrd="0" destOrd="1" presId="urn:microsoft.com/office/officeart/2005/8/layout/hList6"/>
    <dgm:cxn modelId="{C6B235E9-363D-2B41-BA72-15369654F0B0}" type="presOf" srcId="{0B4E9B76-46B9-D049-966A-3D0D82A94152}" destId="{927CF3DD-217D-FA46-B6EF-07E56AEF52ED}" srcOrd="0" destOrd="0" presId="urn:microsoft.com/office/officeart/2005/8/layout/hList6"/>
    <dgm:cxn modelId="{0A033BC5-272A-5D4F-BE04-834E3D4A3C0B}" type="presParOf" srcId="{244AEC8B-6612-B74B-A35E-BD089CD72BCD}" destId="{927CF3DD-217D-FA46-B6EF-07E56AEF52ED}" srcOrd="0" destOrd="0" presId="urn:microsoft.com/office/officeart/2005/8/layout/hList6"/>
    <dgm:cxn modelId="{08E4CED2-CBE9-6642-9622-EAB210E56E54}" type="presParOf" srcId="{244AEC8B-6612-B74B-A35E-BD089CD72BCD}" destId="{74777EE0-4597-B64E-8B0F-A4C2C380D6CA}" srcOrd="1" destOrd="0" presId="urn:microsoft.com/office/officeart/2005/8/layout/hList6"/>
    <dgm:cxn modelId="{F3868299-3A3A-4343-AE88-A70FB4326E6E}" type="presParOf" srcId="{244AEC8B-6612-B74B-A35E-BD089CD72BCD}" destId="{338E7934-F8C4-7B42-B325-9AC34C2207A5}" srcOrd="2" destOrd="0" presId="urn:microsoft.com/office/officeart/2005/8/layout/hList6"/>
    <dgm:cxn modelId="{F6923FE4-F44B-8345-92F6-19E1E0C3DF94}" type="presParOf" srcId="{244AEC8B-6612-B74B-A35E-BD089CD72BCD}" destId="{31B8BD95-6F5B-C144-B7F2-C25B9B47D9AB}" srcOrd="3" destOrd="0" presId="urn:microsoft.com/office/officeart/2005/8/layout/hList6"/>
    <dgm:cxn modelId="{2B6FE579-7BAB-B94E-98CE-EB70117D4C43}" type="presParOf" srcId="{244AEC8B-6612-B74B-A35E-BD089CD72BCD}" destId="{5735D2F9-10BA-7A44-AD41-4A52E90E7B6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63E2E7-006B-7C41-B1D5-62076903DD87}" type="doc">
      <dgm:prSet loTypeId="urn:microsoft.com/office/officeart/2005/8/layout/hList1" loCatId="" qsTypeId="urn:microsoft.com/office/officeart/2005/8/quickstyle/simple4" qsCatId="simple" csTypeId="urn:microsoft.com/office/officeart/2005/8/colors/accent0_1" csCatId="mainScheme" phldr="1"/>
      <dgm:spPr/>
      <dgm:t>
        <a:bodyPr/>
        <a:lstStyle/>
        <a:p>
          <a:endParaRPr lang="en-US"/>
        </a:p>
      </dgm:t>
    </dgm:pt>
    <dgm:pt modelId="{BBA45AF9-33DF-1E40-A4B0-A3DCFE4CB3F5}">
      <dgm:prSet custT="1"/>
      <dgm:spPr/>
      <dgm:t>
        <a:bodyPr/>
        <a:lstStyle/>
        <a:p>
          <a:pPr rtl="0"/>
          <a:r>
            <a:rPr lang="en-US" sz="2000" dirty="0" smtClean="0"/>
            <a:t>Caffeine</a:t>
          </a:r>
          <a:endParaRPr lang="en-US" sz="1800" dirty="0"/>
        </a:p>
      </dgm:t>
    </dgm:pt>
    <dgm:pt modelId="{B1B338A3-04EE-4D4E-85F3-233D6F60AB6A}" type="parTrans" cxnId="{EB4AF695-E54E-7B40-BEE7-578889CCAD7A}">
      <dgm:prSet/>
      <dgm:spPr/>
      <dgm:t>
        <a:bodyPr/>
        <a:lstStyle/>
        <a:p>
          <a:endParaRPr lang="en-US"/>
        </a:p>
      </dgm:t>
    </dgm:pt>
    <dgm:pt modelId="{2A0846AC-BE54-4A43-A610-374FDD75D1B7}" type="sibTrans" cxnId="{EB4AF695-E54E-7B40-BEE7-578889CCAD7A}">
      <dgm:prSet/>
      <dgm:spPr/>
      <dgm:t>
        <a:bodyPr/>
        <a:lstStyle/>
        <a:p>
          <a:endParaRPr lang="en-US"/>
        </a:p>
      </dgm:t>
    </dgm:pt>
    <dgm:pt modelId="{E5C05ECA-4C7D-1744-BD63-0013850C5222}">
      <dgm:prSet/>
      <dgm:spPr/>
      <dgm:t>
        <a:bodyPr/>
        <a:lstStyle/>
        <a:p>
          <a:pPr rtl="0"/>
          <a:r>
            <a:rPr lang="en-US" dirty="0" smtClean="0"/>
            <a:t>Promotes wakefulness, mental alertness, vigilance, and faster thought processes</a:t>
          </a:r>
          <a:endParaRPr lang="en-US" dirty="0"/>
        </a:p>
      </dgm:t>
    </dgm:pt>
    <dgm:pt modelId="{AC30EA36-CE53-9441-BF9C-1060B7864DEE}" type="parTrans" cxnId="{5B495646-AD31-054B-ABDF-D64DCB1581D5}">
      <dgm:prSet/>
      <dgm:spPr/>
      <dgm:t>
        <a:bodyPr/>
        <a:lstStyle/>
        <a:p>
          <a:endParaRPr lang="en-US"/>
        </a:p>
      </dgm:t>
    </dgm:pt>
    <dgm:pt modelId="{8767E2B2-F63E-2847-8DD2-4B5B618B9C06}" type="sibTrans" cxnId="{5B495646-AD31-054B-ABDF-D64DCB1581D5}">
      <dgm:prSet/>
      <dgm:spPr/>
      <dgm:t>
        <a:bodyPr/>
        <a:lstStyle/>
        <a:p>
          <a:endParaRPr lang="en-US"/>
        </a:p>
      </dgm:t>
    </dgm:pt>
    <dgm:pt modelId="{F28D40D6-3F08-944F-BA96-6C9FA0276D5B}">
      <dgm:prSet/>
      <dgm:spPr/>
      <dgm:t>
        <a:bodyPr/>
        <a:lstStyle/>
        <a:p>
          <a:pPr rtl="0"/>
          <a:r>
            <a:rPr lang="en-US" dirty="0" smtClean="0"/>
            <a:t>Stimulates dopamine in brain’s prefrontal cortex</a:t>
          </a:r>
          <a:endParaRPr lang="en-US" dirty="0"/>
        </a:p>
      </dgm:t>
    </dgm:pt>
    <dgm:pt modelId="{2541910F-30E0-2046-BD36-BC1E72426276}" type="parTrans" cxnId="{4D112BF9-118C-3C46-9126-2DB6F3500114}">
      <dgm:prSet/>
      <dgm:spPr/>
      <dgm:t>
        <a:bodyPr/>
        <a:lstStyle/>
        <a:p>
          <a:endParaRPr lang="en-US"/>
        </a:p>
      </dgm:t>
    </dgm:pt>
    <dgm:pt modelId="{2F19A318-9DFA-F74D-9148-8B2523459714}" type="sibTrans" cxnId="{4D112BF9-118C-3C46-9126-2DB6F3500114}">
      <dgm:prSet/>
      <dgm:spPr/>
      <dgm:t>
        <a:bodyPr/>
        <a:lstStyle/>
        <a:p>
          <a:endParaRPr lang="en-US"/>
        </a:p>
      </dgm:t>
    </dgm:pt>
    <dgm:pt modelId="{5EDABC28-8EDC-A843-84FE-D3DF7C3352BB}">
      <dgm:prSet/>
      <dgm:spPr/>
      <dgm:t>
        <a:bodyPr/>
        <a:lstStyle/>
        <a:p>
          <a:pPr rtl="0"/>
          <a:r>
            <a:rPr lang="en-US" dirty="0" smtClean="0"/>
            <a:t>Blocks </a:t>
          </a:r>
          <a:r>
            <a:rPr lang="en-US" i="1" dirty="0" smtClean="0"/>
            <a:t>adenosine</a:t>
          </a:r>
          <a:r>
            <a:rPr lang="en-US" dirty="0" smtClean="0"/>
            <a:t> receptors in brain, blocking urge to sleep</a:t>
          </a:r>
          <a:endParaRPr lang="en-US" dirty="0"/>
        </a:p>
      </dgm:t>
    </dgm:pt>
    <dgm:pt modelId="{451FC76D-5ED2-AA40-B5E4-CB9CD21E09E7}" type="parTrans" cxnId="{F26A3C2E-E2B0-5B44-B391-7C5EAE757B9E}">
      <dgm:prSet/>
      <dgm:spPr/>
      <dgm:t>
        <a:bodyPr/>
        <a:lstStyle/>
        <a:p>
          <a:endParaRPr lang="en-US"/>
        </a:p>
      </dgm:t>
    </dgm:pt>
    <dgm:pt modelId="{FD3720A4-54BB-6F43-889F-64132E9109C3}" type="sibTrans" cxnId="{F26A3C2E-E2B0-5B44-B391-7C5EAE757B9E}">
      <dgm:prSet/>
      <dgm:spPr/>
      <dgm:t>
        <a:bodyPr/>
        <a:lstStyle/>
        <a:p>
          <a:endParaRPr lang="en-US"/>
        </a:p>
      </dgm:t>
    </dgm:pt>
    <dgm:pt modelId="{A5496F03-1AEA-2D4B-8081-0AACF17BFF99}">
      <dgm:prSet/>
      <dgm:spPr/>
      <dgm:t>
        <a:bodyPr/>
        <a:lstStyle/>
        <a:p>
          <a:pPr rtl="0"/>
          <a:r>
            <a:rPr lang="en-US" dirty="0" smtClean="0"/>
            <a:t>Can produce anxiety, restlessness, and increased heart rate</a:t>
          </a:r>
          <a:endParaRPr lang="en-US" dirty="0"/>
        </a:p>
      </dgm:t>
    </dgm:pt>
    <dgm:pt modelId="{6A27EDE9-5868-C24B-B0A1-DB99D436E193}" type="parTrans" cxnId="{6FBA32ED-C7F8-6445-885C-9A82D26BCF4A}">
      <dgm:prSet/>
      <dgm:spPr/>
      <dgm:t>
        <a:bodyPr/>
        <a:lstStyle/>
        <a:p>
          <a:endParaRPr lang="en-US"/>
        </a:p>
      </dgm:t>
    </dgm:pt>
    <dgm:pt modelId="{CF1D6A3C-EF12-FE47-ABE8-6D7696DB60DA}" type="sibTrans" cxnId="{6FBA32ED-C7F8-6445-885C-9A82D26BCF4A}">
      <dgm:prSet/>
      <dgm:spPr/>
      <dgm:t>
        <a:bodyPr/>
        <a:lstStyle/>
        <a:p>
          <a:endParaRPr lang="en-US"/>
        </a:p>
      </dgm:t>
    </dgm:pt>
    <dgm:pt modelId="{D65811DA-C971-0542-94D7-F679CB4C9056}">
      <dgm:prSet/>
      <dgm:spPr/>
      <dgm:t>
        <a:bodyPr/>
        <a:lstStyle/>
        <a:p>
          <a:pPr rtl="0"/>
          <a:r>
            <a:rPr lang="en-US" dirty="0" smtClean="0"/>
            <a:t>Can disrupt normal sleep patterns</a:t>
          </a:r>
          <a:endParaRPr lang="en-US" dirty="0"/>
        </a:p>
      </dgm:t>
    </dgm:pt>
    <dgm:pt modelId="{B2B76C6E-9332-7946-9BFD-605291CBFA36}" type="parTrans" cxnId="{B0F1A87D-B6A0-CE41-A9B7-093293B8901D}">
      <dgm:prSet/>
      <dgm:spPr/>
      <dgm:t>
        <a:bodyPr/>
        <a:lstStyle/>
        <a:p>
          <a:endParaRPr lang="en-US"/>
        </a:p>
      </dgm:t>
    </dgm:pt>
    <dgm:pt modelId="{DE9D3668-FD39-5146-8885-0DEBB104BAB3}" type="sibTrans" cxnId="{B0F1A87D-B6A0-CE41-A9B7-093293B8901D}">
      <dgm:prSet/>
      <dgm:spPr/>
      <dgm:t>
        <a:bodyPr/>
        <a:lstStyle/>
        <a:p>
          <a:endParaRPr lang="en-US"/>
        </a:p>
      </dgm:t>
    </dgm:pt>
    <dgm:pt modelId="{67D837EE-65C5-634F-ADF7-FAD8CB8F474F}">
      <dgm:prSet/>
      <dgm:spPr/>
      <dgm:t>
        <a:bodyPr/>
        <a:lstStyle/>
        <a:p>
          <a:pPr rtl="0"/>
          <a:r>
            <a:rPr lang="en-US" dirty="0" smtClean="0"/>
            <a:t>Contribute to sleep disorders, NREM parasomnias, sleepwalking</a:t>
          </a:r>
          <a:endParaRPr lang="en-US" dirty="0"/>
        </a:p>
      </dgm:t>
    </dgm:pt>
    <dgm:pt modelId="{FB99FC5D-503A-4A41-81BA-746B9F0C954A}" type="parTrans" cxnId="{5A04006B-6946-2748-962D-5539477284B1}">
      <dgm:prSet/>
      <dgm:spPr/>
      <dgm:t>
        <a:bodyPr/>
        <a:lstStyle/>
        <a:p>
          <a:endParaRPr lang="en-US"/>
        </a:p>
      </dgm:t>
    </dgm:pt>
    <dgm:pt modelId="{A5AE930E-EDF1-4841-81DD-40CEA80E9C97}" type="sibTrans" cxnId="{5A04006B-6946-2748-962D-5539477284B1}">
      <dgm:prSet/>
      <dgm:spPr/>
      <dgm:t>
        <a:bodyPr/>
        <a:lstStyle/>
        <a:p>
          <a:endParaRPr lang="en-US"/>
        </a:p>
      </dgm:t>
    </dgm:pt>
    <dgm:pt modelId="{CDBBEBA2-FD9D-AA42-BDA7-F4151B8CE08F}">
      <dgm:prSet custT="1"/>
      <dgm:spPr/>
      <dgm:t>
        <a:bodyPr/>
        <a:lstStyle/>
        <a:p>
          <a:pPr rtl="0"/>
          <a:r>
            <a:rPr lang="en-US" sz="2000" dirty="0" smtClean="0"/>
            <a:t>Nicotine</a:t>
          </a:r>
          <a:endParaRPr lang="en-US" sz="1800" dirty="0"/>
        </a:p>
      </dgm:t>
    </dgm:pt>
    <dgm:pt modelId="{787F0B01-34F0-3346-87C6-5CF9D249FE9A}" type="parTrans" cxnId="{9537EDD3-AB19-7A44-A642-BCF4565C37EE}">
      <dgm:prSet/>
      <dgm:spPr/>
      <dgm:t>
        <a:bodyPr/>
        <a:lstStyle/>
        <a:p>
          <a:endParaRPr lang="en-US"/>
        </a:p>
      </dgm:t>
    </dgm:pt>
    <dgm:pt modelId="{0793BBFD-F543-4741-A22B-2A0B80979AE6}" type="sibTrans" cxnId="{9537EDD3-AB19-7A44-A642-BCF4565C37EE}">
      <dgm:prSet/>
      <dgm:spPr/>
      <dgm:t>
        <a:bodyPr/>
        <a:lstStyle/>
        <a:p>
          <a:endParaRPr lang="en-US"/>
        </a:p>
      </dgm:t>
    </dgm:pt>
    <dgm:pt modelId="{F72D7626-0C2E-C445-A7BA-3670A7ACE20C}">
      <dgm:prSet/>
      <dgm:spPr/>
      <dgm:t>
        <a:bodyPr/>
        <a:lstStyle/>
        <a:p>
          <a:pPr rtl="0"/>
          <a:r>
            <a:rPr lang="en-US" dirty="0" smtClean="0"/>
            <a:t>Increases neural activity in many brain areas</a:t>
          </a:r>
          <a:endParaRPr lang="en-US" dirty="0"/>
        </a:p>
      </dgm:t>
    </dgm:pt>
    <dgm:pt modelId="{FA17BB10-54CF-7B48-B95A-2CBA0F1853E2}" type="parTrans" cxnId="{E5958AE9-46AF-7B46-BD4C-22588E78F881}">
      <dgm:prSet/>
      <dgm:spPr/>
      <dgm:t>
        <a:bodyPr/>
        <a:lstStyle/>
        <a:p>
          <a:endParaRPr lang="en-US"/>
        </a:p>
      </dgm:t>
    </dgm:pt>
    <dgm:pt modelId="{07A6FBF8-880F-3E4C-B7CE-91876B264C5E}" type="sibTrans" cxnId="{E5958AE9-46AF-7B46-BD4C-22588E78F881}">
      <dgm:prSet/>
      <dgm:spPr/>
      <dgm:t>
        <a:bodyPr/>
        <a:lstStyle/>
        <a:p>
          <a:endParaRPr lang="en-US"/>
        </a:p>
      </dgm:t>
    </dgm:pt>
    <dgm:pt modelId="{1B561D29-2192-CB43-9AA3-A8FAAB02A84D}">
      <dgm:prSet/>
      <dgm:spPr/>
      <dgm:t>
        <a:bodyPr/>
        <a:lstStyle/>
        <a:p>
          <a:pPr rtl="0"/>
          <a:r>
            <a:rPr lang="en-US" dirty="0" smtClean="0"/>
            <a:t>Including the frontal lobes, thalamus, hippocampus, and amygdala</a:t>
          </a:r>
          <a:endParaRPr lang="en-US" dirty="0"/>
        </a:p>
      </dgm:t>
    </dgm:pt>
    <dgm:pt modelId="{3B48F29F-6ECF-084F-B9DB-6C7015077668}" type="parTrans" cxnId="{FD59C2A3-BD2E-A647-9B35-4B51B37E10AE}">
      <dgm:prSet/>
      <dgm:spPr/>
      <dgm:t>
        <a:bodyPr/>
        <a:lstStyle/>
        <a:p>
          <a:endParaRPr lang="en-US"/>
        </a:p>
      </dgm:t>
    </dgm:pt>
    <dgm:pt modelId="{259A1CB3-4AE4-C24F-AA36-21415116E943}" type="sibTrans" cxnId="{FD59C2A3-BD2E-A647-9B35-4B51B37E10AE}">
      <dgm:prSet/>
      <dgm:spPr/>
      <dgm:t>
        <a:bodyPr/>
        <a:lstStyle/>
        <a:p>
          <a:endParaRPr lang="en-US"/>
        </a:p>
      </dgm:t>
    </dgm:pt>
    <dgm:pt modelId="{80C82E90-6ED8-B444-8BC2-B5E48DA6E17F}">
      <dgm:prSet/>
      <dgm:spPr/>
      <dgm:t>
        <a:bodyPr/>
        <a:lstStyle/>
        <a:p>
          <a:pPr rtl="0"/>
          <a:r>
            <a:rPr lang="en-US" dirty="0" smtClean="0"/>
            <a:t>Increases mental alertness and reduces fatigue or drowsiness</a:t>
          </a:r>
          <a:endParaRPr lang="en-US" dirty="0"/>
        </a:p>
      </dgm:t>
    </dgm:pt>
    <dgm:pt modelId="{95212D1B-50BE-F644-95DD-B62280C0DB31}" type="parTrans" cxnId="{0DF6D372-567E-E544-9FB7-0C00AE1CFC07}">
      <dgm:prSet/>
      <dgm:spPr/>
      <dgm:t>
        <a:bodyPr/>
        <a:lstStyle/>
        <a:p>
          <a:endParaRPr lang="en-US"/>
        </a:p>
      </dgm:t>
    </dgm:pt>
    <dgm:pt modelId="{F37812AC-E19E-7641-9F11-436B5228D9F1}" type="sibTrans" cxnId="{0DF6D372-567E-E544-9FB7-0C00AE1CFC07}">
      <dgm:prSet/>
      <dgm:spPr/>
      <dgm:t>
        <a:bodyPr/>
        <a:lstStyle/>
        <a:p>
          <a:endParaRPr lang="en-US"/>
        </a:p>
      </dgm:t>
    </dgm:pt>
    <dgm:pt modelId="{E3844FA2-3948-8A41-89FA-6592190B220E}">
      <dgm:prSet/>
      <dgm:spPr/>
      <dgm:t>
        <a:bodyPr/>
        <a:lstStyle/>
        <a:p>
          <a:pPr rtl="0"/>
          <a:r>
            <a:rPr lang="en-US" dirty="0" smtClean="0"/>
            <a:t>Withdrawal symptoms</a:t>
          </a:r>
          <a:endParaRPr lang="en-US" dirty="0"/>
        </a:p>
      </dgm:t>
    </dgm:pt>
    <dgm:pt modelId="{B08C29B5-28AA-CE46-9C8E-8880C6842B80}" type="parTrans" cxnId="{1FFA9B54-24E0-6F43-A93E-DEF26AC939CD}">
      <dgm:prSet/>
      <dgm:spPr/>
      <dgm:t>
        <a:bodyPr/>
        <a:lstStyle/>
        <a:p>
          <a:endParaRPr lang="en-US"/>
        </a:p>
      </dgm:t>
    </dgm:pt>
    <dgm:pt modelId="{DD8D7AD1-4D0F-8747-86F9-186D3B8E8C8C}" type="sibTrans" cxnId="{1FFA9B54-24E0-6F43-A93E-DEF26AC939CD}">
      <dgm:prSet/>
      <dgm:spPr/>
      <dgm:t>
        <a:bodyPr/>
        <a:lstStyle/>
        <a:p>
          <a:endParaRPr lang="en-US"/>
        </a:p>
      </dgm:t>
    </dgm:pt>
    <dgm:pt modelId="{EEA236C9-F1B6-1147-B3F1-FE9D26263915}">
      <dgm:prSet/>
      <dgm:spPr/>
      <dgm:t>
        <a:bodyPr/>
        <a:lstStyle/>
        <a:p>
          <a:pPr rtl="0"/>
          <a:r>
            <a:rPr lang="en-US" dirty="0" smtClean="0"/>
            <a:t>Jumpiness, irritability, tremors, headaches</a:t>
          </a:r>
          <a:endParaRPr lang="en-US" dirty="0"/>
        </a:p>
      </dgm:t>
    </dgm:pt>
    <dgm:pt modelId="{FDFE1790-28DE-114B-8C35-2B99D6745C3F}" type="parTrans" cxnId="{65ADF23D-41FF-F04A-AD89-CE6EFD2EB875}">
      <dgm:prSet/>
      <dgm:spPr/>
      <dgm:t>
        <a:bodyPr/>
        <a:lstStyle/>
        <a:p>
          <a:endParaRPr lang="en-US"/>
        </a:p>
      </dgm:t>
    </dgm:pt>
    <dgm:pt modelId="{7DF2FB6F-0BD7-CD46-99C2-7D1B02E1F8BC}" type="sibTrans" cxnId="{65ADF23D-41FF-F04A-AD89-CE6EFD2EB875}">
      <dgm:prSet/>
      <dgm:spPr/>
      <dgm:t>
        <a:bodyPr/>
        <a:lstStyle/>
        <a:p>
          <a:endParaRPr lang="en-US"/>
        </a:p>
      </dgm:t>
    </dgm:pt>
    <dgm:pt modelId="{3334D946-5584-AE44-9564-41E0CC76B86E}">
      <dgm:prSet/>
      <dgm:spPr/>
      <dgm:t>
        <a:bodyPr/>
        <a:lstStyle/>
        <a:p>
          <a:pPr rtl="0"/>
          <a:r>
            <a:rPr lang="en-US" dirty="0" smtClean="0"/>
            <a:t>Drowsiness, “brain fog,” light-headedness</a:t>
          </a:r>
          <a:endParaRPr lang="en-US" dirty="0"/>
        </a:p>
      </dgm:t>
    </dgm:pt>
    <dgm:pt modelId="{BE0683C9-7778-BC46-8907-D98CD3022A60}" type="parTrans" cxnId="{16ED9301-1BF9-3F46-9AE3-439AB0945B45}">
      <dgm:prSet/>
      <dgm:spPr/>
      <dgm:t>
        <a:bodyPr/>
        <a:lstStyle/>
        <a:p>
          <a:endParaRPr lang="en-US"/>
        </a:p>
      </dgm:t>
    </dgm:pt>
    <dgm:pt modelId="{0BFC6883-DB84-AD47-907C-28CFD3197375}" type="sibTrans" cxnId="{16ED9301-1BF9-3F46-9AE3-439AB0945B45}">
      <dgm:prSet/>
      <dgm:spPr/>
      <dgm:t>
        <a:bodyPr/>
        <a:lstStyle/>
        <a:p>
          <a:endParaRPr lang="en-US"/>
        </a:p>
      </dgm:t>
    </dgm:pt>
    <dgm:pt modelId="{DA27BB0F-E137-6A4D-9191-56691D5FD956}" type="pres">
      <dgm:prSet presAssocID="{6863E2E7-006B-7C41-B1D5-62076903DD87}" presName="Name0" presStyleCnt="0">
        <dgm:presLayoutVars>
          <dgm:dir/>
          <dgm:animLvl val="lvl"/>
          <dgm:resizeHandles val="exact"/>
        </dgm:presLayoutVars>
      </dgm:prSet>
      <dgm:spPr/>
      <dgm:t>
        <a:bodyPr/>
        <a:lstStyle/>
        <a:p>
          <a:endParaRPr lang="en-US"/>
        </a:p>
      </dgm:t>
    </dgm:pt>
    <dgm:pt modelId="{84CB5876-7566-7C4D-BDC8-4A34EE806AB9}" type="pres">
      <dgm:prSet presAssocID="{BBA45AF9-33DF-1E40-A4B0-A3DCFE4CB3F5}" presName="composite" presStyleCnt="0"/>
      <dgm:spPr/>
    </dgm:pt>
    <dgm:pt modelId="{49DD1F6F-2CC6-0948-BBB6-888CE7C7EE03}" type="pres">
      <dgm:prSet presAssocID="{BBA45AF9-33DF-1E40-A4B0-A3DCFE4CB3F5}" presName="parTx" presStyleLbl="alignNode1" presStyleIdx="0" presStyleCnt="2">
        <dgm:presLayoutVars>
          <dgm:chMax val="0"/>
          <dgm:chPref val="0"/>
          <dgm:bulletEnabled val="1"/>
        </dgm:presLayoutVars>
      </dgm:prSet>
      <dgm:spPr/>
      <dgm:t>
        <a:bodyPr/>
        <a:lstStyle/>
        <a:p>
          <a:endParaRPr lang="en-US"/>
        </a:p>
      </dgm:t>
    </dgm:pt>
    <dgm:pt modelId="{86D94D08-0405-E84A-9034-2EC453BDF71D}" type="pres">
      <dgm:prSet presAssocID="{BBA45AF9-33DF-1E40-A4B0-A3DCFE4CB3F5}" presName="desTx" presStyleLbl="alignAccFollowNode1" presStyleIdx="0" presStyleCnt="2">
        <dgm:presLayoutVars>
          <dgm:bulletEnabled val="1"/>
        </dgm:presLayoutVars>
      </dgm:prSet>
      <dgm:spPr/>
      <dgm:t>
        <a:bodyPr/>
        <a:lstStyle/>
        <a:p>
          <a:endParaRPr lang="en-US"/>
        </a:p>
      </dgm:t>
    </dgm:pt>
    <dgm:pt modelId="{46DFE11B-9028-1041-AC84-B339781697C6}" type="pres">
      <dgm:prSet presAssocID="{2A0846AC-BE54-4A43-A610-374FDD75D1B7}" presName="space" presStyleCnt="0"/>
      <dgm:spPr/>
    </dgm:pt>
    <dgm:pt modelId="{B761E4FA-6B35-6E4E-8E08-CC2F604F5AD6}" type="pres">
      <dgm:prSet presAssocID="{CDBBEBA2-FD9D-AA42-BDA7-F4151B8CE08F}" presName="composite" presStyleCnt="0"/>
      <dgm:spPr/>
    </dgm:pt>
    <dgm:pt modelId="{3A7335C3-5304-A14A-B745-EC68E79522EE}" type="pres">
      <dgm:prSet presAssocID="{CDBBEBA2-FD9D-AA42-BDA7-F4151B8CE08F}" presName="parTx" presStyleLbl="alignNode1" presStyleIdx="1" presStyleCnt="2">
        <dgm:presLayoutVars>
          <dgm:chMax val="0"/>
          <dgm:chPref val="0"/>
          <dgm:bulletEnabled val="1"/>
        </dgm:presLayoutVars>
      </dgm:prSet>
      <dgm:spPr/>
      <dgm:t>
        <a:bodyPr/>
        <a:lstStyle/>
        <a:p>
          <a:endParaRPr lang="en-US"/>
        </a:p>
      </dgm:t>
    </dgm:pt>
    <dgm:pt modelId="{54F666F2-94B0-F642-B597-4D94A9D71610}" type="pres">
      <dgm:prSet presAssocID="{CDBBEBA2-FD9D-AA42-BDA7-F4151B8CE08F}" presName="desTx" presStyleLbl="alignAccFollowNode1" presStyleIdx="1" presStyleCnt="2">
        <dgm:presLayoutVars>
          <dgm:bulletEnabled val="1"/>
        </dgm:presLayoutVars>
      </dgm:prSet>
      <dgm:spPr/>
      <dgm:t>
        <a:bodyPr/>
        <a:lstStyle/>
        <a:p>
          <a:endParaRPr lang="en-US"/>
        </a:p>
      </dgm:t>
    </dgm:pt>
  </dgm:ptLst>
  <dgm:cxnLst>
    <dgm:cxn modelId="{1874DFD9-B6CC-BD40-8ACF-3F9D15013ED1}" type="presOf" srcId="{67D837EE-65C5-634F-ADF7-FAD8CB8F474F}" destId="{86D94D08-0405-E84A-9034-2EC453BDF71D}" srcOrd="0" destOrd="5" presId="urn:microsoft.com/office/officeart/2005/8/layout/hList1"/>
    <dgm:cxn modelId="{192FFD03-6EE7-E646-A3ED-BD7E9FBC5BA3}" type="presOf" srcId="{6863E2E7-006B-7C41-B1D5-62076903DD87}" destId="{DA27BB0F-E137-6A4D-9191-56691D5FD956}" srcOrd="0" destOrd="0" presId="urn:microsoft.com/office/officeart/2005/8/layout/hList1"/>
    <dgm:cxn modelId="{4D112BF9-118C-3C46-9126-2DB6F3500114}" srcId="{BBA45AF9-33DF-1E40-A4B0-A3DCFE4CB3F5}" destId="{F28D40D6-3F08-944F-BA96-6C9FA0276D5B}" srcOrd="1" destOrd="0" parTransId="{2541910F-30E0-2046-BD36-BC1E72426276}" sibTransId="{2F19A318-9DFA-F74D-9148-8B2523459714}"/>
    <dgm:cxn modelId="{FBBAE633-ECF0-574A-8FC9-6442EBE80AE9}" type="presOf" srcId="{E5C05ECA-4C7D-1744-BD63-0013850C5222}" destId="{86D94D08-0405-E84A-9034-2EC453BDF71D}" srcOrd="0" destOrd="0" presId="urn:microsoft.com/office/officeart/2005/8/layout/hList1"/>
    <dgm:cxn modelId="{5A04006B-6946-2748-962D-5539477284B1}" srcId="{BBA45AF9-33DF-1E40-A4B0-A3DCFE4CB3F5}" destId="{67D837EE-65C5-634F-ADF7-FAD8CB8F474F}" srcOrd="5" destOrd="0" parTransId="{FB99FC5D-503A-4A41-81BA-746B9F0C954A}" sibTransId="{A5AE930E-EDF1-4841-81DD-40CEA80E9C97}"/>
    <dgm:cxn modelId="{F26A3C2E-E2B0-5B44-B391-7C5EAE757B9E}" srcId="{BBA45AF9-33DF-1E40-A4B0-A3DCFE4CB3F5}" destId="{5EDABC28-8EDC-A843-84FE-D3DF7C3352BB}" srcOrd="2" destOrd="0" parTransId="{451FC76D-5ED2-AA40-B5E4-CB9CD21E09E7}" sibTransId="{FD3720A4-54BB-6F43-889F-64132E9109C3}"/>
    <dgm:cxn modelId="{16ED9301-1BF9-3F46-9AE3-439AB0945B45}" srcId="{E3844FA2-3948-8A41-89FA-6592190B220E}" destId="{3334D946-5584-AE44-9564-41E0CC76B86E}" srcOrd="1" destOrd="0" parTransId="{BE0683C9-7778-BC46-8907-D98CD3022A60}" sibTransId="{0BFC6883-DB84-AD47-907C-28CFD3197375}"/>
    <dgm:cxn modelId="{EB4AF695-E54E-7B40-BEE7-578889CCAD7A}" srcId="{6863E2E7-006B-7C41-B1D5-62076903DD87}" destId="{BBA45AF9-33DF-1E40-A4B0-A3DCFE4CB3F5}" srcOrd="0" destOrd="0" parTransId="{B1B338A3-04EE-4D4E-85F3-233D6F60AB6A}" sibTransId="{2A0846AC-BE54-4A43-A610-374FDD75D1B7}"/>
    <dgm:cxn modelId="{1FFA9B54-24E0-6F43-A93E-DEF26AC939CD}" srcId="{CDBBEBA2-FD9D-AA42-BDA7-F4151B8CE08F}" destId="{E3844FA2-3948-8A41-89FA-6592190B220E}" srcOrd="2" destOrd="0" parTransId="{B08C29B5-28AA-CE46-9C8E-8880C6842B80}" sibTransId="{DD8D7AD1-4D0F-8747-86F9-186D3B8E8C8C}"/>
    <dgm:cxn modelId="{4868C027-CD94-3341-9E0F-55F3EB48246C}" type="presOf" srcId="{80C82E90-6ED8-B444-8BC2-B5E48DA6E17F}" destId="{54F666F2-94B0-F642-B597-4D94A9D71610}" srcOrd="0" destOrd="2" presId="urn:microsoft.com/office/officeart/2005/8/layout/hList1"/>
    <dgm:cxn modelId="{E5958AE9-46AF-7B46-BD4C-22588E78F881}" srcId="{CDBBEBA2-FD9D-AA42-BDA7-F4151B8CE08F}" destId="{F72D7626-0C2E-C445-A7BA-3670A7ACE20C}" srcOrd="0" destOrd="0" parTransId="{FA17BB10-54CF-7B48-B95A-2CBA0F1853E2}" sibTransId="{07A6FBF8-880F-3E4C-B7CE-91876B264C5E}"/>
    <dgm:cxn modelId="{9537EDD3-AB19-7A44-A642-BCF4565C37EE}" srcId="{6863E2E7-006B-7C41-B1D5-62076903DD87}" destId="{CDBBEBA2-FD9D-AA42-BDA7-F4151B8CE08F}" srcOrd="1" destOrd="0" parTransId="{787F0B01-34F0-3346-87C6-5CF9D249FE9A}" sibTransId="{0793BBFD-F543-4741-A22B-2A0B80979AE6}"/>
    <dgm:cxn modelId="{0DF6D372-567E-E544-9FB7-0C00AE1CFC07}" srcId="{CDBBEBA2-FD9D-AA42-BDA7-F4151B8CE08F}" destId="{80C82E90-6ED8-B444-8BC2-B5E48DA6E17F}" srcOrd="1" destOrd="0" parTransId="{95212D1B-50BE-F644-95DD-B62280C0DB31}" sibTransId="{F37812AC-E19E-7641-9F11-436B5228D9F1}"/>
    <dgm:cxn modelId="{818B963C-E1F0-5845-8091-FAC5BAE5C418}" type="presOf" srcId="{3334D946-5584-AE44-9564-41E0CC76B86E}" destId="{54F666F2-94B0-F642-B597-4D94A9D71610}" srcOrd="0" destOrd="5" presId="urn:microsoft.com/office/officeart/2005/8/layout/hList1"/>
    <dgm:cxn modelId="{4D2DAA68-A45A-EB4E-A5AC-99F2D20645F2}" type="presOf" srcId="{CDBBEBA2-FD9D-AA42-BDA7-F4151B8CE08F}" destId="{3A7335C3-5304-A14A-B745-EC68E79522EE}" srcOrd="0" destOrd="0" presId="urn:microsoft.com/office/officeart/2005/8/layout/hList1"/>
    <dgm:cxn modelId="{65ADF23D-41FF-F04A-AD89-CE6EFD2EB875}" srcId="{E3844FA2-3948-8A41-89FA-6592190B220E}" destId="{EEA236C9-F1B6-1147-B3F1-FE9D26263915}" srcOrd="0" destOrd="0" parTransId="{FDFE1790-28DE-114B-8C35-2B99D6745C3F}" sibTransId="{7DF2FB6F-0BD7-CD46-99C2-7D1B02E1F8BC}"/>
    <dgm:cxn modelId="{5B495646-AD31-054B-ABDF-D64DCB1581D5}" srcId="{BBA45AF9-33DF-1E40-A4B0-A3DCFE4CB3F5}" destId="{E5C05ECA-4C7D-1744-BD63-0013850C5222}" srcOrd="0" destOrd="0" parTransId="{AC30EA36-CE53-9441-BF9C-1060B7864DEE}" sibTransId="{8767E2B2-F63E-2847-8DD2-4B5B618B9C06}"/>
    <dgm:cxn modelId="{FEC63AD9-30D9-3644-A13A-C8EAC126E465}" type="presOf" srcId="{D65811DA-C971-0542-94D7-F679CB4C9056}" destId="{86D94D08-0405-E84A-9034-2EC453BDF71D}" srcOrd="0" destOrd="4" presId="urn:microsoft.com/office/officeart/2005/8/layout/hList1"/>
    <dgm:cxn modelId="{17E5A431-2E9A-EA4B-A46B-CF5C49413D56}" type="presOf" srcId="{1B561D29-2192-CB43-9AA3-A8FAAB02A84D}" destId="{54F666F2-94B0-F642-B597-4D94A9D71610}" srcOrd="0" destOrd="1" presId="urn:microsoft.com/office/officeart/2005/8/layout/hList1"/>
    <dgm:cxn modelId="{8EB05013-0720-9444-AC17-F746F01CB8D5}" type="presOf" srcId="{A5496F03-1AEA-2D4B-8081-0AACF17BFF99}" destId="{86D94D08-0405-E84A-9034-2EC453BDF71D}" srcOrd="0" destOrd="3" presId="urn:microsoft.com/office/officeart/2005/8/layout/hList1"/>
    <dgm:cxn modelId="{1FCD298E-9278-CD47-84EF-2F2148EEF951}" type="presOf" srcId="{F28D40D6-3F08-944F-BA96-6C9FA0276D5B}" destId="{86D94D08-0405-E84A-9034-2EC453BDF71D}" srcOrd="0" destOrd="1" presId="urn:microsoft.com/office/officeart/2005/8/layout/hList1"/>
    <dgm:cxn modelId="{9FC4517A-3124-CD4C-8D42-2591CEB368F9}" type="presOf" srcId="{5EDABC28-8EDC-A843-84FE-D3DF7C3352BB}" destId="{86D94D08-0405-E84A-9034-2EC453BDF71D}" srcOrd="0" destOrd="2" presId="urn:microsoft.com/office/officeart/2005/8/layout/hList1"/>
    <dgm:cxn modelId="{3431F307-BA99-DA44-A4FF-0C1BD589494D}" type="presOf" srcId="{E3844FA2-3948-8A41-89FA-6592190B220E}" destId="{54F666F2-94B0-F642-B597-4D94A9D71610}" srcOrd="0" destOrd="3" presId="urn:microsoft.com/office/officeart/2005/8/layout/hList1"/>
    <dgm:cxn modelId="{1245959C-111D-9747-8979-36828FA32E79}" type="presOf" srcId="{F72D7626-0C2E-C445-A7BA-3670A7ACE20C}" destId="{54F666F2-94B0-F642-B597-4D94A9D71610}" srcOrd="0" destOrd="0" presId="urn:microsoft.com/office/officeart/2005/8/layout/hList1"/>
    <dgm:cxn modelId="{B0F1A87D-B6A0-CE41-A9B7-093293B8901D}" srcId="{BBA45AF9-33DF-1E40-A4B0-A3DCFE4CB3F5}" destId="{D65811DA-C971-0542-94D7-F679CB4C9056}" srcOrd="4" destOrd="0" parTransId="{B2B76C6E-9332-7946-9BFD-605291CBFA36}" sibTransId="{DE9D3668-FD39-5146-8885-0DEBB104BAB3}"/>
    <dgm:cxn modelId="{5D941B99-0CC2-9648-83BD-119D0A5EC6B3}" type="presOf" srcId="{BBA45AF9-33DF-1E40-A4B0-A3DCFE4CB3F5}" destId="{49DD1F6F-2CC6-0948-BBB6-888CE7C7EE03}" srcOrd="0" destOrd="0" presId="urn:microsoft.com/office/officeart/2005/8/layout/hList1"/>
    <dgm:cxn modelId="{6FBA32ED-C7F8-6445-885C-9A82D26BCF4A}" srcId="{BBA45AF9-33DF-1E40-A4B0-A3DCFE4CB3F5}" destId="{A5496F03-1AEA-2D4B-8081-0AACF17BFF99}" srcOrd="3" destOrd="0" parTransId="{6A27EDE9-5868-C24B-B0A1-DB99D436E193}" sibTransId="{CF1D6A3C-EF12-FE47-ABE8-6D7696DB60DA}"/>
    <dgm:cxn modelId="{6CB67ACA-38F9-AE43-941D-4C7859E1B105}" type="presOf" srcId="{EEA236C9-F1B6-1147-B3F1-FE9D26263915}" destId="{54F666F2-94B0-F642-B597-4D94A9D71610}" srcOrd="0" destOrd="4" presId="urn:microsoft.com/office/officeart/2005/8/layout/hList1"/>
    <dgm:cxn modelId="{FD59C2A3-BD2E-A647-9B35-4B51B37E10AE}" srcId="{F72D7626-0C2E-C445-A7BA-3670A7ACE20C}" destId="{1B561D29-2192-CB43-9AA3-A8FAAB02A84D}" srcOrd="0" destOrd="0" parTransId="{3B48F29F-6ECF-084F-B9DB-6C7015077668}" sibTransId="{259A1CB3-4AE4-C24F-AA36-21415116E943}"/>
    <dgm:cxn modelId="{8FFEB075-E2E3-C349-80D4-08C6DFB3B296}" type="presParOf" srcId="{DA27BB0F-E137-6A4D-9191-56691D5FD956}" destId="{84CB5876-7566-7C4D-BDC8-4A34EE806AB9}" srcOrd="0" destOrd="0" presId="urn:microsoft.com/office/officeart/2005/8/layout/hList1"/>
    <dgm:cxn modelId="{46528B0C-4D7D-024B-A853-70A895A46281}" type="presParOf" srcId="{84CB5876-7566-7C4D-BDC8-4A34EE806AB9}" destId="{49DD1F6F-2CC6-0948-BBB6-888CE7C7EE03}" srcOrd="0" destOrd="0" presId="urn:microsoft.com/office/officeart/2005/8/layout/hList1"/>
    <dgm:cxn modelId="{02142F94-DBF3-E545-AECB-4D4AB85D712E}" type="presParOf" srcId="{84CB5876-7566-7C4D-BDC8-4A34EE806AB9}" destId="{86D94D08-0405-E84A-9034-2EC453BDF71D}" srcOrd="1" destOrd="0" presId="urn:microsoft.com/office/officeart/2005/8/layout/hList1"/>
    <dgm:cxn modelId="{82ED0491-B9A5-CE4E-A190-EA822607AD2C}" type="presParOf" srcId="{DA27BB0F-E137-6A4D-9191-56691D5FD956}" destId="{46DFE11B-9028-1041-AC84-B339781697C6}" srcOrd="1" destOrd="0" presId="urn:microsoft.com/office/officeart/2005/8/layout/hList1"/>
    <dgm:cxn modelId="{E6D78F92-CBD8-A240-9512-E879DEE876B0}" type="presParOf" srcId="{DA27BB0F-E137-6A4D-9191-56691D5FD956}" destId="{B761E4FA-6B35-6E4E-8E08-CC2F604F5AD6}" srcOrd="2" destOrd="0" presId="urn:microsoft.com/office/officeart/2005/8/layout/hList1"/>
    <dgm:cxn modelId="{CE909C35-24DA-8147-975C-E17C805B37D6}" type="presParOf" srcId="{B761E4FA-6B35-6E4E-8E08-CC2F604F5AD6}" destId="{3A7335C3-5304-A14A-B745-EC68E79522EE}" srcOrd="0" destOrd="0" presId="urn:microsoft.com/office/officeart/2005/8/layout/hList1"/>
    <dgm:cxn modelId="{8DED780D-78C8-F546-80F5-D941BA75DE43}" type="presParOf" srcId="{B761E4FA-6B35-6E4E-8E08-CC2F604F5AD6}" destId="{54F666F2-94B0-F642-B597-4D94A9D716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63E2E7-006B-7C41-B1D5-62076903DD87}" type="doc">
      <dgm:prSet loTypeId="urn:microsoft.com/office/officeart/2005/8/layout/hList1" loCatId="" qsTypeId="urn:microsoft.com/office/officeart/2005/8/quickstyle/simple4" qsCatId="simple" csTypeId="urn:microsoft.com/office/officeart/2005/8/colors/accent0_1" csCatId="mainScheme" phldr="1"/>
      <dgm:spPr/>
      <dgm:t>
        <a:bodyPr/>
        <a:lstStyle/>
        <a:p>
          <a:endParaRPr lang="en-US"/>
        </a:p>
      </dgm:t>
    </dgm:pt>
    <dgm:pt modelId="{BBA45AF9-33DF-1E40-A4B0-A3DCFE4CB3F5}">
      <dgm:prSet custT="1"/>
      <dgm:spPr/>
      <dgm:t>
        <a:bodyPr/>
        <a:lstStyle/>
        <a:p>
          <a:pPr rtl="0"/>
          <a:r>
            <a:rPr lang="en-US" sz="2000" dirty="0" smtClean="0"/>
            <a:t>Amphetamines</a:t>
          </a:r>
          <a:endParaRPr lang="en-US" sz="1800" dirty="0"/>
        </a:p>
      </dgm:t>
    </dgm:pt>
    <dgm:pt modelId="{B1B338A3-04EE-4D4E-85F3-233D6F60AB6A}" type="parTrans" cxnId="{EB4AF695-E54E-7B40-BEE7-578889CCAD7A}">
      <dgm:prSet/>
      <dgm:spPr/>
      <dgm:t>
        <a:bodyPr/>
        <a:lstStyle/>
        <a:p>
          <a:endParaRPr lang="en-US"/>
        </a:p>
      </dgm:t>
    </dgm:pt>
    <dgm:pt modelId="{2A0846AC-BE54-4A43-A610-374FDD75D1B7}" type="sibTrans" cxnId="{EB4AF695-E54E-7B40-BEE7-578889CCAD7A}">
      <dgm:prSet/>
      <dgm:spPr/>
      <dgm:t>
        <a:bodyPr/>
        <a:lstStyle/>
        <a:p>
          <a:endParaRPr lang="en-US"/>
        </a:p>
      </dgm:t>
    </dgm:pt>
    <dgm:pt modelId="{E5C05ECA-4C7D-1744-BD63-0013850C5222}">
      <dgm:prSet/>
      <dgm:spPr/>
      <dgm:t>
        <a:bodyPr/>
        <a:lstStyle/>
        <a:p>
          <a:pPr rtl="0"/>
          <a:r>
            <a:rPr lang="en-US" dirty="0" smtClean="0">
              <a:solidFill>
                <a:srgbClr val="000000"/>
              </a:solidFill>
              <a:latin typeface="Arial" pitchFamily="34" charset="0"/>
              <a:ea typeface="Calibri" pitchFamily="34" charset="0"/>
              <a:cs typeface="Arial" pitchFamily="34" charset="0"/>
            </a:rPr>
            <a:t>Stimulate brain activity, increasing mental alertness and reducing fatigue </a:t>
          </a:r>
          <a:endParaRPr lang="en-US" dirty="0">
            <a:solidFill>
              <a:srgbClr val="000000"/>
            </a:solidFill>
          </a:endParaRPr>
        </a:p>
      </dgm:t>
    </dgm:pt>
    <dgm:pt modelId="{AC30EA36-CE53-9441-BF9C-1060B7864DEE}" type="parTrans" cxnId="{5B495646-AD31-054B-ABDF-D64DCB1581D5}">
      <dgm:prSet/>
      <dgm:spPr/>
      <dgm:t>
        <a:bodyPr/>
        <a:lstStyle/>
        <a:p>
          <a:endParaRPr lang="en-US"/>
        </a:p>
      </dgm:t>
    </dgm:pt>
    <dgm:pt modelId="{8767E2B2-F63E-2847-8DD2-4B5B618B9C06}" type="sibTrans" cxnId="{5B495646-AD31-054B-ABDF-D64DCB1581D5}">
      <dgm:prSet/>
      <dgm:spPr/>
      <dgm:t>
        <a:bodyPr/>
        <a:lstStyle/>
        <a:p>
          <a:endParaRPr lang="en-US"/>
        </a:p>
      </dgm:t>
    </dgm:pt>
    <dgm:pt modelId="{8574A1BA-AAED-CE4D-8B16-67DE0B3AFBFA}">
      <dgm:prSet/>
      <dgm:spPr/>
      <dgm:t>
        <a:bodyPr/>
        <a:lstStyle/>
        <a:p>
          <a:r>
            <a:rPr lang="en-US" dirty="0" smtClean="0">
              <a:solidFill>
                <a:srgbClr val="000000"/>
              </a:solidFill>
              <a:latin typeface="Arial" pitchFamily="34" charset="0"/>
              <a:ea typeface="Calibri" pitchFamily="34" charset="0"/>
              <a:cs typeface="Arial" pitchFamily="34" charset="0"/>
            </a:rPr>
            <a:t>Elevate mood and produce a sense of euphoria</a:t>
          </a:r>
          <a:endParaRPr lang="en-US" dirty="0">
            <a:solidFill>
              <a:srgbClr val="000000"/>
            </a:solidFill>
            <a:latin typeface="Arial" pitchFamily="34" charset="0"/>
            <a:ea typeface="Calibri" pitchFamily="34" charset="0"/>
            <a:cs typeface="Arial" pitchFamily="34" charset="0"/>
          </a:endParaRPr>
        </a:p>
      </dgm:t>
    </dgm:pt>
    <dgm:pt modelId="{20D46288-0508-A442-B94C-0188590D1A58}" type="parTrans" cxnId="{57AC1EC3-41FA-4141-B423-BC3FDEE13B4C}">
      <dgm:prSet/>
      <dgm:spPr/>
      <dgm:t>
        <a:bodyPr/>
        <a:lstStyle/>
        <a:p>
          <a:endParaRPr lang="en-US"/>
        </a:p>
      </dgm:t>
    </dgm:pt>
    <dgm:pt modelId="{DAA45A00-9369-7C4D-A101-E571029829AD}" type="sibTrans" cxnId="{57AC1EC3-41FA-4141-B423-BC3FDEE13B4C}">
      <dgm:prSet/>
      <dgm:spPr/>
      <dgm:t>
        <a:bodyPr/>
        <a:lstStyle/>
        <a:p>
          <a:endParaRPr lang="en-US"/>
        </a:p>
      </dgm:t>
    </dgm:pt>
    <dgm:pt modelId="{7A4D4B5D-F782-074D-BC1E-B38376D6B9AD}">
      <dgm:prSet/>
      <dgm:spPr/>
      <dgm:t>
        <a:bodyPr/>
        <a:lstStyle/>
        <a:p>
          <a:r>
            <a:rPr lang="en-US" dirty="0" smtClean="0">
              <a:solidFill>
                <a:srgbClr val="000000"/>
              </a:solidFill>
              <a:latin typeface="Arial" pitchFamily="34" charset="0"/>
              <a:ea typeface="Calibri" pitchFamily="34" charset="0"/>
              <a:cs typeface="Arial" pitchFamily="34" charset="0"/>
            </a:rPr>
            <a:t>Suppress appetite</a:t>
          </a:r>
          <a:endParaRPr lang="en-US" dirty="0">
            <a:solidFill>
              <a:srgbClr val="000000"/>
            </a:solidFill>
            <a:latin typeface="Arial" pitchFamily="34" charset="0"/>
            <a:ea typeface="Calibri" pitchFamily="34" charset="0"/>
            <a:cs typeface="Arial" pitchFamily="34" charset="0"/>
          </a:endParaRPr>
        </a:p>
      </dgm:t>
    </dgm:pt>
    <dgm:pt modelId="{E987BC40-26A4-4046-B402-F045DEF3111A}" type="parTrans" cxnId="{3EA43862-88DE-D141-A92F-6B49C018C2C0}">
      <dgm:prSet/>
      <dgm:spPr/>
      <dgm:t>
        <a:bodyPr/>
        <a:lstStyle/>
        <a:p>
          <a:endParaRPr lang="en-US"/>
        </a:p>
      </dgm:t>
    </dgm:pt>
    <dgm:pt modelId="{A55B0641-5CC4-784E-AC3E-90CF6572AC98}" type="sibTrans" cxnId="{3EA43862-88DE-D141-A92F-6B49C018C2C0}">
      <dgm:prSet/>
      <dgm:spPr/>
      <dgm:t>
        <a:bodyPr/>
        <a:lstStyle/>
        <a:p>
          <a:endParaRPr lang="en-US"/>
        </a:p>
      </dgm:t>
    </dgm:pt>
    <dgm:pt modelId="{CB8DCC9E-4F5B-7F4E-A7B1-74DC0066BBD8}">
      <dgm:prSet/>
      <dgm:spPr/>
      <dgm:t>
        <a:bodyPr/>
        <a:lstStyle/>
        <a:p>
          <a:r>
            <a:rPr lang="en-US" b="1" i="1" dirty="0" smtClean="0">
              <a:solidFill>
                <a:srgbClr val="000000"/>
              </a:solidFill>
              <a:latin typeface="Arial" pitchFamily="34" charset="0"/>
              <a:ea typeface="Calibri" pitchFamily="34" charset="0"/>
              <a:cs typeface="Arial" pitchFamily="34" charset="0"/>
            </a:rPr>
            <a:t>Benzedrine</a:t>
          </a:r>
          <a:r>
            <a:rPr lang="en-US" b="1" dirty="0" smtClean="0">
              <a:solidFill>
                <a:srgbClr val="000000"/>
              </a:solidFill>
              <a:latin typeface="Arial" pitchFamily="34" charset="0"/>
              <a:ea typeface="Calibri" pitchFamily="34" charset="0"/>
              <a:cs typeface="Arial" pitchFamily="34" charset="0"/>
            </a:rPr>
            <a:t> and </a:t>
          </a:r>
          <a:r>
            <a:rPr lang="en-US" b="1" i="1" dirty="0" smtClean="0">
              <a:solidFill>
                <a:srgbClr val="000000"/>
              </a:solidFill>
              <a:latin typeface="Arial" pitchFamily="34" charset="0"/>
              <a:ea typeface="Calibri" pitchFamily="34" charset="0"/>
              <a:cs typeface="Arial" pitchFamily="34" charset="0"/>
            </a:rPr>
            <a:t>dexedrine</a:t>
          </a:r>
          <a:r>
            <a:rPr lang="en-US" b="1" dirty="0" smtClean="0">
              <a:solidFill>
                <a:srgbClr val="000000"/>
              </a:solidFill>
              <a:latin typeface="Arial" pitchFamily="34" charset="0"/>
              <a:ea typeface="Calibri" pitchFamily="34" charset="0"/>
              <a:cs typeface="Arial" pitchFamily="34" charset="0"/>
            </a:rPr>
            <a:t> are prescription amphetamines</a:t>
          </a:r>
          <a:endParaRPr lang="en-US" b="1" dirty="0">
            <a:solidFill>
              <a:srgbClr val="000000"/>
            </a:solidFill>
            <a:latin typeface="Arial" pitchFamily="34" charset="0"/>
            <a:ea typeface="Calibri" pitchFamily="34" charset="0"/>
            <a:cs typeface="Arial" pitchFamily="34" charset="0"/>
          </a:endParaRPr>
        </a:p>
      </dgm:t>
    </dgm:pt>
    <dgm:pt modelId="{8B76F32A-8F22-ED4C-AEA2-6A061E1F15D3}" type="parTrans" cxnId="{2BED784E-DA53-1F45-B84A-78E711AC0AEF}">
      <dgm:prSet/>
      <dgm:spPr/>
      <dgm:t>
        <a:bodyPr/>
        <a:lstStyle/>
        <a:p>
          <a:endParaRPr lang="en-US"/>
        </a:p>
      </dgm:t>
    </dgm:pt>
    <dgm:pt modelId="{3E433F51-2768-9744-90BE-CF3489A6DE35}" type="sibTrans" cxnId="{2BED784E-DA53-1F45-B84A-78E711AC0AEF}">
      <dgm:prSet/>
      <dgm:spPr/>
      <dgm:t>
        <a:bodyPr/>
        <a:lstStyle/>
        <a:p>
          <a:endParaRPr lang="en-US"/>
        </a:p>
      </dgm:t>
    </dgm:pt>
    <dgm:pt modelId="{5A696959-B5F1-A14F-93E6-06D90BA413E4}">
      <dgm:prSet/>
      <dgm:spPr/>
      <dgm:t>
        <a:bodyPr/>
        <a:lstStyle/>
        <a:p>
          <a:r>
            <a:rPr lang="en-US" b="1" i="1" dirty="0" smtClean="0">
              <a:solidFill>
                <a:srgbClr val="000000"/>
              </a:solidFill>
              <a:latin typeface="Arial" pitchFamily="34" charset="0"/>
              <a:ea typeface="Calibri" pitchFamily="34" charset="0"/>
              <a:cs typeface="Arial" pitchFamily="34" charset="0"/>
            </a:rPr>
            <a:t>Methamphetamine</a:t>
          </a:r>
          <a:r>
            <a:rPr lang="en-US" b="1" dirty="0" smtClean="0">
              <a:solidFill>
                <a:srgbClr val="000000"/>
              </a:solidFill>
              <a:latin typeface="Arial" pitchFamily="34" charset="0"/>
              <a:ea typeface="Calibri" pitchFamily="34" charset="0"/>
              <a:cs typeface="Arial" pitchFamily="34" charset="0"/>
            </a:rPr>
            <a:t>, known as </a:t>
          </a:r>
          <a:r>
            <a:rPr lang="en-US" b="1" i="1" dirty="0" smtClean="0">
              <a:solidFill>
                <a:srgbClr val="000000"/>
              </a:solidFill>
              <a:latin typeface="Arial" pitchFamily="34" charset="0"/>
              <a:ea typeface="Calibri" pitchFamily="34" charset="0"/>
              <a:cs typeface="Arial" pitchFamily="34" charset="0"/>
            </a:rPr>
            <a:t>meth</a:t>
          </a:r>
          <a:r>
            <a:rPr lang="en-US" b="1" dirty="0" smtClean="0">
              <a:solidFill>
                <a:srgbClr val="000000"/>
              </a:solidFill>
              <a:latin typeface="Arial" pitchFamily="34" charset="0"/>
              <a:ea typeface="Calibri" pitchFamily="34" charset="0"/>
              <a:cs typeface="Arial" pitchFamily="34" charset="0"/>
            </a:rPr>
            <a:t>, is an illegal drug</a:t>
          </a:r>
        </a:p>
      </dgm:t>
    </dgm:pt>
    <dgm:pt modelId="{5A816E78-63B2-9D4C-B3BD-AB90F31AE221}" type="parTrans" cxnId="{4C3A565B-0086-554C-84D6-4D50FE6B96CE}">
      <dgm:prSet/>
      <dgm:spPr/>
      <dgm:t>
        <a:bodyPr/>
        <a:lstStyle/>
        <a:p>
          <a:endParaRPr lang="en-US"/>
        </a:p>
      </dgm:t>
    </dgm:pt>
    <dgm:pt modelId="{21254E78-A72F-A84A-9E0C-325B7DBE8FD0}" type="sibTrans" cxnId="{4C3A565B-0086-554C-84D6-4D50FE6B96CE}">
      <dgm:prSet/>
      <dgm:spPr/>
      <dgm:t>
        <a:bodyPr/>
        <a:lstStyle/>
        <a:p>
          <a:endParaRPr lang="en-US"/>
        </a:p>
      </dgm:t>
    </dgm:pt>
    <dgm:pt modelId="{52558D08-AF68-E44B-93EB-5E9685973F0F}">
      <dgm:prSet/>
      <dgm:spPr/>
      <dgm:t>
        <a:bodyPr/>
        <a:lstStyle/>
        <a:p>
          <a:r>
            <a:rPr lang="en-US" dirty="0" smtClean="0">
              <a:solidFill>
                <a:srgbClr val="000000"/>
              </a:solidFill>
              <a:latin typeface="Arial" pitchFamily="34" charset="0"/>
              <a:cs typeface="Arial" pitchFamily="34" charset="0"/>
            </a:rPr>
            <a:t>Withdrawal symptoms</a:t>
          </a:r>
          <a:endParaRPr lang="en-US" dirty="0">
            <a:solidFill>
              <a:srgbClr val="000000"/>
            </a:solidFill>
            <a:latin typeface="Arial" pitchFamily="34" charset="0"/>
            <a:cs typeface="Arial" pitchFamily="34" charset="0"/>
          </a:endParaRPr>
        </a:p>
      </dgm:t>
    </dgm:pt>
    <dgm:pt modelId="{D565EFE0-82DB-5342-8251-3402C4F15C1A}" type="parTrans" cxnId="{A5B5A0DF-1490-0448-86F4-2FD0A9B7FF25}">
      <dgm:prSet/>
      <dgm:spPr/>
      <dgm:t>
        <a:bodyPr/>
        <a:lstStyle/>
        <a:p>
          <a:endParaRPr lang="en-US"/>
        </a:p>
      </dgm:t>
    </dgm:pt>
    <dgm:pt modelId="{E5BC1898-72CC-944F-94B8-B29BF3938F7A}" type="sibTrans" cxnId="{A5B5A0DF-1490-0448-86F4-2FD0A9B7FF25}">
      <dgm:prSet/>
      <dgm:spPr/>
      <dgm:t>
        <a:bodyPr/>
        <a:lstStyle/>
        <a:p>
          <a:endParaRPr lang="en-US"/>
        </a:p>
      </dgm:t>
    </dgm:pt>
    <dgm:pt modelId="{41FC5835-D342-CC4A-AB6B-4A2FD6C2A77F}">
      <dgm:prSet/>
      <dgm:spPr/>
      <dgm:t>
        <a:bodyPr/>
        <a:lstStyle/>
        <a:p>
          <a:r>
            <a:rPr lang="en-US" dirty="0" smtClean="0">
              <a:solidFill>
                <a:srgbClr val="000000"/>
              </a:solidFill>
              <a:latin typeface="Arial" pitchFamily="34" charset="0"/>
              <a:cs typeface="Arial" pitchFamily="34" charset="0"/>
            </a:rPr>
            <a:t>Fatigue, deep sleep, intense mental depression, and increased appetite</a:t>
          </a:r>
          <a:endParaRPr lang="en-US" dirty="0">
            <a:solidFill>
              <a:srgbClr val="000000"/>
            </a:solidFill>
            <a:latin typeface="Arial" pitchFamily="34" charset="0"/>
            <a:cs typeface="Arial" pitchFamily="34" charset="0"/>
          </a:endParaRPr>
        </a:p>
      </dgm:t>
    </dgm:pt>
    <dgm:pt modelId="{16AD6413-B993-214E-B917-A86BA0BE33DA}" type="parTrans" cxnId="{CDCC0086-613F-DB44-B97A-99BE084ECA14}">
      <dgm:prSet/>
      <dgm:spPr/>
      <dgm:t>
        <a:bodyPr/>
        <a:lstStyle/>
        <a:p>
          <a:endParaRPr lang="en-US"/>
        </a:p>
      </dgm:t>
    </dgm:pt>
    <dgm:pt modelId="{29B00E8F-535A-324C-A711-20001A323A1C}" type="sibTrans" cxnId="{CDCC0086-613F-DB44-B97A-99BE084ECA14}">
      <dgm:prSet/>
      <dgm:spPr/>
      <dgm:t>
        <a:bodyPr/>
        <a:lstStyle/>
        <a:p>
          <a:endParaRPr lang="en-US"/>
        </a:p>
      </dgm:t>
    </dgm:pt>
    <dgm:pt modelId="{65EE7E6F-50AE-794D-8AB7-9081FD0EC11D}">
      <dgm:prSet/>
      <dgm:spPr/>
      <dgm:t>
        <a:bodyPr/>
        <a:lstStyle/>
        <a:p>
          <a:r>
            <a:rPr lang="en-US" dirty="0" smtClean="0">
              <a:solidFill>
                <a:srgbClr val="000000"/>
              </a:solidFill>
              <a:latin typeface="Arial" pitchFamily="34" charset="0"/>
              <a:cs typeface="Arial" pitchFamily="34" charset="0"/>
            </a:rPr>
            <a:t>Psychological dependency on the drug for the euphoric state or “rush”</a:t>
          </a:r>
          <a:endParaRPr lang="en-US" dirty="0">
            <a:solidFill>
              <a:srgbClr val="000000"/>
            </a:solidFill>
            <a:latin typeface="Arial" pitchFamily="34" charset="0"/>
            <a:cs typeface="Arial" pitchFamily="34" charset="0"/>
          </a:endParaRPr>
        </a:p>
      </dgm:t>
    </dgm:pt>
    <dgm:pt modelId="{5265A078-EE48-064F-B1E5-891174E712A5}" type="parTrans" cxnId="{7F1CE26D-9C9A-D84A-BF59-3DF9156ACA6B}">
      <dgm:prSet/>
      <dgm:spPr/>
      <dgm:t>
        <a:bodyPr/>
        <a:lstStyle/>
        <a:p>
          <a:endParaRPr lang="en-US"/>
        </a:p>
      </dgm:t>
    </dgm:pt>
    <dgm:pt modelId="{29C04A3D-ABF4-B843-9CE9-BCF881C08082}" type="sibTrans" cxnId="{7F1CE26D-9C9A-D84A-BF59-3DF9156ACA6B}">
      <dgm:prSet/>
      <dgm:spPr/>
      <dgm:t>
        <a:bodyPr/>
        <a:lstStyle/>
        <a:p>
          <a:endParaRPr lang="en-US"/>
        </a:p>
      </dgm:t>
    </dgm:pt>
    <dgm:pt modelId="{E4CD04C4-8755-E44B-A3ED-BAFD6C81B35A}">
      <dgm:prSet/>
      <dgm:spPr/>
      <dgm:t>
        <a:bodyPr/>
        <a:lstStyle/>
        <a:p>
          <a:r>
            <a:rPr lang="en-US" dirty="0" smtClean="0">
              <a:solidFill>
                <a:srgbClr val="000000"/>
              </a:solidFill>
              <a:latin typeface="Arial" pitchFamily="34" charset="0"/>
              <a:cs typeface="Arial" pitchFamily="34" charset="0"/>
            </a:rPr>
            <a:t>Extensive neurological damage, especially to the frontal lobes</a:t>
          </a:r>
          <a:endParaRPr lang="en-US" dirty="0">
            <a:solidFill>
              <a:srgbClr val="000000"/>
            </a:solidFill>
            <a:latin typeface="Arial" pitchFamily="34" charset="0"/>
            <a:cs typeface="Arial" pitchFamily="34" charset="0"/>
          </a:endParaRPr>
        </a:p>
      </dgm:t>
    </dgm:pt>
    <dgm:pt modelId="{E8ADE628-25D3-714B-8629-35A873789581}" type="parTrans" cxnId="{1B8306BE-ED82-1449-91CB-7976BC4A71BB}">
      <dgm:prSet/>
      <dgm:spPr/>
      <dgm:t>
        <a:bodyPr/>
        <a:lstStyle/>
        <a:p>
          <a:endParaRPr lang="en-US"/>
        </a:p>
      </dgm:t>
    </dgm:pt>
    <dgm:pt modelId="{4F254329-DA11-4B44-934A-4DDEAF42801C}" type="sibTrans" cxnId="{1B8306BE-ED82-1449-91CB-7976BC4A71BB}">
      <dgm:prSet/>
      <dgm:spPr/>
      <dgm:t>
        <a:bodyPr/>
        <a:lstStyle/>
        <a:p>
          <a:endParaRPr lang="en-US"/>
        </a:p>
      </dgm:t>
    </dgm:pt>
    <dgm:pt modelId="{E81EF3A1-DA52-BA4B-A273-07B2C0AD71E1}">
      <dgm:prSet/>
      <dgm:spPr/>
      <dgm:t>
        <a:bodyPr/>
        <a:lstStyle/>
        <a:p>
          <a:r>
            <a:rPr lang="en-US" dirty="0" smtClean="0">
              <a:solidFill>
                <a:srgbClr val="000000"/>
              </a:solidFill>
              <a:latin typeface="Arial" pitchFamily="34" charset="0"/>
              <a:cs typeface="Arial" pitchFamily="34" charset="0"/>
            </a:rPr>
            <a:t>Cognitive and social skill deficits </a:t>
          </a:r>
          <a:endParaRPr lang="en-US" dirty="0">
            <a:solidFill>
              <a:srgbClr val="000000"/>
            </a:solidFill>
            <a:latin typeface="Arial" pitchFamily="34" charset="0"/>
            <a:cs typeface="Arial" pitchFamily="34" charset="0"/>
          </a:endParaRPr>
        </a:p>
      </dgm:t>
    </dgm:pt>
    <dgm:pt modelId="{D9790963-7FDA-C14E-A70F-48199EA57363}" type="parTrans" cxnId="{C9BCA474-C095-D043-BC01-AAC164FD0B6F}">
      <dgm:prSet/>
      <dgm:spPr/>
      <dgm:t>
        <a:bodyPr/>
        <a:lstStyle/>
        <a:p>
          <a:endParaRPr lang="en-US"/>
        </a:p>
      </dgm:t>
    </dgm:pt>
    <dgm:pt modelId="{8519154B-1183-6948-9B8C-F60F601F0537}" type="sibTrans" cxnId="{C9BCA474-C095-D043-BC01-AAC164FD0B6F}">
      <dgm:prSet/>
      <dgm:spPr/>
      <dgm:t>
        <a:bodyPr/>
        <a:lstStyle/>
        <a:p>
          <a:endParaRPr lang="en-US"/>
        </a:p>
      </dgm:t>
    </dgm:pt>
    <dgm:pt modelId="{4F67C681-98F0-AF42-89EE-6941C7C8D20C}">
      <dgm:prSet/>
      <dgm:spPr/>
      <dgm:t>
        <a:bodyPr/>
        <a:lstStyle/>
        <a:p>
          <a:r>
            <a:rPr lang="en-US" dirty="0" smtClean="0">
              <a:solidFill>
                <a:srgbClr val="000000"/>
              </a:solidFill>
              <a:latin typeface="Arial" pitchFamily="34" charset="0"/>
              <a:cs typeface="Arial" pitchFamily="34" charset="0"/>
            </a:rPr>
            <a:t>Depression, emotional instability, and impulsive and violent behavior</a:t>
          </a:r>
          <a:endParaRPr lang="en-US" dirty="0">
            <a:solidFill>
              <a:srgbClr val="000000"/>
            </a:solidFill>
            <a:latin typeface="Arial" pitchFamily="34" charset="0"/>
            <a:cs typeface="Arial" pitchFamily="34" charset="0"/>
          </a:endParaRPr>
        </a:p>
      </dgm:t>
    </dgm:pt>
    <dgm:pt modelId="{4482ABBD-BFF8-1241-B52D-C7DE17DC2007}" type="parTrans" cxnId="{71E0858B-6D94-3241-AE36-703F329A4E19}">
      <dgm:prSet/>
      <dgm:spPr/>
      <dgm:t>
        <a:bodyPr/>
        <a:lstStyle/>
        <a:p>
          <a:endParaRPr lang="en-US"/>
        </a:p>
      </dgm:t>
    </dgm:pt>
    <dgm:pt modelId="{4527AD7E-D33C-9741-8400-B694C47AAC48}" type="sibTrans" cxnId="{71E0858B-6D94-3241-AE36-703F329A4E19}">
      <dgm:prSet/>
      <dgm:spPr/>
      <dgm:t>
        <a:bodyPr/>
        <a:lstStyle/>
        <a:p>
          <a:endParaRPr lang="en-US"/>
        </a:p>
      </dgm:t>
    </dgm:pt>
    <dgm:pt modelId="{A5FFE529-6F36-1547-8EAE-A060691CD414}">
      <dgm:prSet/>
      <dgm:spPr/>
      <dgm:t>
        <a:bodyPr/>
        <a:lstStyle/>
        <a:p>
          <a:r>
            <a:rPr lang="en-US" dirty="0" smtClean="0">
              <a:solidFill>
                <a:srgbClr val="000000"/>
              </a:solidFill>
              <a:latin typeface="Arial" pitchFamily="34" charset="0"/>
              <a:cs typeface="Arial" pitchFamily="34" charset="0"/>
            </a:rPr>
            <a:t>Take years for brain to recover from damage </a:t>
          </a:r>
          <a:endParaRPr lang="en-US" dirty="0">
            <a:solidFill>
              <a:srgbClr val="000000"/>
            </a:solidFill>
            <a:latin typeface="Arial" pitchFamily="34" charset="0"/>
            <a:cs typeface="Arial" pitchFamily="34" charset="0"/>
          </a:endParaRPr>
        </a:p>
      </dgm:t>
    </dgm:pt>
    <dgm:pt modelId="{A1976ED7-5C6C-5048-977F-124E0692283A}" type="parTrans" cxnId="{EC068186-BB2F-7447-B61B-55C6B9313CB4}">
      <dgm:prSet/>
      <dgm:spPr/>
      <dgm:t>
        <a:bodyPr/>
        <a:lstStyle/>
        <a:p>
          <a:endParaRPr lang="en-US"/>
        </a:p>
      </dgm:t>
    </dgm:pt>
    <dgm:pt modelId="{6229B1D3-CC46-E04D-8FE4-4E9507D50751}" type="sibTrans" cxnId="{EC068186-BB2F-7447-B61B-55C6B9313CB4}">
      <dgm:prSet/>
      <dgm:spPr/>
      <dgm:t>
        <a:bodyPr/>
        <a:lstStyle/>
        <a:p>
          <a:endParaRPr lang="en-US"/>
        </a:p>
      </dgm:t>
    </dgm:pt>
    <dgm:pt modelId="{DA27BB0F-E137-6A4D-9191-56691D5FD956}" type="pres">
      <dgm:prSet presAssocID="{6863E2E7-006B-7C41-B1D5-62076903DD87}" presName="Name0" presStyleCnt="0">
        <dgm:presLayoutVars>
          <dgm:dir/>
          <dgm:animLvl val="lvl"/>
          <dgm:resizeHandles val="exact"/>
        </dgm:presLayoutVars>
      </dgm:prSet>
      <dgm:spPr/>
      <dgm:t>
        <a:bodyPr/>
        <a:lstStyle/>
        <a:p>
          <a:endParaRPr lang="en-US"/>
        </a:p>
      </dgm:t>
    </dgm:pt>
    <dgm:pt modelId="{84CB5876-7566-7C4D-BDC8-4A34EE806AB9}" type="pres">
      <dgm:prSet presAssocID="{BBA45AF9-33DF-1E40-A4B0-A3DCFE4CB3F5}" presName="composite" presStyleCnt="0"/>
      <dgm:spPr/>
    </dgm:pt>
    <dgm:pt modelId="{49DD1F6F-2CC6-0948-BBB6-888CE7C7EE03}" type="pres">
      <dgm:prSet presAssocID="{BBA45AF9-33DF-1E40-A4B0-A3DCFE4CB3F5}" presName="parTx" presStyleLbl="alignNode1" presStyleIdx="0" presStyleCnt="2">
        <dgm:presLayoutVars>
          <dgm:chMax val="0"/>
          <dgm:chPref val="0"/>
          <dgm:bulletEnabled val="1"/>
        </dgm:presLayoutVars>
      </dgm:prSet>
      <dgm:spPr/>
      <dgm:t>
        <a:bodyPr/>
        <a:lstStyle/>
        <a:p>
          <a:endParaRPr lang="en-US"/>
        </a:p>
      </dgm:t>
    </dgm:pt>
    <dgm:pt modelId="{86D94D08-0405-E84A-9034-2EC453BDF71D}" type="pres">
      <dgm:prSet presAssocID="{BBA45AF9-33DF-1E40-A4B0-A3DCFE4CB3F5}" presName="desTx" presStyleLbl="alignAccFollowNode1" presStyleIdx="0" presStyleCnt="2">
        <dgm:presLayoutVars>
          <dgm:bulletEnabled val="1"/>
        </dgm:presLayoutVars>
      </dgm:prSet>
      <dgm:spPr/>
      <dgm:t>
        <a:bodyPr/>
        <a:lstStyle/>
        <a:p>
          <a:endParaRPr lang="en-US"/>
        </a:p>
      </dgm:t>
    </dgm:pt>
    <dgm:pt modelId="{46DFE11B-9028-1041-AC84-B339781697C6}" type="pres">
      <dgm:prSet presAssocID="{2A0846AC-BE54-4A43-A610-374FDD75D1B7}" presName="space" presStyleCnt="0"/>
      <dgm:spPr/>
    </dgm:pt>
    <dgm:pt modelId="{4344F466-8D01-A343-A97F-3ECBFA44BD9C}" type="pres">
      <dgm:prSet presAssocID="{52558D08-AF68-E44B-93EB-5E9685973F0F}" presName="composite" presStyleCnt="0"/>
      <dgm:spPr/>
    </dgm:pt>
    <dgm:pt modelId="{736B15A2-195B-8D44-B17A-123541810F9E}" type="pres">
      <dgm:prSet presAssocID="{52558D08-AF68-E44B-93EB-5E9685973F0F}" presName="parTx" presStyleLbl="alignNode1" presStyleIdx="1" presStyleCnt="2">
        <dgm:presLayoutVars>
          <dgm:chMax val="0"/>
          <dgm:chPref val="0"/>
          <dgm:bulletEnabled val="1"/>
        </dgm:presLayoutVars>
      </dgm:prSet>
      <dgm:spPr/>
      <dgm:t>
        <a:bodyPr/>
        <a:lstStyle/>
        <a:p>
          <a:endParaRPr lang="en-US"/>
        </a:p>
      </dgm:t>
    </dgm:pt>
    <dgm:pt modelId="{2E70F5BE-3A7F-314D-B04A-14A77141717E}" type="pres">
      <dgm:prSet presAssocID="{52558D08-AF68-E44B-93EB-5E9685973F0F}" presName="desTx" presStyleLbl="alignAccFollowNode1" presStyleIdx="1" presStyleCnt="2">
        <dgm:presLayoutVars>
          <dgm:bulletEnabled val="1"/>
        </dgm:presLayoutVars>
      </dgm:prSet>
      <dgm:spPr/>
      <dgm:t>
        <a:bodyPr/>
        <a:lstStyle/>
        <a:p>
          <a:endParaRPr lang="en-US"/>
        </a:p>
      </dgm:t>
    </dgm:pt>
  </dgm:ptLst>
  <dgm:cxnLst>
    <dgm:cxn modelId="{7F1CE26D-9C9A-D84A-BF59-3DF9156ACA6B}" srcId="{52558D08-AF68-E44B-93EB-5E9685973F0F}" destId="{65EE7E6F-50AE-794D-8AB7-9081FD0EC11D}" srcOrd="1" destOrd="0" parTransId="{5265A078-EE48-064F-B1E5-891174E712A5}" sibTransId="{29C04A3D-ABF4-B843-9CE9-BCF881C08082}"/>
    <dgm:cxn modelId="{E4E8E5ED-C481-484E-B657-F38566224170}" type="presOf" srcId="{CB8DCC9E-4F5B-7F4E-A7B1-74DC0066BBD8}" destId="{86D94D08-0405-E84A-9034-2EC453BDF71D}" srcOrd="0" destOrd="3" presId="urn:microsoft.com/office/officeart/2005/8/layout/hList1"/>
    <dgm:cxn modelId="{F036D4EE-97EA-C946-A231-912E634B78B0}" type="presOf" srcId="{A5FFE529-6F36-1547-8EAE-A060691CD414}" destId="{2E70F5BE-3A7F-314D-B04A-14A77141717E}" srcOrd="0" destOrd="5" presId="urn:microsoft.com/office/officeart/2005/8/layout/hList1"/>
    <dgm:cxn modelId="{83888C91-2E16-5F4B-B578-6098648D1DBE}" type="presOf" srcId="{5A696959-B5F1-A14F-93E6-06D90BA413E4}" destId="{86D94D08-0405-E84A-9034-2EC453BDF71D}" srcOrd="0" destOrd="4" presId="urn:microsoft.com/office/officeart/2005/8/layout/hList1"/>
    <dgm:cxn modelId="{C9BCA474-C095-D043-BC01-AAC164FD0B6F}" srcId="{52558D08-AF68-E44B-93EB-5E9685973F0F}" destId="{E81EF3A1-DA52-BA4B-A273-07B2C0AD71E1}" srcOrd="3" destOrd="0" parTransId="{D9790963-7FDA-C14E-A70F-48199EA57363}" sibTransId="{8519154B-1183-6948-9B8C-F60F601F0537}"/>
    <dgm:cxn modelId="{1E2673C5-F767-4E48-8810-790D3711FBF1}" type="presOf" srcId="{E4CD04C4-8755-E44B-A3ED-BAFD6C81B35A}" destId="{2E70F5BE-3A7F-314D-B04A-14A77141717E}" srcOrd="0" destOrd="2" presId="urn:microsoft.com/office/officeart/2005/8/layout/hList1"/>
    <dgm:cxn modelId="{EB4AF695-E54E-7B40-BEE7-578889CCAD7A}" srcId="{6863E2E7-006B-7C41-B1D5-62076903DD87}" destId="{BBA45AF9-33DF-1E40-A4B0-A3DCFE4CB3F5}" srcOrd="0" destOrd="0" parTransId="{B1B338A3-04EE-4D4E-85F3-233D6F60AB6A}" sibTransId="{2A0846AC-BE54-4A43-A610-374FDD75D1B7}"/>
    <dgm:cxn modelId="{0CB82502-2BE4-6346-8106-79972ADABCAF}" type="presOf" srcId="{8574A1BA-AAED-CE4D-8B16-67DE0B3AFBFA}" destId="{86D94D08-0405-E84A-9034-2EC453BDF71D}" srcOrd="0" destOrd="1" presId="urn:microsoft.com/office/officeart/2005/8/layout/hList1"/>
    <dgm:cxn modelId="{78C6E522-8D47-8E48-8BBB-7F6A53CE3E2C}" type="presOf" srcId="{52558D08-AF68-E44B-93EB-5E9685973F0F}" destId="{736B15A2-195B-8D44-B17A-123541810F9E}" srcOrd="0" destOrd="0" presId="urn:microsoft.com/office/officeart/2005/8/layout/hList1"/>
    <dgm:cxn modelId="{2BED784E-DA53-1F45-B84A-78E711AC0AEF}" srcId="{7A4D4B5D-F782-074D-BC1E-B38376D6B9AD}" destId="{CB8DCC9E-4F5B-7F4E-A7B1-74DC0066BBD8}" srcOrd="0" destOrd="0" parTransId="{8B76F32A-8F22-ED4C-AEA2-6A061E1F15D3}" sibTransId="{3E433F51-2768-9744-90BE-CF3489A6DE35}"/>
    <dgm:cxn modelId="{1B8306BE-ED82-1449-91CB-7976BC4A71BB}" srcId="{52558D08-AF68-E44B-93EB-5E9685973F0F}" destId="{E4CD04C4-8755-E44B-A3ED-BAFD6C81B35A}" srcOrd="2" destOrd="0" parTransId="{E8ADE628-25D3-714B-8629-35A873789581}" sibTransId="{4F254329-DA11-4B44-934A-4DDEAF42801C}"/>
    <dgm:cxn modelId="{C4B842CB-4134-0F40-975F-68C905B9BC80}" type="presOf" srcId="{BBA45AF9-33DF-1E40-A4B0-A3DCFE4CB3F5}" destId="{49DD1F6F-2CC6-0948-BBB6-888CE7C7EE03}" srcOrd="0" destOrd="0" presId="urn:microsoft.com/office/officeart/2005/8/layout/hList1"/>
    <dgm:cxn modelId="{4C3A565B-0086-554C-84D6-4D50FE6B96CE}" srcId="{7A4D4B5D-F782-074D-BC1E-B38376D6B9AD}" destId="{5A696959-B5F1-A14F-93E6-06D90BA413E4}" srcOrd="1" destOrd="0" parTransId="{5A816E78-63B2-9D4C-B3BD-AB90F31AE221}" sibTransId="{21254E78-A72F-A84A-9E0C-325B7DBE8FD0}"/>
    <dgm:cxn modelId="{3EA43862-88DE-D141-A92F-6B49C018C2C0}" srcId="{BBA45AF9-33DF-1E40-A4B0-A3DCFE4CB3F5}" destId="{7A4D4B5D-F782-074D-BC1E-B38376D6B9AD}" srcOrd="2" destOrd="0" parTransId="{E987BC40-26A4-4046-B402-F045DEF3111A}" sibTransId="{A55B0641-5CC4-784E-AC3E-90CF6572AC98}"/>
    <dgm:cxn modelId="{DEBC3DAF-BF99-6D46-A0EC-7BF55ABA56AB}" type="presOf" srcId="{4F67C681-98F0-AF42-89EE-6941C7C8D20C}" destId="{2E70F5BE-3A7F-314D-B04A-14A77141717E}" srcOrd="0" destOrd="4" presId="urn:microsoft.com/office/officeart/2005/8/layout/hList1"/>
    <dgm:cxn modelId="{5B495646-AD31-054B-ABDF-D64DCB1581D5}" srcId="{BBA45AF9-33DF-1E40-A4B0-A3DCFE4CB3F5}" destId="{E5C05ECA-4C7D-1744-BD63-0013850C5222}" srcOrd="0" destOrd="0" parTransId="{AC30EA36-CE53-9441-BF9C-1060B7864DEE}" sibTransId="{8767E2B2-F63E-2847-8DD2-4B5B618B9C06}"/>
    <dgm:cxn modelId="{A80D15ED-49B7-4847-BEC5-66DD9B54D013}" type="presOf" srcId="{7A4D4B5D-F782-074D-BC1E-B38376D6B9AD}" destId="{86D94D08-0405-E84A-9034-2EC453BDF71D}" srcOrd="0" destOrd="2" presId="urn:microsoft.com/office/officeart/2005/8/layout/hList1"/>
    <dgm:cxn modelId="{C9F76B7E-A56E-D144-A293-4C86F894DD83}" type="presOf" srcId="{E5C05ECA-4C7D-1744-BD63-0013850C5222}" destId="{86D94D08-0405-E84A-9034-2EC453BDF71D}" srcOrd="0" destOrd="0" presId="urn:microsoft.com/office/officeart/2005/8/layout/hList1"/>
    <dgm:cxn modelId="{904F058F-E407-884A-AEF9-121A26507BD1}" type="presOf" srcId="{E81EF3A1-DA52-BA4B-A273-07B2C0AD71E1}" destId="{2E70F5BE-3A7F-314D-B04A-14A77141717E}" srcOrd="0" destOrd="3" presId="urn:microsoft.com/office/officeart/2005/8/layout/hList1"/>
    <dgm:cxn modelId="{1CE2BA41-C233-4D4F-B9A6-8B9D207D9136}" type="presOf" srcId="{6863E2E7-006B-7C41-B1D5-62076903DD87}" destId="{DA27BB0F-E137-6A4D-9191-56691D5FD956}" srcOrd="0" destOrd="0" presId="urn:microsoft.com/office/officeart/2005/8/layout/hList1"/>
    <dgm:cxn modelId="{7AD82A62-24AB-E64B-954A-0AB18DE7A129}" type="presOf" srcId="{41FC5835-D342-CC4A-AB6B-4A2FD6C2A77F}" destId="{2E70F5BE-3A7F-314D-B04A-14A77141717E}" srcOrd="0" destOrd="0" presId="urn:microsoft.com/office/officeart/2005/8/layout/hList1"/>
    <dgm:cxn modelId="{EC068186-BB2F-7447-B61B-55C6B9313CB4}" srcId="{52558D08-AF68-E44B-93EB-5E9685973F0F}" destId="{A5FFE529-6F36-1547-8EAE-A060691CD414}" srcOrd="5" destOrd="0" parTransId="{A1976ED7-5C6C-5048-977F-124E0692283A}" sibTransId="{6229B1D3-CC46-E04D-8FE4-4E9507D50751}"/>
    <dgm:cxn modelId="{71E0858B-6D94-3241-AE36-703F329A4E19}" srcId="{52558D08-AF68-E44B-93EB-5E9685973F0F}" destId="{4F67C681-98F0-AF42-89EE-6941C7C8D20C}" srcOrd="4" destOrd="0" parTransId="{4482ABBD-BFF8-1241-B52D-C7DE17DC2007}" sibTransId="{4527AD7E-D33C-9741-8400-B694C47AAC48}"/>
    <dgm:cxn modelId="{A5B5A0DF-1490-0448-86F4-2FD0A9B7FF25}" srcId="{6863E2E7-006B-7C41-B1D5-62076903DD87}" destId="{52558D08-AF68-E44B-93EB-5E9685973F0F}" srcOrd="1" destOrd="0" parTransId="{D565EFE0-82DB-5342-8251-3402C4F15C1A}" sibTransId="{E5BC1898-72CC-944F-94B8-B29BF3938F7A}"/>
    <dgm:cxn modelId="{57AC1EC3-41FA-4141-B423-BC3FDEE13B4C}" srcId="{BBA45AF9-33DF-1E40-A4B0-A3DCFE4CB3F5}" destId="{8574A1BA-AAED-CE4D-8B16-67DE0B3AFBFA}" srcOrd="1" destOrd="0" parTransId="{20D46288-0508-A442-B94C-0188590D1A58}" sibTransId="{DAA45A00-9369-7C4D-A101-E571029829AD}"/>
    <dgm:cxn modelId="{CDCC0086-613F-DB44-B97A-99BE084ECA14}" srcId="{52558D08-AF68-E44B-93EB-5E9685973F0F}" destId="{41FC5835-D342-CC4A-AB6B-4A2FD6C2A77F}" srcOrd="0" destOrd="0" parTransId="{16AD6413-B993-214E-B917-A86BA0BE33DA}" sibTransId="{29B00E8F-535A-324C-A711-20001A323A1C}"/>
    <dgm:cxn modelId="{EFC5D226-0A02-8045-B837-8E09D90326BD}" type="presOf" srcId="{65EE7E6F-50AE-794D-8AB7-9081FD0EC11D}" destId="{2E70F5BE-3A7F-314D-B04A-14A77141717E}" srcOrd="0" destOrd="1" presId="urn:microsoft.com/office/officeart/2005/8/layout/hList1"/>
    <dgm:cxn modelId="{EA5F0BF9-B4FA-8347-BF2E-0E209DA59A57}" type="presParOf" srcId="{DA27BB0F-E137-6A4D-9191-56691D5FD956}" destId="{84CB5876-7566-7C4D-BDC8-4A34EE806AB9}" srcOrd="0" destOrd="0" presId="urn:microsoft.com/office/officeart/2005/8/layout/hList1"/>
    <dgm:cxn modelId="{0F8EBE31-324C-F840-9AF8-DEBCD97C2165}" type="presParOf" srcId="{84CB5876-7566-7C4D-BDC8-4A34EE806AB9}" destId="{49DD1F6F-2CC6-0948-BBB6-888CE7C7EE03}" srcOrd="0" destOrd="0" presId="urn:microsoft.com/office/officeart/2005/8/layout/hList1"/>
    <dgm:cxn modelId="{037115A9-D36E-DB44-9C79-6C30C794DA0B}" type="presParOf" srcId="{84CB5876-7566-7C4D-BDC8-4A34EE806AB9}" destId="{86D94D08-0405-E84A-9034-2EC453BDF71D}" srcOrd="1" destOrd="0" presId="urn:microsoft.com/office/officeart/2005/8/layout/hList1"/>
    <dgm:cxn modelId="{000B34D3-DBB7-7648-AA29-AF75087313AF}" type="presParOf" srcId="{DA27BB0F-E137-6A4D-9191-56691D5FD956}" destId="{46DFE11B-9028-1041-AC84-B339781697C6}" srcOrd="1" destOrd="0" presId="urn:microsoft.com/office/officeart/2005/8/layout/hList1"/>
    <dgm:cxn modelId="{6A3F5370-4A26-FF4D-AE25-2D9ADC311D37}" type="presParOf" srcId="{DA27BB0F-E137-6A4D-9191-56691D5FD956}" destId="{4344F466-8D01-A343-A97F-3ECBFA44BD9C}" srcOrd="2" destOrd="0" presId="urn:microsoft.com/office/officeart/2005/8/layout/hList1"/>
    <dgm:cxn modelId="{9CB1A260-8783-BB43-B037-E2860422ACB5}" type="presParOf" srcId="{4344F466-8D01-A343-A97F-3ECBFA44BD9C}" destId="{736B15A2-195B-8D44-B17A-123541810F9E}" srcOrd="0" destOrd="0" presId="urn:microsoft.com/office/officeart/2005/8/layout/hList1"/>
    <dgm:cxn modelId="{1051D8A3-27CB-B646-AF65-0808AD1F449D}" type="presParOf" srcId="{4344F466-8D01-A343-A97F-3ECBFA44BD9C}" destId="{2E70F5BE-3A7F-314D-B04A-14A77141717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EAD3CE-C3EB-024E-B00B-1E16829F1226}" type="doc">
      <dgm:prSet loTypeId="urn:microsoft.com/office/officeart/2005/8/layout/hList1" loCatId="" qsTypeId="urn:microsoft.com/office/officeart/2005/8/quickstyle/simple4" qsCatId="simple" csTypeId="urn:microsoft.com/office/officeart/2005/8/colors/accent0_1" csCatId="mainScheme"/>
      <dgm:spPr/>
      <dgm:t>
        <a:bodyPr/>
        <a:lstStyle/>
        <a:p>
          <a:endParaRPr lang="en-US"/>
        </a:p>
      </dgm:t>
    </dgm:pt>
    <dgm:pt modelId="{F9D7F9BC-C092-884B-9E0F-4F424ACA1345}">
      <dgm:prSet/>
      <dgm:spPr/>
      <dgm:t>
        <a:bodyPr/>
        <a:lstStyle/>
        <a:p>
          <a:pPr rtl="0"/>
          <a:r>
            <a:rPr lang="en-US" b="1" dirty="0" smtClean="0"/>
            <a:t>MDMA or ecstasy</a:t>
          </a:r>
          <a:endParaRPr lang="en-US" dirty="0"/>
        </a:p>
      </dgm:t>
    </dgm:pt>
    <dgm:pt modelId="{43C7221F-9CF2-AD40-9D6F-9844E315A2B4}" type="parTrans" cxnId="{896C8684-CC84-5249-9EF7-45D8F496CD8F}">
      <dgm:prSet/>
      <dgm:spPr/>
      <dgm:t>
        <a:bodyPr/>
        <a:lstStyle/>
        <a:p>
          <a:endParaRPr lang="en-US"/>
        </a:p>
      </dgm:t>
    </dgm:pt>
    <dgm:pt modelId="{6148FF3F-1C8B-C44B-93BA-446AFFB465D8}" type="sibTrans" cxnId="{896C8684-CC84-5249-9EF7-45D8F496CD8F}">
      <dgm:prSet/>
      <dgm:spPr/>
      <dgm:t>
        <a:bodyPr/>
        <a:lstStyle/>
        <a:p>
          <a:endParaRPr lang="en-US"/>
        </a:p>
      </dgm:t>
    </dgm:pt>
    <dgm:pt modelId="{311115E4-9A2D-324C-B7E4-2584E42375BA}">
      <dgm:prSet/>
      <dgm:spPr/>
      <dgm:t>
        <a:bodyPr/>
        <a:lstStyle/>
        <a:p>
          <a:pPr rtl="0"/>
          <a:r>
            <a:rPr lang="en-US" dirty="0" smtClean="0"/>
            <a:t>Synthetic club drug: stimulant, emotional, and mild psychedelic effects</a:t>
          </a:r>
          <a:endParaRPr lang="en-US" dirty="0"/>
        </a:p>
      </dgm:t>
    </dgm:pt>
    <dgm:pt modelId="{7C1729CA-8A2E-2242-ADFF-B847C0531B49}" type="parTrans" cxnId="{44632075-8015-DC4A-B15B-BD1F5BFC042D}">
      <dgm:prSet/>
      <dgm:spPr/>
      <dgm:t>
        <a:bodyPr/>
        <a:lstStyle/>
        <a:p>
          <a:endParaRPr lang="en-US"/>
        </a:p>
      </dgm:t>
    </dgm:pt>
    <dgm:pt modelId="{6086B480-DC60-ED45-92D0-6BD29F2A9B47}" type="sibTrans" cxnId="{44632075-8015-DC4A-B15B-BD1F5BFC042D}">
      <dgm:prSet/>
      <dgm:spPr/>
      <dgm:t>
        <a:bodyPr/>
        <a:lstStyle/>
        <a:p>
          <a:endParaRPr lang="en-US"/>
        </a:p>
      </dgm:t>
    </dgm:pt>
    <dgm:pt modelId="{738A2D58-E391-E04F-9A42-09AC05160289}">
      <dgm:prSet/>
      <dgm:spPr/>
      <dgm:t>
        <a:bodyPr/>
        <a:lstStyle/>
        <a:p>
          <a:pPr rtl="0"/>
          <a:r>
            <a:rPr lang="en-US" dirty="0" smtClean="0"/>
            <a:t>Causes neurons to release serotonin</a:t>
          </a:r>
          <a:endParaRPr lang="en-US" dirty="0"/>
        </a:p>
      </dgm:t>
    </dgm:pt>
    <dgm:pt modelId="{64A3D8DA-8FF6-384A-9028-AD1E0B754BB9}" type="parTrans" cxnId="{B7700007-AA78-B54A-B953-E87433A983F8}">
      <dgm:prSet/>
      <dgm:spPr/>
      <dgm:t>
        <a:bodyPr/>
        <a:lstStyle/>
        <a:p>
          <a:endParaRPr lang="en-US"/>
        </a:p>
      </dgm:t>
    </dgm:pt>
    <dgm:pt modelId="{939B51CA-CD61-7F44-A5FF-8CCD63088AE3}" type="sibTrans" cxnId="{B7700007-AA78-B54A-B953-E87433A983F8}">
      <dgm:prSet/>
      <dgm:spPr/>
      <dgm:t>
        <a:bodyPr/>
        <a:lstStyle/>
        <a:p>
          <a:endParaRPr lang="en-US"/>
        </a:p>
      </dgm:t>
    </dgm:pt>
    <dgm:pt modelId="{B7415F32-3133-2846-9537-DB351962ABA1}">
      <dgm:prSet/>
      <dgm:spPr/>
      <dgm:t>
        <a:bodyPr/>
        <a:lstStyle/>
        <a:p>
          <a:pPr rtl="0"/>
          <a:r>
            <a:rPr lang="en-US" dirty="0" smtClean="0"/>
            <a:t>Blocks serotonin reuptake, amplifying and prolonging serotonin effects</a:t>
          </a:r>
          <a:endParaRPr lang="en-US" dirty="0"/>
        </a:p>
      </dgm:t>
    </dgm:pt>
    <dgm:pt modelId="{91BF55B1-FC9F-1740-945E-F75B478568F5}" type="parTrans" cxnId="{D854A415-B844-CD49-9FD9-EA4F278F6AD9}">
      <dgm:prSet/>
      <dgm:spPr/>
      <dgm:t>
        <a:bodyPr/>
        <a:lstStyle/>
        <a:p>
          <a:endParaRPr lang="en-US"/>
        </a:p>
      </dgm:t>
    </dgm:pt>
    <dgm:pt modelId="{9916F459-713B-8245-AFE9-72EBFE9B157F}" type="sibTrans" cxnId="{D854A415-B844-CD49-9FD9-EA4F278F6AD9}">
      <dgm:prSet/>
      <dgm:spPr/>
      <dgm:t>
        <a:bodyPr/>
        <a:lstStyle/>
        <a:p>
          <a:endParaRPr lang="en-US"/>
        </a:p>
      </dgm:t>
    </dgm:pt>
    <dgm:pt modelId="{0063982A-47E6-744F-A1C7-2F07C4C10232}">
      <dgm:prSet/>
      <dgm:spPr/>
      <dgm:t>
        <a:bodyPr/>
        <a:lstStyle/>
        <a:p>
          <a:pPr rtl="0"/>
          <a:r>
            <a:rPr lang="en-US" b="1" dirty="0" smtClean="0"/>
            <a:t>Problems</a:t>
          </a:r>
          <a:endParaRPr lang="en-US" dirty="0"/>
        </a:p>
      </dgm:t>
    </dgm:pt>
    <dgm:pt modelId="{4D268127-0B62-524D-A693-BE947E01CD3E}" type="parTrans" cxnId="{1B48F748-5C43-6E4B-A76D-80AAEEC5A061}">
      <dgm:prSet/>
      <dgm:spPr/>
      <dgm:t>
        <a:bodyPr/>
        <a:lstStyle/>
        <a:p>
          <a:endParaRPr lang="en-US"/>
        </a:p>
      </dgm:t>
    </dgm:pt>
    <dgm:pt modelId="{7B6668E5-C50E-1945-BCE1-43B3AC1C8ABA}" type="sibTrans" cxnId="{1B48F748-5C43-6E4B-A76D-80AAEEC5A061}">
      <dgm:prSet/>
      <dgm:spPr/>
      <dgm:t>
        <a:bodyPr/>
        <a:lstStyle/>
        <a:p>
          <a:endParaRPr lang="en-US"/>
        </a:p>
      </dgm:t>
    </dgm:pt>
    <dgm:pt modelId="{F836F7E8-7EAB-554C-BE2C-7D4157C049D7}">
      <dgm:prSet/>
      <dgm:spPr/>
      <dgm:t>
        <a:bodyPr/>
        <a:lstStyle/>
        <a:p>
          <a:pPr rtl="0"/>
          <a:r>
            <a:rPr lang="en-US" dirty="0" smtClean="0"/>
            <a:t>Dehydration, rapid heartbeat, tremors, muscle tension and involuntary teeth-clenching, and hyperthermia</a:t>
          </a:r>
          <a:endParaRPr lang="en-US" dirty="0"/>
        </a:p>
      </dgm:t>
    </dgm:pt>
    <dgm:pt modelId="{D8061C4A-45F4-E34D-96BD-822C0A91D543}" type="parTrans" cxnId="{05C3C05A-9715-874D-B4F4-1F075ECF724D}">
      <dgm:prSet/>
      <dgm:spPr/>
      <dgm:t>
        <a:bodyPr/>
        <a:lstStyle/>
        <a:p>
          <a:endParaRPr lang="en-US"/>
        </a:p>
      </dgm:t>
    </dgm:pt>
    <dgm:pt modelId="{16E08C80-B80F-164D-903E-C011214C44CA}" type="sibTrans" cxnId="{05C3C05A-9715-874D-B4F4-1F075ECF724D}">
      <dgm:prSet/>
      <dgm:spPr/>
      <dgm:t>
        <a:bodyPr/>
        <a:lstStyle/>
        <a:p>
          <a:endParaRPr lang="en-US"/>
        </a:p>
      </dgm:t>
    </dgm:pt>
    <dgm:pt modelId="{64E94391-8DAB-FD4B-92A6-DD7CA0344D54}">
      <dgm:prSet/>
      <dgm:spPr/>
      <dgm:t>
        <a:bodyPr/>
        <a:lstStyle/>
        <a:p>
          <a:pPr rtl="0"/>
          <a:r>
            <a:rPr lang="en-US" dirty="0" smtClean="0"/>
            <a:t>Damages serotonin nerve endings in the brain causing depression, memory and verbal reasoning problems</a:t>
          </a:r>
          <a:endParaRPr lang="en-US" dirty="0"/>
        </a:p>
      </dgm:t>
    </dgm:pt>
    <dgm:pt modelId="{2A4CE81C-E41B-9C47-8F5E-1059EE7A6F76}" type="parTrans" cxnId="{F640ACC4-FC0B-FE48-A863-7401DA0040EF}">
      <dgm:prSet/>
      <dgm:spPr/>
      <dgm:t>
        <a:bodyPr/>
        <a:lstStyle/>
        <a:p>
          <a:endParaRPr lang="en-US"/>
        </a:p>
      </dgm:t>
    </dgm:pt>
    <dgm:pt modelId="{B8689DEE-FE42-7049-8180-84CB4EF504EF}" type="sibTrans" cxnId="{F640ACC4-FC0B-FE48-A863-7401DA0040EF}">
      <dgm:prSet/>
      <dgm:spPr/>
      <dgm:t>
        <a:bodyPr/>
        <a:lstStyle/>
        <a:p>
          <a:endParaRPr lang="en-US"/>
        </a:p>
      </dgm:t>
    </dgm:pt>
    <dgm:pt modelId="{8B05D948-CE0A-F746-9C89-D599A6F3C587}">
      <dgm:prSet/>
      <dgm:spPr/>
      <dgm:t>
        <a:bodyPr/>
        <a:lstStyle/>
        <a:p>
          <a:pPr rtl="0"/>
          <a:r>
            <a:rPr lang="en-US" b="1" dirty="0" smtClean="0"/>
            <a:t>Dissociative anesthetics – PCP and Ketamine (Special K)</a:t>
          </a:r>
          <a:endParaRPr lang="en-US" dirty="0"/>
        </a:p>
      </dgm:t>
    </dgm:pt>
    <dgm:pt modelId="{A22B371E-76CB-7A45-B4FA-FF6AA842F435}" type="parTrans" cxnId="{2C4382BD-6CDA-C448-B59B-B77DB88A2E5B}">
      <dgm:prSet/>
      <dgm:spPr/>
      <dgm:t>
        <a:bodyPr/>
        <a:lstStyle/>
        <a:p>
          <a:endParaRPr lang="en-US"/>
        </a:p>
      </dgm:t>
    </dgm:pt>
    <dgm:pt modelId="{73A571F1-23A5-C84D-80F1-C09DA1346A37}" type="sibTrans" cxnId="{2C4382BD-6CDA-C448-B59B-B77DB88A2E5B}">
      <dgm:prSet/>
      <dgm:spPr/>
      <dgm:t>
        <a:bodyPr/>
        <a:lstStyle/>
        <a:p>
          <a:endParaRPr lang="en-US"/>
        </a:p>
      </dgm:t>
    </dgm:pt>
    <dgm:pt modelId="{96009330-1790-034A-90C1-C233ED98E4A0}">
      <dgm:prSet/>
      <dgm:spPr/>
      <dgm:t>
        <a:bodyPr/>
        <a:lstStyle/>
        <a:p>
          <a:pPr rtl="0"/>
          <a:r>
            <a:rPr lang="en-US" dirty="0" smtClean="0"/>
            <a:t>PCP affects levels of the neurotransmitter glutamate, indirectly stimulating the release of dopamine in the brain</a:t>
          </a:r>
          <a:endParaRPr lang="en-US" dirty="0"/>
        </a:p>
      </dgm:t>
    </dgm:pt>
    <dgm:pt modelId="{5ED43291-E1BB-CA41-9748-CFD5966B4C6D}" type="parTrans" cxnId="{2AFD7708-2393-C045-BE2B-F30097E3D7B0}">
      <dgm:prSet/>
      <dgm:spPr/>
      <dgm:t>
        <a:bodyPr/>
        <a:lstStyle/>
        <a:p>
          <a:endParaRPr lang="en-US"/>
        </a:p>
      </dgm:t>
    </dgm:pt>
    <dgm:pt modelId="{7583BAF8-0595-DB40-9331-E8061FD22502}" type="sibTrans" cxnId="{2AFD7708-2393-C045-BE2B-F30097E3D7B0}">
      <dgm:prSet/>
      <dgm:spPr/>
      <dgm:t>
        <a:bodyPr/>
        <a:lstStyle/>
        <a:p>
          <a:endParaRPr lang="en-US"/>
        </a:p>
      </dgm:t>
    </dgm:pt>
    <dgm:pt modelId="{42FD2C62-CB72-8C4B-B706-287177425661}">
      <dgm:prSet/>
      <dgm:spPr/>
      <dgm:t>
        <a:bodyPr/>
        <a:lstStyle/>
        <a:p>
          <a:pPr rtl="0"/>
          <a:r>
            <a:rPr lang="en-US" dirty="0" smtClean="0"/>
            <a:t>Reduces sensitivity to pain and produces feelings of detachment and dissociation</a:t>
          </a:r>
          <a:endParaRPr lang="en-US" dirty="0"/>
        </a:p>
      </dgm:t>
    </dgm:pt>
    <dgm:pt modelId="{A42A2E25-CE80-9841-88FC-5717CA209FFA}" type="parTrans" cxnId="{099E9241-2676-4D41-9452-9F5314F6A392}">
      <dgm:prSet/>
      <dgm:spPr/>
      <dgm:t>
        <a:bodyPr/>
        <a:lstStyle/>
        <a:p>
          <a:endParaRPr lang="en-US"/>
        </a:p>
      </dgm:t>
    </dgm:pt>
    <dgm:pt modelId="{025AD974-EDF4-2B48-9476-3317B63C3644}" type="sibTrans" cxnId="{099E9241-2676-4D41-9452-9F5314F6A392}">
      <dgm:prSet/>
      <dgm:spPr/>
      <dgm:t>
        <a:bodyPr/>
        <a:lstStyle/>
        <a:p>
          <a:endParaRPr lang="en-US"/>
        </a:p>
      </dgm:t>
    </dgm:pt>
    <dgm:pt modelId="{EB63FC0B-4206-CD4B-8969-4E2B975EB6F9}">
      <dgm:prSet/>
      <dgm:spPr/>
      <dgm:t>
        <a:bodyPr/>
        <a:lstStyle/>
        <a:p>
          <a:pPr rtl="0"/>
          <a:r>
            <a:rPr lang="en-US" dirty="0" smtClean="0"/>
            <a:t>Users can become severely disoriented, violent, aggressive, or suicidal</a:t>
          </a:r>
          <a:endParaRPr lang="en-US" dirty="0"/>
        </a:p>
      </dgm:t>
    </dgm:pt>
    <dgm:pt modelId="{B10C9695-C92E-024B-8ECA-BA9FCFFC187A}" type="parTrans" cxnId="{18B55487-4737-574E-A76C-6B35330C862A}">
      <dgm:prSet/>
      <dgm:spPr/>
      <dgm:t>
        <a:bodyPr/>
        <a:lstStyle/>
        <a:p>
          <a:endParaRPr lang="en-US"/>
        </a:p>
      </dgm:t>
    </dgm:pt>
    <dgm:pt modelId="{F2A766B8-17D4-6447-A3D6-7B218F0ED058}" type="sibTrans" cxnId="{18B55487-4737-574E-A76C-6B35330C862A}">
      <dgm:prSet/>
      <dgm:spPr/>
      <dgm:t>
        <a:bodyPr/>
        <a:lstStyle/>
        <a:p>
          <a:endParaRPr lang="en-US"/>
        </a:p>
      </dgm:t>
    </dgm:pt>
    <dgm:pt modelId="{A0337FB2-6DA3-1A4F-966A-E484D3CB8E58}">
      <dgm:prSet/>
      <dgm:spPr/>
      <dgm:t>
        <a:bodyPr/>
        <a:lstStyle/>
        <a:p>
          <a:pPr rtl="0"/>
          <a:r>
            <a:rPr lang="en-US" dirty="0" smtClean="0"/>
            <a:t>High doses of PCP can cause hyperthermia, convulsions, and death</a:t>
          </a:r>
          <a:endParaRPr lang="en-US" dirty="0"/>
        </a:p>
      </dgm:t>
    </dgm:pt>
    <dgm:pt modelId="{64E51EAA-1037-DF43-BFE4-328F69D058AD}" type="parTrans" cxnId="{8EF21B01-4124-CE42-848E-DCF87CEBBC4B}">
      <dgm:prSet/>
      <dgm:spPr/>
      <dgm:t>
        <a:bodyPr/>
        <a:lstStyle/>
        <a:p>
          <a:endParaRPr lang="en-US"/>
        </a:p>
      </dgm:t>
    </dgm:pt>
    <dgm:pt modelId="{2535C82E-6567-2847-A03A-2A73FECC3AE9}" type="sibTrans" cxnId="{8EF21B01-4124-CE42-848E-DCF87CEBBC4B}">
      <dgm:prSet/>
      <dgm:spPr/>
      <dgm:t>
        <a:bodyPr/>
        <a:lstStyle/>
        <a:p>
          <a:endParaRPr lang="en-US"/>
        </a:p>
      </dgm:t>
    </dgm:pt>
    <dgm:pt modelId="{376EA820-4522-C048-96F0-1AFABBFE4D04}" type="pres">
      <dgm:prSet presAssocID="{22EAD3CE-C3EB-024E-B00B-1E16829F1226}" presName="Name0" presStyleCnt="0">
        <dgm:presLayoutVars>
          <dgm:dir/>
          <dgm:animLvl val="lvl"/>
          <dgm:resizeHandles val="exact"/>
        </dgm:presLayoutVars>
      </dgm:prSet>
      <dgm:spPr/>
      <dgm:t>
        <a:bodyPr/>
        <a:lstStyle/>
        <a:p>
          <a:endParaRPr lang="en-US"/>
        </a:p>
      </dgm:t>
    </dgm:pt>
    <dgm:pt modelId="{0F9267D1-3373-5541-A13E-94C24994394F}" type="pres">
      <dgm:prSet presAssocID="{F9D7F9BC-C092-884B-9E0F-4F424ACA1345}" presName="composite" presStyleCnt="0"/>
      <dgm:spPr/>
    </dgm:pt>
    <dgm:pt modelId="{BB902089-65C1-A948-9366-1AE5B2E507D7}" type="pres">
      <dgm:prSet presAssocID="{F9D7F9BC-C092-884B-9E0F-4F424ACA1345}" presName="parTx" presStyleLbl="alignNode1" presStyleIdx="0" presStyleCnt="3">
        <dgm:presLayoutVars>
          <dgm:chMax val="0"/>
          <dgm:chPref val="0"/>
          <dgm:bulletEnabled val="1"/>
        </dgm:presLayoutVars>
      </dgm:prSet>
      <dgm:spPr/>
      <dgm:t>
        <a:bodyPr/>
        <a:lstStyle/>
        <a:p>
          <a:endParaRPr lang="en-US"/>
        </a:p>
      </dgm:t>
    </dgm:pt>
    <dgm:pt modelId="{908411F8-E9C4-5F4E-AD66-80FEEBCEF78D}" type="pres">
      <dgm:prSet presAssocID="{F9D7F9BC-C092-884B-9E0F-4F424ACA1345}" presName="desTx" presStyleLbl="alignAccFollowNode1" presStyleIdx="0" presStyleCnt="3">
        <dgm:presLayoutVars>
          <dgm:bulletEnabled val="1"/>
        </dgm:presLayoutVars>
      </dgm:prSet>
      <dgm:spPr/>
      <dgm:t>
        <a:bodyPr/>
        <a:lstStyle/>
        <a:p>
          <a:endParaRPr lang="en-US"/>
        </a:p>
      </dgm:t>
    </dgm:pt>
    <dgm:pt modelId="{E5C34694-AC87-7846-9609-F3B2D9AC496C}" type="pres">
      <dgm:prSet presAssocID="{6148FF3F-1C8B-C44B-93BA-446AFFB465D8}" presName="space" presStyleCnt="0"/>
      <dgm:spPr/>
    </dgm:pt>
    <dgm:pt modelId="{E6F2FD81-74D1-7C4F-90FA-9413C92CE31C}" type="pres">
      <dgm:prSet presAssocID="{0063982A-47E6-744F-A1C7-2F07C4C10232}" presName="composite" presStyleCnt="0"/>
      <dgm:spPr/>
    </dgm:pt>
    <dgm:pt modelId="{2496F2E5-C9A3-5C4D-B1D2-281D452EF106}" type="pres">
      <dgm:prSet presAssocID="{0063982A-47E6-744F-A1C7-2F07C4C10232}" presName="parTx" presStyleLbl="alignNode1" presStyleIdx="1" presStyleCnt="3">
        <dgm:presLayoutVars>
          <dgm:chMax val="0"/>
          <dgm:chPref val="0"/>
          <dgm:bulletEnabled val="1"/>
        </dgm:presLayoutVars>
      </dgm:prSet>
      <dgm:spPr/>
      <dgm:t>
        <a:bodyPr/>
        <a:lstStyle/>
        <a:p>
          <a:endParaRPr lang="en-US"/>
        </a:p>
      </dgm:t>
    </dgm:pt>
    <dgm:pt modelId="{8A0B5433-AB5E-CE4A-9033-B111AE140428}" type="pres">
      <dgm:prSet presAssocID="{0063982A-47E6-744F-A1C7-2F07C4C10232}" presName="desTx" presStyleLbl="alignAccFollowNode1" presStyleIdx="1" presStyleCnt="3">
        <dgm:presLayoutVars>
          <dgm:bulletEnabled val="1"/>
        </dgm:presLayoutVars>
      </dgm:prSet>
      <dgm:spPr/>
      <dgm:t>
        <a:bodyPr/>
        <a:lstStyle/>
        <a:p>
          <a:endParaRPr lang="en-US"/>
        </a:p>
      </dgm:t>
    </dgm:pt>
    <dgm:pt modelId="{1BCD0B4A-9571-CF46-B377-70C1DF7E0BB5}" type="pres">
      <dgm:prSet presAssocID="{7B6668E5-C50E-1945-BCE1-43B3AC1C8ABA}" presName="space" presStyleCnt="0"/>
      <dgm:spPr/>
    </dgm:pt>
    <dgm:pt modelId="{B5BA35FA-436F-F440-9464-401613A6F0E1}" type="pres">
      <dgm:prSet presAssocID="{8B05D948-CE0A-F746-9C89-D599A6F3C587}" presName="composite" presStyleCnt="0"/>
      <dgm:spPr/>
    </dgm:pt>
    <dgm:pt modelId="{BBCAE267-60D0-CF4D-82B5-C3C55B97AD98}" type="pres">
      <dgm:prSet presAssocID="{8B05D948-CE0A-F746-9C89-D599A6F3C587}" presName="parTx" presStyleLbl="alignNode1" presStyleIdx="2" presStyleCnt="3">
        <dgm:presLayoutVars>
          <dgm:chMax val="0"/>
          <dgm:chPref val="0"/>
          <dgm:bulletEnabled val="1"/>
        </dgm:presLayoutVars>
      </dgm:prSet>
      <dgm:spPr/>
      <dgm:t>
        <a:bodyPr/>
        <a:lstStyle/>
        <a:p>
          <a:endParaRPr lang="en-US"/>
        </a:p>
      </dgm:t>
    </dgm:pt>
    <dgm:pt modelId="{846F11AA-012D-7045-AD6E-061F3D3874F6}" type="pres">
      <dgm:prSet presAssocID="{8B05D948-CE0A-F746-9C89-D599A6F3C587}" presName="desTx" presStyleLbl="alignAccFollowNode1" presStyleIdx="2" presStyleCnt="3">
        <dgm:presLayoutVars>
          <dgm:bulletEnabled val="1"/>
        </dgm:presLayoutVars>
      </dgm:prSet>
      <dgm:spPr/>
      <dgm:t>
        <a:bodyPr/>
        <a:lstStyle/>
        <a:p>
          <a:endParaRPr lang="en-US"/>
        </a:p>
      </dgm:t>
    </dgm:pt>
  </dgm:ptLst>
  <dgm:cxnLst>
    <dgm:cxn modelId="{DE1BC1F9-588C-174A-96C9-F3D45EF2F524}" type="presOf" srcId="{96009330-1790-034A-90C1-C233ED98E4A0}" destId="{846F11AA-012D-7045-AD6E-061F3D3874F6}" srcOrd="0" destOrd="0" presId="urn:microsoft.com/office/officeart/2005/8/layout/hList1"/>
    <dgm:cxn modelId="{4944D93D-A73D-314C-9425-EABBC6B06A78}" type="presOf" srcId="{EB63FC0B-4206-CD4B-8969-4E2B975EB6F9}" destId="{846F11AA-012D-7045-AD6E-061F3D3874F6}" srcOrd="0" destOrd="2" presId="urn:microsoft.com/office/officeart/2005/8/layout/hList1"/>
    <dgm:cxn modelId="{AC195E8B-5E6C-D748-92D2-B6966DD86645}" type="presOf" srcId="{42FD2C62-CB72-8C4B-B706-287177425661}" destId="{846F11AA-012D-7045-AD6E-061F3D3874F6}" srcOrd="0" destOrd="1" presId="urn:microsoft.com/office/officeart/2005/8/layout/hList1"/>
    <dgm:cxn modelId="{763DB4AA-9F0F-C849-8C6D-214E89CFCCA2}" type="presOf" srcId="{64E94391-8DAB-FD4B-92A6-DD7CA0344D54}" destId="{8A0B5433-AB5E-CE4A-9033-B111AE140428}" srcOrd="0" destOrd="1" presId="urn:microsoft.com/office/officeart/2005/8/layout/hList1"/>
    <dgm:cxn modelId="{05C3C05A-9715-874D-B4F4-1F075ECF724D}" srcId="{0063982A-47E6-744F-A1C7-2F07C4C10232}" destId="{F836F7E8-7EAB-554C-BE2C-7D4157C049D7}" srcOrd="0" destOrd="0" parTransId="{D8061C4A-45F4-E34D-96BD-822C0A91D543}" sibTransId="{16E08C80-B80F-164D-903E-C011214C44CA}"/>
    <dgm:cxn modelId="{2AFD7708-2393-C045-BE2B-F30097E3D7B0}" srcId="{8B05D948-CE0A-F746-9C89-D599A6F3C587}" destId="{96009330-1790-034A-90C1-C233ED98E4A0}" srcOrd="0" destOrd="0" parTransId="{5ED43291-E1BB-CA41-9748-CFD5966B4C6D}" sibTransId="{7583BAF8-0595-DB40-9331-E8061FD22502}"/>
    <dgm:cxn modelId="{896C8684-CC84-5249-9EF7-45D8F496CD8F}" srcId="{22EAD3CE-C3EB-024E-B00B-1E16829F1226}" destId="{F9D7F9BC-C092-884B-9E0F-4F424ACA1345}" srcOrd="0" destOrd="0" parTransId="{43C7221F-9CF2-AD40-9D6F-9844E315A2B4}" sibTransId="{6148FF3F-1C8B-C44B-93BA-446AFFB465D8}"/>
    <dgm:cxn modelId="{2C4382BD-6CDA-C448-B59B-B77DB88A2E5B}" srcId="{22EAD3CE-C3EB-024E-B00B-1E16829F1226}" destId="{8B05D948-CE0A-F746-9C89-D599A6F3C587}" srcOrd="2" destOrd="0" parTransId="{A22B371E-76CB-7A45-B4FA-FF6AA842F435}" sibTransId="{73A571F1-23A5-C84D-80F1-C09DA1346A37}"/>
    <dgm:cxn modelId="{E5719616-0082-3548-AB34-50839A054A5F}" type="presOf" srcId="{8B05D948-CE0A-F746-9C89-D599A6F3C587}" destId="{BBCAE267-60D0-CF4D-82B5-C3C55B97AD98}" srcOrd="0" destOrd="0" presId="urn:microsoft.com/office/officeart/2005/8/layout/hList1"/>
    <dgm:cxn modelId="{D854A415-B844-CD49-9FD9-EA4F278F6AD9}" srcId="{311115E4-9A2D-324C-B7E4-2584E42375BA}" destId="{B7415F32-3133-2846-9537-DB351962ABA1}" srcOrd="1" destOrd="0" parTransId="{91BF55B1-FC9F-1740-945E-F75B478568F5}" sibTransId="{9916F459-713B-8245-AFE9-72EBFE9B157F}"/>
    <dgm:cxn modelId="{5EC7E17E-A8BC-E240-B22A-DE216CB10CA6}" type="presOf" srcId="{F836F7E8-7EAB-554C-BE2C-7D4157C049D7}" destId="{8A0B5433-AB5E-CE4A-9033-B111AE140428}" srcOrd="0" destOrd="0" presId="urn:microsoft.com/office/officeart/2005/8/layout/hList1"/>
    <dgm:cxn modelId="{B7700007-AA78-B54A-B953-E87433A983F8}" srcId="{311115E4-9A2D-324C-B7E4-2584E42375BA}" destId="{738A2D58-E391-E04F-9A42-09AC05160289}" srcOrd="0" destOrd="0" parTransId="{64A3D8DA-8FF6-384A-9028-AD1E0B754BB9}" sibTransId="{939B51CA-CD61-7F44-A5FF-8CCD63088AE3}"/>
    <dgm:cxn modelId="{EE2D5FD9-4521-594E-86A8-262467E1C318}" type="presOf" srcId="{738A2D58-E391-E04F-9A42-09AC05160289}" destId="{908411F8-E9C4-5F4E-AD66-80FEEBCEF78D}" srcOrd="0" destOrd="1" presId="urn:microsoft.com/office/officeart/2005/8/layout/hList1"/>
    <dgm:cxn modelId="{18B55487-4737-574E-A76C-6B35330C862A}" srcId="{8B05D948-CE0A-F746-9C89-D599A6F3C587}" destId="{EB63FC0B-4206-CD4B-8969-4E2B975EB6F9}" srcOrd="2" destOrd="0" parTransId="{B10C9695-C92E-024B-8ECA-BA9FCFFC187A}" sibTransId="{F2A766B8-17D4-6447-A3D6-7B218F0ED058}"/>
    <dgm:cxn modelId="{5A15F4A2-CDB7-8C44-A82A-A3442D888155}" type="presOf" srcId="{B7415F32-3133-2846-9537-DB351962ABA1}" destId="{908411F8-E9C4-5F4E-AD66-80FEEBCEF78D}" srcOrd="0" destOrd="2" presId="urn:microsoft.com/office/officeart/2005/8/layout/hList1"/>
    <dgm:cxn modelId="{099E9241-2676-4D41-9452-9F5314F6A392}" srcId="{8B05D948-CE0A-F746-9C89-D599A6F3C587}" destId="{42FD2C62-CB72-8C4B-B706-287177425661}" srcOrd="1" destOrd="0" parTransId="{A42A2E25-CE80-9841-88FC-5717CA209FFA}" sibTransId="{025AD974-EDF4-2B48-9476-3317B63C3644}"/>
    <dgm:cxn modelId="{4EBEF04B-D25A-CE4C-B552-5BE5817D2D33}" type="presOf" srcId="{0063982A-47E6-744F-A1C7-2F07C4C10232}" destId="{2496F2E5-C9A3-5C4D-B1D2-281D452EF106}" srcOrd="0" destOrd="0" presId="urn:microsoft.com/office/officeart/2005/8/layout/hList1"/>
    <dgm:cxn modelId="{F640ACC4-FC0B-FE48-A863-7401DA0040EF}" srcId="{0063982A-47E6-744F-A1C7-2F07C4C10232}" destId="{64E94391-8DAB-FD4B-92A6-DD7CA0344D54}" srcOrd="1" destOrd="0" parTransId="{2A4CE81C-E41B-9C47-8F5E-1059EE7A6F76}" sibTransId="{B8689DEE-FE42-7049-8180-84CB4EF504EF}"/>
    <dgm:cxn modelId="{52C401A5-EDB4-F84C-92D8-D49121A673E9}" type="presOf" srcId="{22EAD3CE-C3EB-024E-B00B-1E16829F1226}" destId="{376EA820-4522-C048-96F0-1AFABBFE4D04}" srcOrd="0" destOrd="0" presId="urn:microsoft.com/office/officeart/2005/8/layout/hList1"/>
    <dgm:cxn modelId="{44632075-8015-DC4A-B15B-BD1F5BFC042D}" srcId="{F9D7F9BC-C092-884B-9E0F-4F424ACA1345}" destId="{311115E4-9A2D-324C-B7E4-2584E42375BA}" srcOrd="0" destOrd="0" parTransId="{7C1729CA-8A2E-2242-ADFF-B847C0531B49}" sibTransId="{6086B480-DC60-ED45-92D0-6BD29F2A9B47}"/>
    <dgm:cxn modelId="{D7A6DEA0-093D-F845-9204-DAC808469739}" type="presOf" srcId="{311115E4-9A2D-324C-B7E4-2584E42375BA}" destId="{908411F8-E9C4-5F4E-AD66-80FEEBCEF78D}" srcOrd="0" destOrd="0" presId="urn:microsoft.com/office/officeart/2005/8/layout/hList1"/>
    <dgm:cxn modelId="{1B48F748-5C43-6E4B-A76D-80AAEEC5A061}" srcId="{22EAD3CE-C3EB-024E-B00B-1E16829F1226}" destId="{0063982A-47E6-744F-A1C7-2F07C4C10232}" srcOrd="1" destOrd="0" parTransId="{4D268127-0B62-524D-A693-BE947E01CD3E}" sibTransId="{7B6668E5-C50E-1945-BCE1-43B3AC1C8ABA}"/>
    <dgm:cxn modelId="{8EF21B01-4124-CE42-848E-DCF87CEBBC4B}" srcId="{8B05D948-CE0A-F746-9C89-D599A6F3C587}" destId="{A0337FB2-6DA3-1A4F-966A-E484D3CB8E58}" srcOrd="3" destOrd="0" parTransId="{64E51EAA-1037-DF43-BFE4-328F69D058AD}" sibTransId="{2535C82E-6567-2847-A03A-2A73FECC3AE9}"/>
    <dgm:cxn modelId="{D0F9F01B-4B91-B04F-974F-6872091DFB68}" type="presOf" srcId="{A0337FB2-6DA3-1A4F-966A-E484D3CB8E58}" destId="{846F11AA-012D-7045-AD6E-061F3D3874F6}" srcOrd="0" destOrd="3" presId="urn:microsoft.com/office/officeart/2005/8/layout/hList1"/>
    <dgm:cxn modelId="{37CAE65A-BAA9-2A44-A1F5-90044CB47AE2}" type="presOf" srcId="{F9D7F9BC-C092-884B-9E0F-4F424ACA1345}" destId="{BB902089-65C1-A948-9366-1AE5B2E507D7}" srcOrd="0" destOrd="0" presId="urn:microsoft.com/office/officeart/2005/8/layout/hList1"/>
    <dgm:cxn modelId="{54132AD1-1E07-9448-ABD6-FA8398EEFDE1}" type="presParOf" srcId="{376EA820-4522-C048-96F0-1AFABBFE4D04}" destId="{0F9267D1-3373-5541-A13E-94C24994394F}" srcOrd="0" destOrd="0" presId="urn:microsoft.com/office/officeart/2005/8/layout/hList1"/>
    <dgm:cxn modelId="{1C68B9A0-874A-CF4A-B87E-CE3335072E6E}" type="presParOf" srcId="{0F9267D1-3373-5541-A13E-94C24994394F}" destId="{BB902089-65C1-A948-9366-1AE5B2E507D7}" srcOrd="0" destOrd="0" presId="urn:microsoft.com/office/officeart/2005/8/layout/hList1"/>
    <dgm:cxn modelId="{CF9E7B12-E6FC-1549-9800-2C8EA64BD209}" type="presParOf" srcId="{0F9267D1-3373-5541-A13E-94C24994394F}" destId="{908411F8-E9C4-5F4E-AD66-80FEEBCEF78D}" srcOrd="1" destOrd="0" presId="urn:microsoft.com/office/officeart/2005/8/layout/hList1"/>
    <dgm:cxn modelId="{ACA29E08-CFA0-A64A-B6F8-5ED4EB0A139F}" type="presParOf" srcId="{376EA820-4522-C048-96F0-1AFABBFE4D04}" destId="{E5C34694-AC87-7846-9609-F3B2D9AC496C}" srcOrd="1" destOrd="0" presId="urn:microsoft.com/office/officeart/2005/8/layout/hList1"/>
    <dgm:cxn modelId="{0DB90FAE-2BEB-DF41-8BDC-752D8C6CF195}" type="presParOf" srcId="{376EA820-4522-C048-96F0-1AFABBFE4D04}" destId="{E6F2FD81-74D1-7C4F-90FA-9413C92CE31C}" srcOrd="2" destOrd="0" presId="urn:microsoft.com/office/officeart/2005/8/layout/hList1"/>
    <dgm:cxn modelId="{5163B8D0-75F6-4649-8302-A1A2C6E2E40A}" type="presParOf" srcId="{E6F2FD81-74D1-7C4F-90FA-9413C92CE31C}" destId="{2496F2E5-C9A3-5C4D-B1D2-281D452EF106}" srcOrd="0" destOrd="0" presId="urn:microsoft.com/office/officeart/2005/8/layout/hList1"/>
    <dgm:cxn modelId="{6EF93D0B-EE10-1F4B-83BE-C73E077F31F8}" type="presParOf" srcId="{E6F2FD81-74D1-7C4F-90FA-9413C92CE31C}" destId="{8A0B5433-AB5E-CE4A-9033-B111AE140428}" srcOrd="1" destOrd="0" presId="urn:microsoft.com/office/officeart/2005/8/layout/hList1"/>
    <dgm:cxn modelId="{BB548879-891A-EB45-A472-9603802DB071}" type="presParOf" srcId="{376EA820-4522-C048-96F0-1AFABBFE4D04}" destId="{1BCD0B4A-9571-CF46-B377-70C1DF7E0BB5}" srcOrd="3" destOrd="0" presId="urn:microsoft.com/office/officeart/2005/8/layout/hList1"/>
    <dgm:cxn modelId="{9F1504DE-216D-DF45-8E54-513564D14B03}" type="presParOf" srcId="{376EA820-4522-C048-96F0-1AFABBFE4D04}" destId="{B5BA35FA-436F-F440-9464-401613A6F0E1}" srcOrd="4" destOrd="0" presId="urn:microsoft.com/office/officeart/2005/8/layout/hList1"/>
    <dgm:cxn modelId="{A9C4E421-D913-F84A-8912-F29457590B9A}" type="presParOf" srcId="{B5BA35FA-436F-F440-9464-401613A6F0E1}" destId="{BBCAE267-60D0-CF4D-82B5-C3C55B97AD98}" srcOrd="0" destOrd="0" presId="urn:microsoft.com/office/officeart/2005/8/layout/hList1"/>
    <dgm:cxn modelId="{C8D791E2-7AB7-C940-BB83-31BC0D1515E7}" type="presParOf" srcId="{B5BA35FA-436F-F440-9464-401613A6F0E1}" destId="{846F11AA-012D-7045-AD6E-061F3D3874F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BE663D-6EE9-AB42-A24E-07C02CE5B787}" type="doc">
      <dgm:prSet loTypeId="urn:microsoft.com/office/officeart/2005/8/layout/target3" loCatId="" qsTypeId="urn:microsoft.com/office/officeart/2005/8/quickstyle/3D2" qsCatId="3D" csTypeId="urn:microsoft.com/office/officeart/2005/8/colors/accent0_1" csCatId="mainScheme"/>
      <dgm:spPr/>
      <dgm:t>
        <a:bodyPr/>
        <a:lstStyle/>
        <a:p>
          <a:endParaRPr lang="en-US"/>
        </a:p>
      </dgm:t>
    </dgm:pt>
    <dgm:pt modelId="{913D4858-8225-DE46-9980-29A52410018D}">
      <dgm:prSet/>
      <dgm:spPr/>
      <dgm:t>
        <a:bodyPr/>
        <a:lstStyle/>
        <a:p>
          <a:pPr rtl="0"/>
          <a:r>
            <a:rPr lang="en-US" dirty="0" smtClean="0"/>
            <a:t>Strategies for preventing sleep problems</a:t>
          </a:r>
          <a:endParaRPr lang="en-US" dirty="0"/>
        </a:p>
      </dgm:t>
    </dgm:pt>
    <dgm:pt modelId="{951678D6-78F7-9445-8F62-3BFEC3FB317E}" type="parTrans" cxnId="{71D4AAD3-84DF-3045-8016-41CF2C92E053}">
      <dgm:prSet/>
      <dgm:spPr/>
      <dgm:t>
        <a:bodyPr/>
        <a:lstStyle/>
        <a:p>
          <a:endParaRPr lang="en-US"/>
        </a:p>
      </dgm:t>
    </dgm:pt>
    <dgm:pt modelId="{9971B834-C93D-2C4D-8164-2092477A7775}" type="sibTrans" cxnId="{71D4AAD3-84DF-3045-8016-41CF2C92E053}">
      <dgm:prSet/>
      <dgm:spPr/>
      <dgm:t>
        <a:bodyPr/>
        <a:lstStyle/>
        <a:p>
          <a:endParaRPr lang="en-US"/>
        </a:p>
      </dgm:t>
    </dgm:pt>
    <dgm:pt modelId="{09BADB63-BC6B-AA4D-92FC-8207EE3B9A8A}">
      <dgm:prSet/>
      <dgm:spPr/>
      <dgm:t>
        <a:bodyPr/>
        <a:lstStyle/>
        <a:p>
          <a:pPr rtl="0"/>
          <a:r>
            <a:rPr lang="en-US" dirty="0" smtClean="0"/>
            <a:t>Monitor intake of stimulants.</a:t>
          </a:r>
          <a:endParaRPr lang="en-US" dirty="0"/>
        </a:p>
      </dgm:t>
    </dgm:pt>
    <dgm:pt modelId="{F6ED4152-F722-BA4E-BB07-61CDFA9442F4}" type="parTrans" cxnId="{22AA509F-A3F5-9F45-AC41-AFEDB51167BE}">
      <dgm:prSet/>
      <dgm:spPr/>
      <dgm:t>
        <a:bodyPr/>
        <a:lstStyle/>
        <a:p>
          <a:endParaRPr lang="en-US"/>
        </a:p>
      </dgm:t>
    </dgm:pt>
    <dgm:pt modelId="{8275A940-3C5D-C443-91F4-B5399787DD39}" type="sibTrans" cxnId="{22AA509F-A3F5-9F45-AC41-AFEDB51167BE}">
      <dgm:prSet/>
      <dgm:spPr/>
      <dgm:t>
        <a:bodyPr/>
        <a:lstStyle/>
        <a:p>
          <a:endParaRPr lang="en-US"/>
        </a:p>
      </dgm:t>
    </dgm:pt>
    <dgm:pt modelId="{35E21660-881E-1A47-B13C-040BA6FBA7E8}">
      <dgm:prSet/>
      <dgm:spPr/>
      <dgm:t>
        <a:bodyPr/>
        <a:lstStyle/>
        <a:p>
          <a:pPr rtl="0"/>
          <a:r>
            <a:rPr lang="en-US" dirty="0" smtClean="0"/>
            <a:t>Establish a quiet bedtime routine.</a:t>
          </a:r>
          <a:endParaRPr lang="en-US" dirty="0"/>
        </a:p>
      </dgm:t>
    </dgm:pt>
    <dgm:pt modelId="{E933D6BD-C99F-D44E-88A7-7537C661C57C}" type="parTrans" cxnId="{FF68D06B-0ED9-7F4F-9477-8DEB41C9EC87}">
      <dgm:prSet/>
      <dgm:spPr/>
      <dgm:t>
        <a:bodyPr/>
        <a:lstStyle/>
        <a:p>
          <a:endParaRPr lang="en-US"/>
        </a:p>
      </dgm:t>
    </dgm:pt>
    <dgm:pt modelId="{DEF16FFB-D6D1-274F-B778-4B8E3D8EB149}" type="sibTrans" cxnId="{FF68D06B-0ED9-7F4F-9477-8DEB41C9EC87}">
      <dgm:prSet/>
      <dgm:spPr/>
      <dgm:t>
        <a:bodyPr/>
        <a:lstStyle/>
        <a:p>
          <a:endParaRPr lang="en-US"/>
        </a:p>
      </dgm:t>
    </dgm:pt>
    <dgm:pt modelId="{33468690-1D44-3A46-A690-442D7C6B67C3}">
      <dgm:prSet/>
      <dgm:spPr/>
      <dgm:t>
        <a:bodyPr/>
        <a:lstStyle/>
        <a:p>
          <a:pPr rtl="0"/>
          <a:r>
            <a:rPr lang="en-US" dirty="0" smtClean="0"/>
            <a:t>Create the conditions for a restful sleep.</a:t>
          </a:r>
          <a:endParaRPr lang="en-US" dirty="0"/>
        </a:p>
      </dgm:t>
    </dgm:pt>
    <dgm:pt modelId="{EA3893A1-489F-CF43-8427-2FBC0CA76004}" type="parTrans" cxnId="{8156353C-717A-3A4D-95BA-ACABFCF96F70}">
      <dgm:prSet/>
      <dgm:spPr/>
      <dgm:t>
        <a:bodyPr/>
        <a:lstStyle/>
        <a:p>
          <a:endParaRPr lang="en-US"/>
        </a:p>
      </dgm:t>
    </dgm:pt>
    <dgm:pt modelId="{EDC1BEFA-5625-244A-A535-3B4068166CF4}" type="sibTrans" cxnId="{8156353C-717A-3A4D-95BA-ACABFCF96F70}">
      <dgm:prSet/>
      <dgm:spPr/>
      <dgm:t>
        <a:bodyPr/>
        <a:lstStyle/>
        <a:p>
          <a:endParaRPr lang="en-US"/>
        </a:p>
      </dgm:t>
    </dgm:pt>
    <dgm:pt modelId="{450D4C2C-9B17-6E46-9526-70C9CFAAFB75}">
      <dgm:prSet/>
      <dgm:spPr/>
      <dgm:t>
        <a:bodyPr/>
        <a:lstStyle/>
        <a:p>
          <a:pPr rtl="0"/>
          <a:r>
            <a:rPr lang="en-US" dirty="0" smtClean="0"/>
            <a:t>Establish a consistent sleep-wake schedule.</a:t>
          </a:r>
          <a:endParaRPr lang="en-US" dirty="0"/>
        </a:p>
      </dgm:t>
    </dgm:pt>
    <dgm:pt modelId="{363ED928-2119-FC4B-A31D-7F6C200E3D45}" type="parTrans" cxnId="{7F14CD28-4BF0-C741-82E3-7900CC093EA8}">
      <dgm:prSet/>
      <dgm:spPr/>
      <dgm:t>
        <a:bodyPr/>
        <a:lstStyle/>
        <a:p>
          <a:endParaRPr lang="en-US"/>
        </a:p>
      </dgm:t>
    </dgm:pt>
    <dgm:pt modelId="{2110F00E-7335-C94A-AB12-11FB73346F91}" type="sibTrans" cxnId="{7F14CD28-4BF0-C741-82E3-7900CC093EA8}">
      <dgm:prSet/>
      <dgm:spPr/>
      <dgm:t>
        <a:bodyPr/>
        <a:lstStyle/>
        <a:p>
          <a:endParaRPr lang="en-US"/>
        </a:p>
      </dgm:t>
    </dgm:pt>
    <dgm:pt modelId="{5F48ED32-A6D5-D94D-AC82-2E94C7AF3790}" type="pres">
      <dgm:prSet presAssocID="{3ABE663D-6EE9-AB42-A24E-07C02CE5B787}" presName="Name0" presStyleCnt="0">
        <dgm:presLayoutVars>
          <dgm:chMax val="7"/>
          <dgm:dir/>
          <dgm:animLvl val="lvl"/>
          <dgm:resizeHandles val="exact"/>
        </dgm:presLayoutVars>
      </dgm:prSet>
      <dgm:spPr/>
      <dgm:t>
        <a:bodyPr/>
        <a:lstStyle/>
        <a:p>
          <a:endParaRPr lang="en-US"/>
        </a:p>
      </dgm:t>
    </dgm:pt>
    <dgm:pt modelId="{CAB82295-187B-D340-9D94-DA03CC7E2B4F}" type="pres">
      <dgm:prSet presAssocID="{913D4858-8225-DE46-9980-29A52410018D}" presName="circle1" presStyleLbl="node1" presStyleIdx="0" presStyleCnt="1"/>
      <dgm:spPr/>
    </dgm:pt>
    <dgm:pt modelId="{3B97C726-D914-A749-9BA9-36EA1F16D83D}" type="pres">
      <dgm:prSet presAssocID="{913D4858-8225-DE46-9980-29A52410018D}" presName="space" presStyleCnt="0"/>
      <dgm:spPr/>
    </dgm:pt>
    <dgm:pt modelId="{8BCE1EB1-4D03-B646-A2B3-2E0D8E4F1FA4}" type="pres">
      <dgm:prSet presAssocID="{913D4858-8225-DE46-9980-29A52410018D}" presName="rect1" presStyleLbl="alignAcc1" presStyleIdx="0" presStyleCnt="1"/>
      <dgm:spPr/>
      <dgm:t>
        <a:bodyPr/>
        <a:lstStyle/>
        <a:p>
          <a:endParaRPr lang="en-US"/>
        </a:p>
      </dgm:t>
    </dgm:pt>
    <dgm:pt modelId="{205DD727-A2A8-F84E-8AFC-28B781912E84}" type="pres">
      <dgm:prSet presAssocID="{913D4858-8225-DE46-9980-29A52410018D}" presName="rect1ParTx" presStyleLbl="alignAcc1" presStyleIdx="0" presStyleCnt="1">
        <dgm:presLayoutVars>
          <dgm:chMax val="1"/>
          <dgm:bulletEnabled val="1"/>
        </dgm:presLayoutVars>
      </dgm:prSet>
      <dgm:spPr/>
      <dgm:t>
        <a:bodyPr/>
        <a:lstStyle/>
        <a:p>
          <a:endParaRPr lang="en-US"/>
        </a:p>
      </dgm:t>
    </dgm:pt>
    <dgm:pt modelId="{CF622516-B707-7949-94B2-EA27A8DC6A34}" type="pres">
      <dgm:prSet presAssocID="{913D4858-8225-DE46-9980-29A52410018D}" presName="rect1ChTx" presStyleLbl="alignAcc1" presStyleIdx="0" presStyleCnt="1">
        <dgm:presLayoutVars>
          <dgm:bulletEnabled val="1"/>
        </dgm:presLayoutVars>
      </dgm:prSet>
      <dgm:spPr/>
      <dgm:t>
        <a:bodyPr/>
        <a:lstStyle/>
        <a:p>
          <a:endParaRPr lang="en-US"/>
        </a:p>
      </dgm:t>
    </dgm:pt>
  </dgm:ptLst>
  <dgm:cxnLst>
    <dgm:cxn modelId="{FBB92D5C-1F0F-BE4A-B842-3F4E7CD9F702}" type="presOf" srcId="{3ABE663D-6EE9-AB42-A24E-07C02CE5B787}" destId="{5F48ED32-A6D5-D94D-AC82-2E94C7AF3790}" srcOrd="0" destOrd="0" presId="urn:microsoft.com/office/officeart/2005/8/layout/target3"/>
    <dgm:cxn modelId="{8156353C-717A-3A4D-95BA-ACABFCF96F70}" srcId="{913D4858-8225-DE46-9980-29A52410018D}" destId="{33468690-1D44-3A46-A690-442D7C6B67C3}" srcOrd="2" destOrd="0" parTransId="{EA3893A1-489F-CF43-8427-2FBC0CA76004}" sibTransId="{EDC1BEFA-5625-244A-A535-3B4068166CF4}"/>
    <dgm:cxn modelId="{BCF4AA28-2B90-D243-962A-CAAB01BE65B2}" type="presOf" srcId="{33468690-1D44-3A46-A690-442D7C6B67C3}" destId="{CF622516-B707-7949-94B2-EA27A8DC6A34}" srcOrd="0" destOrd="2" presId="urn:microsoft.com/office/officeart/2005/8/layout/target3"/>
    <dgm:cxn modelId="{D7898035-EE9C-424C-9BDF-D8F3D0738E22}" type="presOf" srcId="{450D4C2C-9B17-6E46-9526-70C9CFAAFB75}" destId="{CF622516-B707-7949-94B2-EA27A8DC6A34}" srcOrd="0" destOrd="3" presId="urn:microsoft.com/office/officeart/2005/8/layout/target3"/>
    <dgm:cxn modelId="{DBF8EADF-878E-1349-9C4D-B2C268D16AF6}" type="presOf" srcId="{913D4858-8225-DE46-9980-29A52410018D}" destId="{8BCE1EB1-4D03-B646-A2B3-2E0D8E4F1FA4}" srcOrd="0" destOrd="0" presId="urn:microsoft.com/office/officeart/2005/8/layout/target3"/>
    <dgm:cxn modelId="{FF68D06B-0ED9-7F4F-9477-8DEB41C9EC87}" srcId="{913D4858-8225-DE46-9980-29A52410018D}" destId="{35E21660-881E-1A47-B13C-040BA6FBA7E8}" srcOrd="1" destOrd="0" parTransId="{E933D6BD-C99F-D44E-88A7-7537C661C57C}" sibTransId="{DEF16FFB-D6D1-274F-B778-4B8E3D8EB149}"/>
    <dgm:cxn modelId="{7CB0C598-FA56-404A-B0C7-DF7FA361A668}" type="presOf" srcId="{913D4858-8225-DE46-9980-29A52410018D}" destId="{205DD727-A2A8-F84E-8AFC-28B781912E84}" srcOrd="1" destOrd="0" presId="urn:microsoft.com/office/officeart/2005/8/layout/target3"/>
    <dgm:cxn modelId="{3A477D39-B3B1-1647-BA05-03F9B5EF9B6E}" type="presOf" srcId="{35E21660-881E-1A47-B13C-040BA6FBA7E8}" destId="{CF622516-B707-7949-94B2-EA27A8DC6A34}" srcOrd="0" destOrd="1" presId="urn:microsoft.com/office/officeart/2005/8/layout/target3"/>
    <dgm:cxn modelId="{71D4AAD3-84DF-3045-8016-41CF2C92E053}" srcId="{3ABE663D-6EE9-AB42-A24E-07C02CE5B787}" destId="{913D4858-8225-DE46-9980-29A52410018D}" srcOrd="0" destOrd="0" parTransId="{951678D6-78F7-9445-8F62-3BFEC3FB317E}" sibTransId="{9971B834-C93D-2C4D-8164-2092477A7775}"/>
    <dgm:cxn modelId="{22AA509F-A3F5-9F45-AC41-AFEDB51167BE}" srcId="{913D4858-8225-DE46-9980-29A52410018D}" destId="{09BADB63-BC6B-AA4D-92FC-8207EE3B9A8A}" srcOrd="0" destOrd="0" parTransId="{F6ED4152-F722-BA4E-BB07-61CDFA9442F4}" sibTransId="{8275A940-3C5D-C443-91F4-B5399787DD39}"/>
    <dgm:cxn modelId="{233847BF-4C3B-ED4B-8097-B8F3679CDBED}" type="presOf" srcId="{09BADB63-BC6B-AA4D-92FC-8207EE3B9A8A}" destId="{CF622516-B707-7949-94B2-EA27A8DC6A34}" srcOrd="0" destOrd="0" presId="urn:microsoft.com/office/officeart/2005/8/layout/target3"/>
    <dgm:cxn modelId="{7F14CD28-4BF0-C741-82E3-7900CC093EA8}" srcId="{913D4858-8225-DE46-9980-29A52410018D}" destId="{450D4C2C-9B17-6E46-9526-70C9CFAAFB75}" srcOrd="3" destOrd="0" parTransId="{363ED928-2119-FC4B-A31D-7F6C200E3D45}" sibTransId="{2110F00E-7335-C94A-AB12-11FB73346F91}"/>
    <dgm:cxn modelId="{5A9AEAED-A5FA-474D-8CAD-751F2E66F1D1}" type="presParOf" srcId="{5F48ED32-A6D5-D94D-AC82-2E94C7AF3790}" destId="{CAB82295-187B-D340-9D94-DA03CC7E2B4F}" srcOrd="0" destOrd="0" presId="urn:microsoft.com/office/officeart/2005/8/layout/target3"/>
    <dgm:cxn modelId="{13DB897D-E344-4444-AE2B-B672F6EC0C1D}" type="presParOf" srcId="{5F48ED32-A6D5-D94D-AC82-2E94C7AF3790}" destId="{3B97C726-D914-A749-9BA9-36EA1F16D83D}" srcOrd="1" destOrd="0" presId="urn:microsoft.com/office/officeart/2005/8/layout/target3"/>
    <dgm:cxn modelId="{9DD47D26-E7C4-2B4F-A82F-0678AB02CE1F}" type="presParOf" srcId="{5F48ED32-A6D5-D94D-AC82-2E94C7AF3790}" destId="{8BCE1EB1-4D03-B646-A2B3-2E0D8E4F1FA4}" srcOrd="2" destOrd="0" presId="urn:microsoft.com/office/officeart/2005/8/layout/target3"/>
    <dgm:cxn modelId="{97F5E7F7-11F8-3140-A9AB-E41C8982A745}" type="presParOf" srcId="{5F48ED32-A6D5-D94D-AC82-2E94C7AF3790}" destId="{205DD727-A2A8-F84E-8AFC-28B781912E84}" srcOrd="3" destOrd="0" presId="urn:microsoft.com/office/officeart/2005/8/layout/target3"/>
    <dgm:cxn modelId="{EDBBF2CC-E17E-A943-9CFB-81D12F20F214}" type="presParOf" srcId="{5F48ED32-A6D5-D94D-AC82-2E94C7AF3790}" destId="{CF622516-B707-7949-94B2-EA27A8DC6A34}" srcOrd="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23142-ACE0-9543-93FD-BDEAEC640CD7}" type="doc">
      <dgm:prSet loTypeId="urn:microsoft.com/office/officeart/2005/8/layout/hList1" loCatId="" qsTypeId="urn:microsoft.com/office/officeart/2005/8/quickstyle/simple4" qsCatId="simple" csTypeId="urn:microsoft.com/office/officeart/2005/8/colors/accent0_1" csCatId="mainScheme" phldr="1"/>
      <dgm:spPr/>
      <dgm:t>
        <a:bodyPr/>
        <a:lstStyle/>
        <a:p>
          <a:endParaRPr lang="en-US"/>
        </a:p>
      </dgm:t>
    </dgm:pt>
    <dgm:pt modelId="{C0C22519-5819-F94A-A174-4984D2F8602E}">
      <dgm:prSet phldrT="[Text]"/>
      <dgm:spPr/>
      <dgm:t>
        <a:bodyPr/>
        <a:lstStyle/>
        <a:p>
          <a:r>
            <a:rPr lang="en-US" b="1" dirty="0" smtClean="0">
              <a:latin typeface="Arial" pitchFamily="34" charset="0"/>
              <a:cs typeface="Arial" pitchFamily="34" charset="0"/>
            </a:rPr>
            <a:t>Brain wave patterns when awake</a:t>
          </a:r>
          <a:endParaRPr lang="en-US" dirty="0"/>
        </a:p>
      </dgm:t>
    </dgm:pt>
    <dgm:pt modelId="{83810432-368A-F54C-9154-623DD08A87BB}" type="parTrans" cxnId="{C0FAC144-53EF-6341-9E58-736A62DD0F61}">
      <dgm:prSet/>
      <dgm:spPr/>
      <dgm:t>
        <a:bodyPr/>
        <a:lstStyle/>
        <a:p>
          <a:endParaRPr lang="en-US"/>
        </a:p>
      </dgm:t>
    </dgm:pt>
    <dgm:pt modelId="{E651E84A-4E1F-634C-972F-BCA8BFE525C0}" type="sibTrans" cxnId="{C0FAC144-53EF-6341-9E58-736A62DD0F61}">
      <dgm:prSet/>
      <dgm:spPr/>
      <dgm:t>
        <a:bodyPr/>
        <a:lstStyle/>
        <a:p>
          <a:endParaRPr lang="en-US"/>
        </a:p>
      </dgm:t>
    </dgm:pt>
    <dgm:pt modelId="{F2BF95B8-F171-EC4A-9F2D-66F73813DAAF}">
      <dgm:prSet phldrT="[Text]"/>
      <dgm:spPr/>
      <dgm:t>
        <a:bodyPr/>
        <a:lstStyle/>
        <a:p>
          <a:r>
            <a:rPr lang="en-US" dirty="0" smtClean="0">
              <a:latin typeface="Arial" pitchFamily="34" charset="0"/>
              <a:cs typeface="Arial" pitchFamily="34" charset="0"/>
            </a:rPr>
            <a:t>Beta brain waves: Brain-wave pattern associated with alert wakefulness</a:t>
          </a:r>
          <a:endParaRPr lang="en-US" dirty="0"/>
        </a:p>
      </dgm:t>
    </dgm:pt>
    <dgm:pt modelId="{14930053-4115-9242-ADF6-73583D2E119D}" type="parTrans" cxnId="{38F46B87-9A14-1A4A-B103-539AA33E8564}">
      <dgm:prSet/>
      <dgm:spPr/>
      <dgm:t>
        <a:bodyPr/>
        <a:lstStyle/>
        <a:p>
          <a:endParaRPr lang="en-US"/>
        </a:p>
      </dgm:t>
    </dgm:pt>
    <dgm:pt modelId="{AB1D58E8-17E5-7E45-9EBA-CB8C0AE3F002}" type="sibTrans" cxnId="{38F46B87-9A14-1A4A-B103-539AA33E8564}">
      <dgm:prSet/>
      <dgm:spPr/>
      <dgm:t>
        <a:bodyPr/>
        <a:lstStyle/>
        <a:p>
          <a:endParaRPr lang="en-US"/>
        </a:p>
      </dgm:t>
    </dgm:pt>
    <dgm:pt modelId="{2747625B-F84E-1443-A7F6-59F0B7975E7E}">
      <dgm:prSet phldrT="[Text]"/>
      <dgm:spPr/>
      <dgm:t>
        <a:bodyPr/>
        <a:lstStyle/>
        <a:p>
          <a:r>
            <a:rPr lang="en-US" b="1" dirty="0" smtClean="0">
              <a:latin typeface="Arial" pitchFamily="34" charset="0"/>
              <a:cs typeface="Arial" pitchFamily="34" charset="0"/>
            </a:rPr>
            <a:t>Brain wave patterns when </a:t>
          </a:r>
        </a:p>
        <a:p>
          <a:r>
            <a:rPr lang="en-US" b="1" dirty="0" smtClean="0">
              <a:latin typeface="Arial" pitchFamily="34" charset="0"/>
              <a:cs typeface="Arial" pitchFamily="34" charset="0"/>
            </a:rPr>
            <a:t>Drowsiness sets in</a:t>
          </a:r>
          <a:endParaRPr lang="en-US" dirty="0"/>
        </a:p>
      </dgm:t>
    </dgm:pt>
    <dgm:pt modelId="{F80CB0B8-14CC-3A43-A57C-04CE0AA20792}" type="parTrans" cxnId="{7B579BC1-3867-F94B-BF92-4BC3678A5451}">
      <dgm:prSet/>
      <dgm:spPr/>
      <dgm:t>
        <a:bodyPr/>
        <a:lstStyle/>
        <a:p>
          <a:endParaRPr lang="en-US"/>
        </a:p>
      </dgm:t>
    </dgm:pt>
    <dgm:pt modelId="{BCB3C5A0-A0E3-D841-8A4B-33F93E6845E0}" type="sibTrans" cxnId="{7B579BC1-3867-F94B-BF92-4BC3678A5451}">
      <dgm:prSet/>
      <dgm:spPr/>
      <dgm:t>
        <a:bodyPr/>
        <a:lstStyle/>
        <a:p>
          <a:endParaRPr lang="en-US"/>
        </a:p>
      </dgm:t>
    </dgm:pt>
    <dgm:pt modelId="{D3B4FC7E-7028-CB41-967E-780603E1F718}">
      <dgm:prSet phldrT="[Text]"/>
      <dgm:spPr/>
      <dgm:t>
        <a:bodyPr/>
        <a:lstStyle/>
        <a:p>
          <a:r>
            <a:rPr lang="en-US" dirty="0" smtClean="0">
              <a:latin typeface="Arial" pitchFamily="34" charset="0"/>
              <a:cs typeface="Arial" pitchFamily="34" charset="0"/>
            </a:rPr>
            <a:t>Sensation of falling, accompanied by a myoclonic jerk (most common)</a:t>
          </a:r>
          <a:endParaRPr lang="en-US" dirty="0"/>
        </a:p>
      </dgm:t>
    </dgm:pt>
    <dgm:pt modelId="{C74EAFA5-4EDE-4845-B5B2-798344EE1C4C}" type="parTrans" cxnId="{9BCD4FC1-DB60-1346-9363-D9EF83874D85}">
      <dgm:prSet/>
      <dgm:spPr/>
      <dgm:t>
        <a:bodyPr/>
        <a:lstStyle/>
        <a:p>
          <a:endParaRPr lang="en-US"/>
        </a:p>
      </dgm:t>
    </dgm:pt>
    <dgm:pt modelId="{A01F1D47-6624-8841-BE8E-B0F65D013398}" type="sibTrans" cxnId="{9BCD4FC1-DB60-1346-9363-D9EF83874D85}">
      <dgm:prSet/>
      <dgm:spPr/>
      <dgm:t>
        <a:bodyPr/>
        <a:lstStyle/>
        <a:p>
          <a:endParaRPr lang="en-US"/>
        </a:p>
      </dgm:t>
    </dgm:pt>
    <dgm:pt modelId="{94D9D39B-41C7-3444-9B2F-11CA95515482}">
      <dgm:prSet/>
      <dgm:spPr/>
      <dgm:t>
        <a:bodyPr/>
        <a:lstStyle/>
        <a:p>
          <a:r>
            <a:rPr lang="en-US" dirty="0" smtClean="0">
              <a:latin typeface="Arial" pitchFamily="34" charset="0"/>
              <a:cs typeface="Arial" pitchFamily="34" charset="0"/>
            </a:rPr>
            <a:t>Alpha brain waves: Brain-wave pattern associated with relaxed wakefulness and drowsiness</a:t>
          </a:r>
          <a:endParaRPr lang="en-US" dirty="0">
            <a:latin typeface="Arial" pitchFamily="34" charset="0"/>
            <a:cs typeface="Arial" pitchFamily="34" charset="0"/>
          </a:endParaRPr>
        </a:p>
      </dgm:t>
    </dgm:pt>
    <dgm:pt modelId="{71FE7248-B0CD-0D41-8545-2575663699B7}" type="parTrans" cxnId="{13229B29-9F99-A44A-9654-816ED8FF2879}">
      <dgm:prSet/>
      <dgm:spPr/>
      <dgm:t>
        <a:bodyPr/>
        <a:lstStyle/>
        <a:p>
          <a:endParaRPr lang="en-US"/>
        </a:p>
      </dgm:t>
    </dgm:pt>
    <dgm:pt modelId="{91A15398-7EFE-314D-9194-86529201707C}" type="sibTrans" cxnId="{13229B29-9F99-A44A-9654-816ED8FF2879}">
      <dgm:prSet/>
      <dgm:spPr/>
      <dgm:t>
        <a:bodyPr/>
        <a:lstStyle/>
        <a:p>
          <a:endParaRPr lang="en-US"/>
        </a:p>
      </dgm:t>
    </dgm:pt>
    <dgm:pt modelId="{9AB52600-1C78-084E-81BF-F5CC5B41478F}">
      <dgm:prSet/>
      <dgm:spPr/>
      <dgm:t>
        <a:bodyPr/>
        <a:lstStyle/>
        <a:p>
          <a:r>
            <a:rPr lang="en-US" dirty="0" smtClean="0">
              <a:latin typeface="Arial" pitchFamily="34" charset="0"/>
              <a:cs typeface="Arial" pitchFamily="34" charset="0"/>
            </a:rPr>
            <a:t>Daily activities and preoccupations</a:t>
          </a:r>
          <a:endParaRPr lang="en-US" dirty="0">
            <a:latin typeface="Arial" pitchFamily="34" charset="0"/>
            <a:cs typeface="Arial" pitchFamily="34" charset="0"/>
          </a:endParaRPr>
        </a:p>
      </dgm:t>
    </dgm:pt>
    <dgm:pt modelId="{CAA8265D-0CDD-8049-A51A-9F5FCDC2CAB3}" type="parTrans" cxnId="{13D73573-8084-7F46-A6D6-8CC98606D9CE}">
      <dgm:prSet/>
      <dgm:spPr/>
      <dgm:t>
        <a:bodyPr/>
        <a:lstStyle/>
        <a:p>
          <a:endParaRPr lang="en-US"/>
        </a:p>
      </dgm:t>
    </dgm:pt>
    <dgm:pt modelId="{FF8B28F5-8814-434A-BE42-557AECCB5D5A}" type="sibTrans" cxnId="{13D73573-8084-7F46-A6D6-8CC98606D9CE}">
      <dgm:prSet/>
      <dgm:spPr/>
      <dgm:t>
        <a:bodyPr/>
        <a:lstStyle/>
        <a:p>
          <a:endParaRPr lang="en-US"/>
        </a:p>
      </dgm:t>
    </dgm:pt>
    <dgm:pt modelId="{0DA17343-E08F-014D-AED1-E5CD10DF51F8}">
      <dgm:prSet/>
      <dgm:spPr/>
      <dgm:t>
        <a:bodyPr/>
        <a:lstStyle/>
        <a:p>
          <a:r>
            <a:rPr lang="en-US" dirty="0" smtClean="0">
              <a:latin typeface="Arial" pitchFamily="34" charset="0"/>
              <a:cs typeface="Arial" pitchFamily="34" charset="0"/>
            </a:rPr>
            <a:t>Floating, flying, or seeing kaleidoscopic patterns or an unfolding landscape (hypnagogic hallucination)</a:t>
          </a:r>
          <a:endParaRPr lang="en-US" dirty="0">
            <a:latin typeface="Arial" pitchFamily="34" charset="0"/>
            <a:cs typeface="Arial" pitchFamily="34" charset="0"/>
          </a:endParaRPr>
        </a:p>
      </dgm:t>
    </dgm:pt>
    <dgm:pt modelId="{AAFE13AC-9BE8-BF4D-B60F-9FADDA6EFEAA}" type="parTrans" cxnId="{0635DC14-AC10-4342-B032-7DDB4CE1B9B1}">
      <dgm:prSet/>
      <dgm:spPr/>
      <dgm:t>
        <a:bodyPr/>
        <a:lstStyle/>
        <a:p>
          <a:endParaRPr lang="en-US"/>
        </a:p>
      </dgm:t>
    </dgm:pt>
    <dgm:pt modelId="{226FA653-3FFB-AB4B-B557-BE0FF10D3FF1}" type="sibTrans" cxnId="{0635DC14-AC10-4342-B032-7DDB4CE1B9B1}">
      <dgm:prSet/>
      <dgm:spPr/>
      <dgm:t>
        <a:bodyPr/>
        <a:lstStyle/>
        <a:p>
          <a:endParaRPr lang="en-US"/>
        </a:p>
      </dgm:t>
    </dgm:pt>
    <dgm:pt modelId="{A5E39C44-B526-554D-9EB7-51B5A58F4179}">
      <dgm:prSet phldrT="[Text]"/>
      <dgm:spPr/>
      <dgm:t>
        <a:bodyPr/>
        <a:lstStyle/>
        <a:p>
          <a:r>
            <a:rPr lang="en-US" b="1" dirty="0" smtClean="0"/>
            <a:t>Include:</a:t>
          </a:r>
          <a:endParaRPr lang="en-US" b="1" dirty="0"/>
        </a:p>
      </dgm:t>
    </dgm:pt>
    <dgm:pt modelId="{FDF27F8D-800F-C944-B1B8-D4C731CECE6F}" type="parTrans" cxnId="{4CDEA2C4-47F9-C047-9CFA-6930A3597F80}">
      <dgm:prSet/>
      <dgm:spPr/>
      <dgm:t>
        <a:bodyPr/>
        <a:lstStyle/>
        <a:p>
          <a:endParaRPr lang="en-US"/>
        </a:p>
      </dgm:t>
    </dgm:pt>
    <dgm:pt modelId="{20DF80B0-C8F8-EE45-8487-B3C454A6ED73}" type="sibTrans" cxnId="{4CDEA2C4-47F9-C047-9CFA-6930A3597F80}">
      <dgm:prSet/>
      <dgm:spPr/>
      <dgm:t>
        <a:bodyPr/>
        <a:lstStyle/>
        <a:p>
          <a:endParaRPr lang="en-US"/>
        </a:p>
      </dgm:t>
    </dgm:pt>
    <dgm:pt modelId="{B19EE2E1-17E8-274A-ACF0-208A7EE19793}" type="pres">
      <dgm:prSet presAssocID="{EF423142-ACE0-9543-93FD-BDEAEC640CD7}" presName="Name0" presStyleCnt="0">
        <dgm:presLayoutVars>
          <dgm:dir/>
          <dgm:animLvl val="lvl"/>
          <dgm:resizeHandles val="exact"/>
        </dgm:presLayoutVars>
      </dgm:prSet>
      <dgm:spPr/>
      <dgm:t>
        <a:bodyPr/>
        <a:lstStyle/>
        <a:p>
          <a:endParaRPr lang="en-US"/>
        </a:p>
      </dgm:t>
    </dgm:pt>
    <dgm:pt modelId="{586B3A9B-F989-5C42-B947-576057E9D222}" type="pres">
      <dgm:prSet presAssocID="{C0C22519-5819-F94A-A174-4984D2F8602E}" presName="composite" presStyleCnt="0"/>
      <dgm:spPr/>
    </dgm:pt>
    <dgm:pt modelId="{6D3F8EB0-E315-1B4B-8C2C-411EC41A4D93}" type="pres">
      <dgm:prSet presAssocID="{C0C22519-5819-F94A-A174-4984D2F8602E}" presName="parTx" presStyleLbl="alignNode1" presStyleIdx="0" presStyleCnt="2">
        <dgm:presLayoutVars>
          <dgm:chMax val="0"/>
          <dgm:chPref val="0"/>
          <dgm:bulletEnabled val="1"/>
        </dgm:presLayoutVars>
      </dgm:prSet>
      <dgm:spPr/>
      <dgm:t>
        <a:bodyPr/>
        <a:lstStyle/>
        <a:p>
          <a:endParaRPr lang="en-US"/>
        </a:p>
      </dgm:t>
    </dgm:pt>
    <dgm:pt modelId="{4F0D3578-447A-4C48-A0CC-7D22FBCEE571}" type="pres">
      <dgm:prSet presAssocID="{C0C22519-5819-F94A-A174-4984D2F8602E}" presName="desTx" presStyleLbl="alignAccFollowNode1" presStyleIdx="0" presStyleCnt="2">
        <dgm:presLayoutVars>
          <dgm:bulletEnabled val="1"/>
        </dgm:presLayoutVars>
      </dgm:prSet>
      <dgm:spPr/>
      <dgm:t>
        <a:bodyPr/>
        <a:lstStyle/>
        <a:p>
          <a:endParaRPr lang="en-US"/>
        </a:p>
      </dgm:t>
    </dgm:pt>
    <dgm:pt modelId="{58460527-E1AB-BD46-B872-87D69D3AD0E4}" type="pres">
      <dgm:prSet presAssocID="{E651E84A-4E1F-634C-972F-BCA8BFE525C0}" presName="space" presStyleCnt="0"/>
      <dgm:spPr/>
    </dgm:pt>
    <dgm:pt modelId="{2800D082-8B6F-BC4E-8BE2-1DCA933E8F94}" type="pres">
      <dgm:prSet presAssocID="{2747625B-F84E-1443-A7F6-59F0B7975E7E}" presName="composite" presStyleCnt="0"/>
      <dgm:spPr/>
    </dgm:pt>
    <dgm:pt modelId="{E6AC86DE-2BAA-3047-A110-1E35B6390C71}" type="pres">
      <dgm:prSet presAssocID="{2747625B-F84E-1443-A7F6-59F0B7975E7E}" presName="parTx" presStyleLbl="alignNode1" presStyleIdx="1" presStyleCnt="2">
        <dgm:presLayoutVars>
          <dgm:chMax val="0"/>
          <dgm:chPref val="0"/>
          <dgm:bulletEnabled val="1"/>
        </dgm:presLayoutVars>
      </dgm:prSet>
      <dgm:spPr/>
      <dgm:t>
        <a:bodyPr/>
        <a:lstStyle/>
        <a:p>
          <a:endParaRPr lang="en-US"/>
        </a:p>
      </dgm:t>
    </dgm:pt>
    <dgm:pt modelId="{D454B6C8-15A8-5743-92EA-142B8DFE2D3C}" type="pres">
      <dgm:prSet presAssocID="{2747625B-F84E-1443-A7F6-59F0B7975E7E}" presName="desTx" presStyleLbl="alignAccFollowNode1" presStyleIdx="1" presStyleCnt="2">
        <dgm:presLayoutVars>
          <dgm:bulletEnabled val="1"/>
        </dgm:presLayoutVars>
      </dgm:prSet>
      <dgm:spPr/>
      <dgm:t>
        <a:bodyPr/>
        <a:lstStyle/>
        <a:p>
          <a:endParaRPr lang="en-US"/>
        </a:p>
      </dgm:t>
    </dgm:pt>
  </dgm:ptLst>
  <dgm:cxnLst>
    <dgm:cxn modelId="{2913AA4D-3EB2-1642-8610-66BF25AC7C43}" type="presOf" srcId="{0DA17343-E08F-014D-AED1-E5CD10DF51F8}" destId="{D454B6C8-15A8-5743-92EA-142B8DFE2D3C}" srcOrd="0" destOrd="3" presId="urn:microsoft.com/office/officeart/2005/8/layout/hList1"/>
    <dgm:cxn modelId="{C0FAC144-53EF-6341-9E58-736A62DD0F61}" srcId="{EF423142-ACE0-9543-93FD-BDEAEC640CD7}" destId="{C0C22519-5819-F94A-A174-4984D2F8602E}" srcOrd="0" destOrd="0" parTransId="{83810432-368A-F54C-9154-623DD08A87BB}" sibTransId="{E651E84A-4E1F-634C-972F-BCA8BFE525C0}"/>
    <dgm:cxn modelId="{10877105-A763-4443-92E2-C1D5FCC00DD6}" type="presOf" srcId="{9AB52600-1C78-084E-81BF-F5CC5B41478F}" destId="{D454B6C8-15A8-5743-92EA-142B8DFE2D3C}" srcOrd="0" destOrd="2" presId="urn:microsoft.com/office/officeart/2005/8/layout/hList1"/>
    <dgm:cxn modelId="{13229B29-9F99-A44A-9654-816ED8FF2879}" srcId="{C0C22519-5819-F94A-A174-4984D2F8602E}" destId="{94D9D39B-41C7-3444-9B2F-11CA95515482}" srcOrd="1" destOrd="0" parTransId="{71FE7248-B0CD-0D41-8545-2575663699B7}" sibTransId="{91A15398-7EFE-314D-9194-86529201707C}"/>
    <dgm:cxn modelId="{38F46B87-9A14-1A4A-B103-539AA33E8564}" srcId="{C0C22519-5819-F94A-A174-4984D2F8602E}" destId="{F2BF95B8-F171-EC4A-9F2D-66F73813DAAF}" srcOrd="0" destOrd="0" parTransId="{14930053-4115-9242-ADF6-73583D2E119D}" sibTransId="{AB1D58E8-17E5-7E45-9EBA-CB8C0AE3F002}"/>
    <dgm:cxn modelId="{13D73573-8084-7F46-A6D6-8CC98606D9CE}" srcId="{2747625B-F84E-1443-A7F6-59F0B7975E7E}" destId="{9AB52600-1C78-084E-81BF-F5CC5B41478F}" srcOrd="2" destOrd="0" parTransId="{CAA8265D-0CDD-8049-A51A-9F5FCDC2CAB3}" sibTransId="{FF8B28F5-8814-434A-BE42-557AECCB5D5A}"/>
    <dgm:cxn modelId="{167DDC28-225D-744A-9417-55220B68AF4E}" type="presOf" srcId="{94D9D39B-41C7-3444-9B2F-11CA95515482}" destId="{4F0D3578-447A-4C48-A0CC-7D22FBCEE571}" srcOrd="0" destOrd="1" presId="urn:microsoft.com/office/officeart/2005/8/layout/hList1"/>
    <dgm:cxn modelId="{35320FD8-DAE4-A64B-845D-97A622F46E64}" type="presOf" srcId="{A5E39C44-B526-554D-9EB7-51B5A58F4179}" destId="{D454B6C8-15A8-5743-92EA-142B8DFE2D3C}" srcOrd="0" destOrd="0" presId="urn:microsoft.com/office/officeart/2005/8/layout/hList1"/>
    <dgm:cxn modelId="{51C085CF-DFF6-A443-B253-32AC5915B3CA}" type="presOf" srcId="{EF423142-ACE0-9543-93FD-BDEAEC640CD7}" destId="{B19EE2E1-17E8-274A-ACF0-208A7EE19793}" srcOrd="0" destOrd="0" presId="urn:microsoft.com/office/officeart/2005/8/layout/hList1"/>
    <dgm:cxn modelId="{0635DC14-AC10-4342-B032-7DDB4CE1B9B1}" srcId="{2747625B-F84E-1443-A7F6-59F0B7975E7E}" destId="{0DA17343-E08F-014D-AED1-E5CD10DF51F8}" srcOrd="3" destOrd="0" parTransId="{AAFE13AC-9BE8-BF4D-B60F-9FADDA6EFEAA}" sibTransId="{226FA653-3FFB-AB4B-B557-BE0FF10D3FF1}"/>
    <dgm:cxn modelId="{4CDEA2C4-47F9-C047-9CFA-6930A3597F80}" srcId="{2747625B-F84E-1443-A7F6-59F0B7975E7E}" destId="{A5E39C44-B526-554D-9EB7-51B5A58F4179}" srcOrd="0" destOrd="0" parTransId="{FDF27F8D-800F-C944-B1B8-D4C731CECE6F}" sibTransId="{20DF80B0-C8F8-EE45-8487-B3C454A6ED73}"/>
    <dgm:cxn modelId="{9BCD4FC1-DB60-1346-9363-D9EF83874D85}" srcId="{2747625B-F84E-1443-A7F6-59F0B7975E7E}" destId="{D3B4FC7E-7028-CB41-967E-780603E1F718}" srcOrd="1" destOrd="0" parTransId="{C74EAFA5-4EDE-4845-B5B2-798344EE1C4C}" sibTransId="{A01F1D47-6624-8841-BE8E-B0F65D013398}"/>
    <dgm:cxn modelId="{CC5C79A1-B9D9-B246-BDCF-B507F2E6CD57}" type="presOf" srcId="{D3B4FC7E-7028-CB41-967E-780603E1F718}" destId="{D454B6C8-15A8-5743-92EA-142B8DFE2D3C}" srcOrd="0" destOrd="1" presId="urn:microsoft.com/office/officeart/2005/8/layout/hList1"/>
    <dgm:cxn modelId="{3BCE6829-5AE3-334F-935E-1B683367F15E}" type="presOf" srcId="{F2BF95B8-F171-EC4A-9F2D-66F73813DAAF}" destId="{4F0D3578-447A-4C48-A0CC-7D22FBCEE571}" srcOrd="0" destOrd="0" presId="urn:microsoft.com/office/officeart/2005/8/layout/hList1"/>
    <dgm:cxn modelId="{7B579BC1-3867-F94B-BF92-4BC3678A5451}" srcId="{EF423142-ACE0-9543-93FD-BDEAEC640CD7}" destId="{2747625B-F84E-1443-A7F6-59F0B7975E7E}" srcOrd="1" destOrd="0" parTransId="{F80CB0B8-14CC-3A43-A57C-04CE0AA20792}" sibTransId="{BCB3C5A0-A0E3-D841-8A4B-33F93E6845E0}"/>
    <dgm:cxn modelId="{3C573FEF-7A1B-E942-B417-0D6BDEBBDBFD}" type="presOf" srcId="{2747625B-F84E-1443-A7F6-59F0B7975E7E}" destId="{E6AC86DE-2BAA-3047-A110-1E35B6390C71}" srcOrd="0" destOrd="0" presId="urn:microsoft.com/office/officeart/2005/8/layout/hList1"/>
    <dgm:cxn modelId="{DA35D18C-DA2A-FC43-B686-80A203B179D9}" type="presOf" srcId="{C0C22519-5819-F94A-A174-4984D2F8602E}" destId="{6D3F8EB0-E315-1B4B-8C2C-411EC41A4D93}" srcOrd="0" destOrd="0" presId="urn:microsoft.com/office/officeart/2005/8/layout/hList1"/>
    <dgm:cxn modelId="{32860EBA-2098-0D49-9F7A-85B9EB498F23}" type="presParOf" srcId="{B19EE2E1-17E8-274A-ACF0-208A7EE19793}" destId="{586B3A9B-F989-5C42-B947-576057E9D222}" srcOrd="0" destOrd="0" presId="urn:microsoft.com/office/officeart/2005/8/layout/hList1"/>
    <dgm:cxn modelId="{C8D10869-49A0-C94C-97B2-EC5B5662FC64}" type="presParOf" srcId="{586B3A9B-F989-5C42-B947-576057E9D222}" destId="{6D3F8EB0-E315-1B4B-8C2C-411EC41A4D93}" srcOrd="0" destOrd="0" presId="urn:microsoft.com/office/officeart/2005/8/layout/hList1"/>
    <dgm:cxn modelId="{94834DD5-7102-1B48-9021-107F924549E3}" type="presParOf" srcId="{586B3A9B-F989-5C42-B947-576057E9D222}" destId="{4F0D3578-447A-4C48-A0CC-7D22FBCEE571}" srcOrd="1" destOrd="0" presId="urn:microsoft.com/office/officeart/2005/8/layout/hList1"/>
    <dgm:cxn modelId="{C75CDD24-A157-7A41-9B04-5B02FD58F98B}" type="presParOf" srcId="{B19EE2E1-17E8-274A-ACF0-208A7EE19793}" destId="{58460527-E1AB-BD46-B872-87D69D3AD0E4}" srcOrd="1" destOrd="0" presId="urn:microsoft.com/office/officeart/2005/8/layout/hList1"/>
    <dgm:cxn modelId="{B687395C-958D-6A49-B2AA-E8A017194601}" type="presParOf" srcId="{B19EE2E1-17E8-274A-ACF0-208A7EE19793}" destId="{2800D082-8B6F-BC4E-8BE2-1DCA933E8F94}" srcOrd="2" destOrd="0" presId="urn:microsoft.com/office/officeart/2005/8/layout/hList1"/>
    <dgm:cxn modelId="{77739BCA-360D-E149-AF5B-0EA01ABEA098}" type="presParOf" srcId="{2800D082-8B6F-BC4E-8BE2-1DCA933E8F94}" destId="{E6AC86DE-2BAA-3047-A110-1E35B6390C71}" srcOrd="0" destOrd="0" presId="urn:microsoft.com/office/officeart/2005/8/layout/hList1"/>
    <dgm:cxn modelId="{EEA70DAA-CE4E-7446-B7BC-4C6C1E95E8A1}" type="presParOf" srcId="{2800D082-8B6F-BC4E-8BE2-1DCA933E8F94}" destId="{D454B6C8-15A8-5743-92EA-142B8DFE2D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E53936-6A1D-6D44-8252-D2A78EBFD262}" type="doc">
      <dgm:prSet loTypeId="urn:microsoft.com/office/officeart/2005/8/layout/bProcess3" loCatId="" qsTypeId="urn:microsoft.com/office/officeart/2005/8/quickstyle/simple4" qsCatId="simple" csTypeId="urn:microsoft.com/office/officeart/2005/8/colors/accent0_1" csCatId="mainScheme"/>
      <dgm:spPr/>
      <dgm:t>
        <a:bodyPr/>
        <a:lstStyle/>
        <a:p>
          <a:endParaRPr lang="en-US"/>
        </a:p>
      </dgm:t>
    </dgm:pt>
    <dgm:pt modelId="{35D81361-FE30-E241-BE6F-F403EB92EFD4}">
      <dgm:prSet/>
      <dgm:spPr/>
      <dgm:t>
        <a:bodyPr/>
        <a:lstStyle/>
        <a:p>
          <a:pPr rtl="0"/>
          <a:r>
            <a:rPr lang="en-US" dirty="0" smtClean="0"/>
            <a:t>Enter NREM sleep four-stage progression</a:t>
          </a:r>
          <a:endParaRPr lang="en-US" dirty="0"/>
        </a:p>
      </dgm:t>
    </dgm:pt>
    <dgm:pt modelId="{A7B83D69-0D33-774E-BE0A-7A5499DBA5CA}" type="parTrans" cxnId="{31B471E8-1290-5D4B-8AE6-5C83F16ED8CD}">
      <dgm:prSet/>
      <dgm:spPr/>
      <dgm:t>
        <a:bodyPr/>
        <a:lstStyle/>
        <a:p>
          <a:endParaRPr lang="en-US"/>
        </a:p>
      </dgm:t>
    </dgm:pt>
    <dgm:pt modelId="{D79E73CB-6BFF-1B40-B4A5-9D5EA1D3B515}" type="sibTrans" cxnId="{31B471E8-1290-5D4B-8AE6-5C83F16ED8CD}">
      <dgm:prSet/>
      <dgm:spPr/>
      <dgm:t>
        <a:bodyPr/>
        <a:lstStyle/>
        <a:p>
          <a:endParaRPr lang="en-US" dirty="0"/>
        </a:p>
      </dgm:t>
    </dgm:pt>
    <dgm:pt modelId="{A1DE61D9-A602-6B4C-BCEA-CCBE6A0390B7}">
      <dgm:prSet/>
      <dgm:spPr/>
      <dgm:t>
        <a:bodyPr/>
        <a:lstStyle/>
        <a:p>
          <a:pPr rtl="0"/>
          <a:r>
            <a:rPr lang="en-US" dirty="0" smtClean="0"/>
            <a:t>NREM sleep stages </a:t>
          </a:r>
          <a:endParaRPr lang="en-US" dirty="0"/>
        </a:p>
      </dgm:t>
    </dgm:pt>
    <dgm:pt modelId="{22C1C4BF-83C4-D141-BC48-626197BEB73F}" type="parTrans" cxnId="{4DF83525-CAD1-014A-B1C4-FEC339E4CEB6}">
      <dgm:prSet/>
      <dgm:spPr/>
      <dgm:t>
        <a:bodyPr/>
        <a:lstStyle/>
        <a:p>
          <a:endParaRPr lang="en-US"/>
        </a:p>
      </dgm:t>
    </dgm:pt>
    <dgm:pt modelId="{63E79CA9-512C-7246-BB00-CB8DA6FECAA1}" type="sibTrans" cxnId="{4DF83525-CAD1-014A-B1C4-FEC339E4CEB6}">
      <dgm:prSet/>
      <dgm:spPr/>
      <dgm:t>
        <a:bodyPr/>
        <a:lstStyle/>
        <a:p>
          <a:endParaRPr lang="en-US" dirty="0"/>
        </a:p>
      </dgm:t>
    </dgm:pt>
    <dgm:pt modelId="{A2EE5F7D-0F2C-1141-A728-E70841DDBA31}">
      <dgm:prSet/>
      <dgm:spPr/>
      <dgm:t>
        <a:bodyPr/>
        <a:lstStyle/>
        <a:p>
          <a:pPr rtl="0"/>
          <a:r>
            <a:rPr lang="en-US" dirty="0" smtClean="0"/>
            <a:t>Each progressive NREM sleep stage is characterized by corresponding decreases in brain and body activity. </a:t>
          </a:r>
          <a:endParaRPr lang="en-US" dirty="0"/>
        </a:p>
      </dgm:t>
    </dgm:pt>
    <dgm:pt modelId="{00452969-BBE0-DB45-823A-46E740C3A74D}" type="parTrans" cxnId="{AD4F1832-6368-314E-87DC-F7F2B386091B}">
      <dgm:prSet/>
      <dgm:spPr/>
      <dgm:t>
        <a:bodyPr/>
        <a:lstStyle/>
        <a:p>
          <a:endParaRPr lang="en-US"/>
        </a:p>
      </dgm:t>
    </dgm:pt>
    <dgm:pt modelId="{400EDD75-1496-EC4D-839A-4A0B4892F46A}" type="sibTrans" cxnId="{AD4F1832-6368-314E-87DC-F7F2B386091B}">
      <dgm:prSet/>
      <dgm:spPr/>
      <dgm:t>
        <a:bodyPr/>
        <a:lstStyle/>
        <a:p>
          <a:endParaRPr lang="en-US" dirty="0"/>
        </a:p>
      </dgm:t>
    </dgm:pt>
    <dgm:pt modelId="{74425FBC-6A00-A44F-883D-12F062C85DF1}">
      <dgm:prSet/>
      <dgm:spPr/>
      <dgm:t>
        <a:bodyPr/>
        <a:lstStyle/>
        <a:p>
          <a:pPr rtl="0"/>
          <a:r>
            <a:rPr lang="en-US" dirty="0" smtClean="0"/>
            <a:t>The first four stages of NREM sleep occupies the first 50 to 70 minutes of sleep.</a:t>
          </a:r>
          <a:endParaRPr lang="en-US" dirty="0"/>
        </a:p>
      </dgm:t>
    </dgm:pt>
    <dgm:pt modelId="{4395BBDB-D5D3-7842-AB0B-ADDA9CF07928}" type="parTrans" cxnId="{29C52270-EC7E-034E-947C-FD75DADC5B80}">
      <dgm:prSet/>
      <dgm:spPr/>
      <dgm:t>
        <a:bodyPr/>
        <a:lstStyle/>
        <a:p>
          <a:endParaRPr lang="en-US"/>
        </a:p>
      </dgm:t>
    </dgm:pt>
    <dgm:pt modelId="{78357163-B32B-0B44-95B4-AD2594C8AB76}" type="sibTrans" cxnId="{29C52270-EC7E-034E-947C-FD75DADC5B80}">
      <dgm:prSet/>
      <dgm:spPr/>
      <dgm:t>
        <a:bodyPr/>
        <a:lstStyle/>
        <a:p>
          <a:endParaRPr lang="en-US" dirty="0"/>
        </a:p>
      </dgm:t>
    </dgm:pt>
    <dgm:pt modelId="{5DAF7920-36D6-9947-BF78-654714F91334}">
      <dgm:prSet/>
      <dgm:spPr/>
      <dgm:t>
        <a:bodyPr/>
        <a:lstStyle/>
        <a:p>
          <a:pPr rtl="0"/>
          <a:r>
            <a:rPr lang="en-US" dirty="0" smtClean="0"/>
            <a:t>Characterized by different brain wave patterns.</a:t>
          </a:r>
          <a:endParaRPr lang="en-US" dirty="0"/>
        </a:p>
      </dgm:t>
    </dgm:pt>
    <dgm:pt modelId="{48492A15-B9E8-804C-9870-697D2AFAF985}" type="parTrans" cxnId="{8C3A9A7D-35FC-8544-8A0B-FC0B2D6C3AE5}">
      <dgm:prSet/>
      <dgm:spPr/>
      <dgm:t>
        <a:bodyPr/>
        <a:lstStyle/>
        <a:p>
          <a:endParaRPr lang="en-US"/>
        </a:p>
      </dgm:t>
    </dgm:pt>
    <dgm:pt modelId="{1CD2DEDE-A1FC-A94D-911D-607DDB544012}" type="sibTrans" cxnId="{8C3A9A7D-35FC-8544-8A0B-FC0B2D6C3AE5}">
      <dgm:prSet/>
      <dgm:spPr/>
      <dgm:t>
        <a:bodyPr/>
        <a:lstStyle/>
        <a:p>
          <a:endParaRPr lang="en-US"/>
        </a:p>
      </dgm:t>
    </dgm:pt>
    <dgm:pt modelId="{B546B41F-5310-1943-9879-98C3E0700A67}" type="pres">
      <dgm:prSet presAssocID="{AEE53936-6A1D-6D44-8252-D2A78EBFD262}" presName="Name0" presStyleCnt="0">
        <dgm:presLayoutVars>
          <dgm:dir/>
          <dgm:resizeHandles val="exact"/>
        </dgm:presLayoutVars>
      </dgm:prSet>
      <dgm:spPr/>
      <dgm:t>
        <a:bodyPr/>
        <a:lstStyle/>
        <a:p>
          <a:endParaRPr lang="en-US"/>
        </a:p>
      </dgm:t>
    </dgm:pt>
    <dgm:pt modelId="{D4ECA0D2-F288-B148-BCC3-FFF9EB50C447}" type="pres">
      <dgm:prSet presAssocID="{35D81361-FE30-E241-BE6F-F403EB92EFD4}" presName="node" presStyleLbl="node1" presStyleIdx="0" presStyleCnt="5">
        <dgm:presLayoutVars>
          <dgm:bulletEnabled val="1"/>
        </dgm:presLayoutVars>
      </dgm:prSet>
      <dgm:spPr/>
      <dgm:t>
        <a:bodyPr/>
        <a:lstStyle/>
        <a:p>
          <a:endParaRPr lang="en-US"/>
        </a:p>
      </dgm:t>
    </dgm:pt>
    <dgm:pt modelId="{258C6057-4273-034C-879F-1C31D2994AC1}" type="pres">
      <dgm:prSet presAssocID="{D79E73CB-6BFF-1B40-B4A5-9D5EA1D3B515}" presName="sibTrans" presStyleLbl="sibTrans1D1" presStyleIdx="0" presStyleCnt="4"/>
      <dgm:spPr/>
      <dgm:t>
        <a:bodyPr/>
        <a:lstStyle/>
        <a:p>
          <a:endParaRPr lang="en-US"/>
        </a:p>
      </dgm:t>
    </dgm:pt>
    <dgm:pt modelId="{ED2C2943-7E61-E34F-87CD-AF56FBCEB716}" type="pres">
      <dgm:prSet presAssocID="{D79E73CB-6BFF-1B40-B4A5-9D5EA1D3B515}" presName="connectorText" presStyleLbl="sibTrans1D1" presStyleIdx="0" presStyleCnt="4"/>
      <dgm:spPr/>
      <dgm:t>
        <a:bodyPr/>
        <a:lstStyle/>
        <a:p>
          <a:endParaRPr lang="en-US"/>
        </a:p>
      </dgm:t>
    </dgm:pt>
    <dgm:pt modelId="{BDB1F8F9-B46B-784A-805D-8031DE3A2F8C}" type="pres">
      <dgm:prSet presAssocID="{A1DE61D9-A602-6B4C-BCEA-CCBE6A0390B7}" presName="node" presStyleLbl="node1" presStyleIdx="1" presStyleCnt="5">
        <dgm:presLayoutVars>
          <dgm:bulletEnabled val="1"/>
        </dgm:presLayoutVars>
      </dgm:prSet>
      <dgm:spPr/>
      <dgm:t>
        <a:bodyPr/>
        <a:lstStyle/>
        <a:p>
          <a:endParaRPr lang="en-US"/>
        </a:p>
      </dgm:t>
    </dgm:pt>
    <dgm:pt modelId="{95F3252A-4EE2-0949-86A9-A1F6FE5A5BE1}" type="pres">
      <dgm:prSet presAssocID="{63E79CA9-512C-7246-BB00-CB8DA6FECAA1}" presName="sibTrans" presStyleLbl="sibTrans1D1" presStyleIdx="1" presStyleCnt="4"/>
      <dgm:spPr/>
      <dgm:t>
        <a:bodyPr/>
        <a:lstStyle/>
        <a:p>
          <a:endParaRPr lang="en-US"/>
        </a:p>
      </dgm:t>
    </dgm:pt>
    <dgm:pt modelId="{4E7AD338-DA0C-FD4B-8F2E-206F674251F3}" type="pres">
      <dgm:prSet presAssocID="{63E79CA9-512C-7246-BB00-CB8DA6FECAA1}" presName="connectorText" presStyleLbl="sibTrans1D1" presStyleIdx="1" presStyleCnt="4"/>
      <dgm:spPr/>
      <dgm:t>
        <a:bodyPr/>
        <a:lstStyle/>
        <a:p>
          <a:endParaRPr lang="en-US"/>
        </a:p>
      </dgm:t>
    </dgm:pt>
    <dgm:pt modelId="{9AE8771B-0460-B547-B91E-C4B401C2E4EE}" type="pres">
      <dgm:prSet presAssocID="{A2EE5F7D-0F2C-1141-A728-E70841DDBA31}" presName="node" presStyleLbl="node1" presStyleIdx="2" presStyleCnt="5">
        <dgm:presLayoutVars>
          <dgm:bulletEnabled val="1"/>
        </dgm:presLayoutVars>
      </dgm:prSet>
      <dgm:spPr/>
      <dgm:t>
        <a:bodyPr/>
        <a:lstStyle/>
        <a:p>
          <a:endParaRPr lang="en-US"/>
        </a:p>
      </dgm:t>
    </dgm:pt>
    <dgm:pt modelId="{80EE2EDA-B029-F64C-8821-C2BA846E27B1}" type="pres">
      <dgm:prSet presAssocID="{400EDD75-1496-EC4D-839A-4A0B4892F46A}" presName="sibTrans" presStyleLbl="sibTrans1D1" presStyleIdx="2" presStyleCnt="4"/>
      <dgm:spPr/>
      <dgm:t>
        <a:bodyPr/>
        <a:lstStyle/>
        <a:p>
          <a:endParaRPr lang="en-US"/>
        </a:p>
      </dgm:t>
    </dgm:pt>
    <dgm:pt modelId="{8D3FA39A-0B66-0B41-9A42-04ABA5764E3D}" type="pres">
      <dgm:prSet presAssocID="{400EDD75-1496-EC4D-839A-4A0B4892F46A}" presName="connectorText" presStyleLbl="sibTrans1D1" presStyleIdx="2" presStyleCnt="4"/>
      <dgm:spPr/>
      <dgm:t>
        <a:bodyPr/>
        <a:lstStyle/>
        <a:p>
          <a:endParaRPr lang="en-US"/>
        </a:p>
      </dgm:t>
    </dgm:pt>
    <dgm:pt modelId="{FA151C18-1ED4-AD44-BBE0-76A639EBFC42}" type="pres">
      <dgm:prSet presAssocID="{74425FBC-6A00-A44F-883D-12F062C85DF1}" presName="node" presStyleLbl="node1" presStyleIdx="3" presStyleCnt="5">
        <dgm:presLayoutVars>
          <dgm:bulletEnabled val="1"/>
        </dgm:presLayoutVars>
      </dgm:prSet>
      <dgm:spPr/>
      <dgm:t>
        <a:bodyPr/>
        <a:lstStyle/>
        <a:p>
          <a:endParaRPr lang="en-US"/>
        </a:p>
      </dgm:t>
    </dgm:pt>
    <dgm:pt modelId="{473D928F-07B4-0E42-8196-E00E35CBD298}" type="pres">
      <dgm:prSet presAssocID="{78357163-B32B-0B44-95B4-AD2594C8AB76}" presName="sibTrans" presStyleLbl="sibTrans1D1" presStyleIdx="3" presStyleCnt="4"/>
      <dgm:spPr/>
      <dgm:t>
        <a:bodyPr/>
        <a:lstStyle/>
        <a:p>
          <a:endParaRPr lang="en-US"/>
        </a:p>
      </dgm:t>
    </dgm:pt>
    <dgm:pt modelId="{443EF684-D980-144B-B785-63CC4F092AF2}" type="pres">
      <dgm:prSet presAssocID="{78357163-B32B-0B44-95B4-AD2594C8AB76}" presName="connectorText" presStyleLbl="sibTrans1D1" presStyleIdx="3" presStyleCnt="4"/>
      <dgm:spPr/>
      <dgm:t>
        <a:bodyPr/>
        <a:lstStyle/>
        <a:p>
          <a:endParaRPr lang="en-US"/>
        </a:p>
      </dgm:t>
    </dgm:pt>
    <dgm:pt modelId="{98EB2311-4CF1-514A-83B7-E002F0370414}" type="pres">
      <dgm:prSet presAssocID="{5DAF7920-36D6-9947-BF78-654714F91334}" presName="node" presStyleLbl="node1" presStyleIdx="4" presStyleCnt="5">
        <dgm:presLayoutVars>
          <dgm:bulletEnabled val="1"/>
        </dgm:presLayoutVars>
      </dgm:prSet>
      <dgm:spPr/>
      <dgm:t>
        <a:bodyPr/>
        <a:lstStyle/>
        <a:p>
          <a:endParaRPr lang="en-US"/>
        </a:p>
      </dgm:t>
    </dgm:pt>
  </dgm:ptLst>
  <dgm:cxnLst>
    <dgm:cxn modelId="{496C2A98-A90E-814B-8914-C69BBD33F227}" type="presOf" srcId="{D79E73CB-6BFF-1B40-B4A5-9D5EA1D3B515}" destId="{ED2C2943-7E61-E34F-87CD-AF56FBCEB716}" srcOrd="1" destOrd="0" presId="urn:microsoft.com/office/officeart/2005/8/layout/bProcess3"/>
    <dgm:cxn modelId="{8C3A9A7D-35FC-8544-8A0B-FC0B2D6C3AE5}" srcId="{AEE53936-6A1D-6D44-8252-D2A78EBFD262}" destId="{5DAF7920-36D6-9947-BF78-654714F91334}" srcOrd="4" destOrd="0" parTransId="{48492A15-B9E8-804C-9870-697D2AFAF985}" sibTransId="{1CD2DEDE-A1FC-A94D-911D-607DDB544012}"/>
    <dgm:cxn modelId="{4DF83525-CAD1-014A-B1C4-FEC339E4CEB6}" srcId="{AEE53936-6A1D-6D44-8252-D2A78EBFD262}" destId="{A1DE61D9-A602-6B4C-BCEA-CCBE6A0390B7}" srcOrd="1" destOrd="0" parTransId="{22C1C4BF-83C4-D141-BC48-626197BEB73F}" sibTransId="{63E79CA9-512C-7246-BB00-CB8DA6FECAA1}"/>
    <dgm:cxn modelId="{AD4F1832-6368-314E-87DC-F7F2B386091B}" srcId="{AEE53936-6A1D-6D44-8252-D2A78EBFD262}" destId="{A2EE5F7D-0F2C-1141-A728-E70841DDBA31}" srcOrd="2" destOrd="0" parTransId="{00452969-BBE0-DB45-823A-46E740C3A74D}" sibTransId="{400EDD75-1496-EC4D-839A-4A0B4892F46A}"/>
    <dgm:cxn modelId="{B21008B7-2E4D-BA47-BC96-F32D0888D125}" type="presOf" srcId="{A2EE5F7D-0F2C-1141-A728-E70841DDBA31}" destId="{9AE8771B-0460-B547-B91E-C4B401C2E4EE}" srcOrd="0" destOrd="0" presId="urn:microsoft.com/office/officeart/2005/8/layout/bProcess3"/>
    <dgm:cxn modelId="{C38BF908-C92A-D34D-AB15-E96C4B57BE7F}" type="presOf" srcId="{63E79CA9-512C-7246-BB00-CB8DA6FECAA1}" destId="{4E7AD338-DA0C-FD4B-8F2E-206F674251F3}" srcOrd="1" destOrd="0" presId="urn:microsoft.com/office/officeart/2005/8/layout/bProcess3"/>
    <dgm:cxn modelId="{5F35093E-4AA4-174C-9D60-6E95C9F66BA5}" type="presOf" srcId="{74425FBC-6A00-A44F-883D-12F062C85DF1}" destId="{FA151C18-1ED4-AD44-BBE0-76A639EBFC42}" srcOrd="0" destOrd="0" presId="urn:microsoft.com/office/officeart/2005/8/layout/bProcess3"/>
    <dgm:cxn modelId="{F049ECB1-7A08-744B-811E-61468D92A861}" type="presOf" srcId="{400EDD75-1496-EC4D-839A-4A0B4892F46A}" destId="{80EE2EDA-B029-F64C-8821-C2BA846E27B1}" srcOrd="0" destOrd="0" presId="urn:microsoft.com/office/officeart/2005/8/layout/bProcess3"/>
    <dgm:cxn modelId="{F22F4BEF-D744-2844-B249-25C28DEC4AD4}" type="presOf" srcId="{35D81361-FE30-E241-BE6F-F403EB92EFD4}" destId="{D4ECA0D2-F288-B148-BCC3-FFF9EB50C447}" srcOrd="0" destOrd="0" presId="urn:microsoft.com/office/officeart/2005/8/layout/bProcess3"/>
    <dgm:cxn modelId="{E94757B7-2B8B-EB43-99DB-EA6BD921E5C0}" type="presOf" srcId="{78357163-B32B-0B44-95B4-AD2594C8AB76}" destId="{443EF684-D980-144B-B785-63CC4F092AF2}" srcOrd="1" destOrd="0" presId="urn:microsoft.com/office/officeart/2005/8/layout/bProcess3"/>
    <dgm:cxn modelId="{136139A0-0202-D140-A691-0CC74B4047A4}" type="presOf" srcId="{D79E73CB-6BFF-1B40-B4A5-9D5EA1D3B515}" destId="{258C6057-4273-034C-879F-1C31D2994AC1}" srcOrd="0" destOrd="0" presId="urn:microsoft.com/office/officeart/2005/8/layout/bProcess3"/>
    <dgm:cxn modelId="{5DFABE42-35F5-3A4F-A349-243002C2C86B}" type="presOf" srcId="{63E79CA9-512C-7246-BB00-CB8DA6FECAA1}" destId="{95F3252A-4EE2-0949-86A9-A1F6FE5A5BE1}" srcOrd="0" destOrd="0" presId="urn:microsoft.com/office/officeart/2005/8/layout/bProcess3"/>
    <dgm:cxn modelId="{C90DD928-CDD5-4341-A0EC-D6CDD7203BDC}" type="presOf" srcId="{AEE53936-6A1D-6D44-8252-D2A78EBFD262}" destId="{B546B41F-5310-1943-9879-98C3E0700A67}" srcOrd="0" destOrd="0" presId="urn:microsoft.com/office/officeart/2005/8/layout/bProcess3"/>
    <dgm:cxn modelId="{E7D164A8-2AA9-0E48-9485-B3BFC0133C64}" type="presOf" srcId="{A1DE61D9-A602-6B4C-BCEA-CCBE6A0390B7}" destId="{BDB1F8F9-B46B-784A-805D-8031DE3A2F8C}" srcOrd="0" destOrd="0" presId="urn:microsoft.com/office/officeart/2005/8/layout/bProcess3"/>
    <dgm:cxn modelId="{29C52270-EC7E-034E-947C-FD75DADC5B80}" srcId="{AEE53936-6A1D-6D44-8252-D2A78EBFD262}" destId="{74425FBC-6A00-A44F-883D-12F062C85DF1}" srcOrd="3" destOrd="0" parTransId="{4395BBDB-D5D3-7842-AB0B-ADDA9CF07928}" sibTransId="{78357163-B32B-0B44-95B4-AD2594C8AB76}"/>
    <dgm:cxn modelId="{31B471E8-1290-5D4B-8AE6-5C83F16ED8CD}" srcId="{AEE53936-6A1D-6D44-8252-D2A78EBFD262}" destId="{35D81361-FE30-E241-BE6F-F403EB92EFD4}" srcOrd="0" destOrd="0" parTransId="{A7B83D69-0D33-774E-BE0A-7A5499DBA5CA}" sibTransId="{D79E73CB-6BFF-1B40-B4A5-9D5EA1D3B515}"/>
    <dgm:cxn modelId="{E11D435A-4FE8-2744-8988-DF4F1B4AC19E}" type="presOf" srcId="{78357163-B32B-0B44-95B4-AD2594C8AB76}" destId="{473D928F-07B4-0E42-8196-E00E35CBD298}" srcOrd="0" destOrd="0" presId="urn:microsoft.com/office/officeart/2005/8/layout/bProcess3"/>
    <dgm:cxn modelId="{D654D3F2-9D7B-F445-804A-E87771279301}" type="presOf" srcId="{5DAF7920-36D6-9947-BF78-654714F91334}" destId="{98EB2311-4CF1-514A-83B7-E002F0370414}" srcOrd="0" destOrd="0" presId="urn:microsoft.com/office/officeart/2005/8/layout/bProcess3"/>
    <dgm:cxn modelId="{EAD1DC61-4775-5F4D-82B1-860E5711261D}" type="presOf" srcId="{400EDD75-1496-EC4D-839A-4A0B4892F46A}" destId="{8D3FA39A-0B66-0B41-9A42-04ABA5764E3D}" srcOrd="1" destOrd="0" presId="urn:microsoft.com/office/officeart/2005/8/layout/bProcess3"/>
    <dgm:cxn modelId="{61BEAC1D-6995-3241-8F1C-BC89A30F1392}" type="presParOf" srcId="{B546B41F-5310-1943-9879-98C3E0700A67}" destId="{D4ECA0D2-F288-B148-BCC3-FFF9EB50C447}" srcOrd="0" destOrd="0" presId="urn:microsoft.com/office/officeart/2005/8/layout/bProcess3"/>
    <dgm:cxn modelId="{678E33E6-EAF1-BC41-A08D-38A3581007A9}" type="presParOf" srcId="{B546B41F-5310-1943-9879-98C3E0700A67}" destId="{258C6057-4273-034C-879F-1C31D2994AC1}" srcOrd="1" destOrd="0" presId="urn:microsoft.com/office/officeart/2005/8/layout/bProcess3"/>
    <dgm:cxn modelId="{A21E9794-9F04-5E4B-B223-A7625122B9FB}" type="presParOf" srcId="{258C6057-4273-034C-879F-1C31D2994AC1}" destId="{ED2C2943-7E61-E34F-87CD-AF56FBCEB716}" srcOrd="0" destOrd="0" presId="urn:microsoft.com/office/officeart/2005/8/layout/bProcess3"/>
    <dgm:cxn modelId="{09924F71-0B3E-734A-8992-151F91319770}" type="presParOf" srcId="{B546B41F-5310-1943-9879-98C3E0700A67}" destId="{BDB1F8F9-B46B-784A-805D-8031DE3A2F8C}" srcOrd="2" destOrd="0" presId="urn:microsoft.com/office/officeart/2005/8/layout/bProcess3"/>
    <dgm:cxn modelId="{8EE2D955-1735-204A-998E-7A65E83AD23A}" type="presParOf" srcId="{B546B41F-5310-1943-9879-98C3E0700A67}" destId="{95F3252A-4EE2-0949-86A9-A1F6FE5A5BE1}" srcOrd="3" destOrd="0" presId="urn:microsoft.com/office/officeart/2005/8/layout/bProcess3"/>
    <dgm:cxn modelId="{FB80849E-CADE-0242-8D97-30CC493727B5}" type="presParOf" srcId="{95F3252A-4EE2-0949-86A9-A1F6FE5A5BE1}" destId="{4E7AD338-DA0C-FD4B-8F2E-206F674251F3}" srcOrd="0" destOrd="0" presId="urn:microsoft.com/office/officeart/2005/8/layout/bProcess3"/>
    <dgm:cxn modelId="{FC12680B-332F-F245-BA80-C082C20E427E}" type="presParOf" srcId="{B546B41F-5310-1943-9879-98C3E0700A67}" destId="{9AE8771B-0460-B547-B91E-C4B401C2E4EE}" srcOrd="4" destOrd="0" presId="urn:microsoft.com/office/officeart/2005/8/layout/bProcess3"/>
    <dgm:cxn modelId="{3187A13B-2518-9347-AC40-1719B2E90FCC}" type="presParOf" srcId="{B546B41F-5310-1943-9879-98C3E0700A67}" destId="{80EE2EDA-B029-F64C-8821-C2BA846E27B1}" srcOrd="5" destOrd="0" presId="urn:microsoft.com/office/officeart/2005/8/layout/bProcess3"/>
    <dgm:cxn modelId="{D3432FA6-E39D-3746-9902-A24C5E9216DA}" type="presParOf" srcId="{80EE2EDA-B029-F64C-8821-C2BA846E27B1}" destId="{8D3FA39A-0B66-0B41-9A42-04ABA5764E3D}" srcOrd="0" destOrd="0" presId="urn:microsoft.com/office/officeart/2005/8/layout/bProcess3"/>
    <dgm:cxn modelId="{A1CE9159-6AB6-744C-A899-C373B9957149}" type="presParOf" srcId="{B546B41F-5310-1943-9879-98C3E0700A67}" destId="{FA151C18-1ED4-AD44-BBE0-76A639EBFC42}" srcOrd="6" destOrd="0" presId="urn:microsoft.com/office/officeart/2005/8/layout/bProcess3"/>
    <dgm:cxn modelId="{795E49D9-2DCB-764D-98F5-78160BC28B55}" type="presParOf" srcId="{B546B41F-5310-1943-9879-98C3E0700A67}" destId="{473D928F-07B4-0E42-8196-E00E35CBD298}" srcOrd="7" destOrd="0" presId="urn:microsoft.com/office/officeart/2005/8/layout/bProcess3"/>
    <dgm:cxn modelId="{6AC51594-0ABA-FE46-AA99-4BF21AA6657A}" type="presParOf" srcId="{473D928F-07B4-0E42-8196-E00E35CBD298}" destId="{443EF684-D980-144B-B785-63CC4F092AF2}" srcOrd="0" destOrd="0" presId="urn:microsoft.com/office/officeart/2005/8/layout/bProcess3"/>
    <dgm:cxn modelId="{86821458-7513-924C-95A2-65C7C121C514}" type="presParOf" srcId="{B546B41F-5310-1943-9879-98C3E0700A67}" destId="{98EB2311-4CF1-514A-83B7-E002F0370414}"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1DA98E-1289-7A48-982E-6898029E3097}" type="doc">
      <dgm:prSet loTypeId="urn:microsoft.com/office/officeart/2008/layout/LinedList" loCatId="" qsTypeId="urn:microsoft.com/office/officeart/2005/8/quickstyle/simple4" qsCatId="simple" csTypeId="urn:microsoft.com/office/officeart/2005/8/colors/accent0_1" csCatId="mainScheme"/>
      <dgm:spPr/>
      <dgm:t>
        <a:bodyPr/>
        <a:lstStyle/>
        <a:p>
          <a:endParaRPr lang="en-US"/>
        </a:p>
      </dgm:t>
    </dgm:pt>
    <dgm:pt modelId="{65992C23-90C6-A64B-BFA1-021280BE8315}">
      <dgm:prSet/>
      <dgm:spPr/>
      <dgm:t>
        <a:bodyPr/>
        <a:lstStyle/>
        <a:p>
          <a:pPr rtl="0"/>
          <a:r>
            <a:rPr lang="en-US" dirty="0" smtClean="0"/>
            <a:t>REM sleep and NREM stage 2 sleep seem to help consolidate new </a:t>
          </a:r>
          <a:r>
            <a:rPr lang="en-US" i="1" dirty="0" smtClean="0"/>
            <a:t>procedural memories</a:t>
          </a:r>
          <a:r>
            <a:rPr lang="en-US" dirty="0" smtClean="0"/>
            <a:t>, which involve learning a new skill or task until it can be performed automatically.</a:t>
          </a:r>
          <a:endParaRPr lang="en-US" dirty="0"/>
        </a:p>
      </dgm:t>
    </dgm:pt>
    <dgm:pt modelId="{65088F5E-534B-054A-81A0-BDA676022B0E}" type="parTrans" cxnId="{E1F47AFA-83A3-EF4F-AB3A-6954082C3E8B}">
      <dgm:prSet/>
      <dgm:spPr/>
      <dgm:t>
        <a:bodyPr/>
        <a:lstStyle/>
        <a:p>
          <a:endParaRPr lang="en-US"/>
        </a:p>
      </dgm:t>
    </dgm:pt>
    <dgm:pt modelId="{D87D97D3-DAA5-ED48-8CCF-C153C403F6D9}" type="sibTrans" cxnId="{E1F47AFA-83A3-EF4F-AB3A-6954082C3E8B}">
      <dgm:prSet/>
      <dgm:spPr/>
      <dgm:t>
        <a:bodyPr/>
        <a:lstStyle/>
        <a:p>
          <a:endParaRPr lang="en-US"/>
        </a:p>
      </dgm:t>
    </dgm:pt>
    <dgm:pt modelId="{CC9248E7-39C1-5740-A6BF-48FA95744C95}">
      <dgm:prSet/>
      <dgm:spPr/>
      <dgm:t>
        <a:bodyPr/>
        <a:lstStyle/>
        <a:p>
          <a:pPr rtl="0"/>
          <a:r>
            <a:rPr lang="en-US" dirty="0" smtClean="0"/>
            <a:t>New memories formed during the day are </a:t>
          </a:r>
          <a:r>
            <a:rPr lang="en-US" i="1" dirty="0" smtClean="0"/>
            <a:t>reactivated</a:t>
          </a:r>
          <a:r>
            <a:rPr lang="en-US" dirty="0" smtClean="0"/>
            <a:t> during the 90-minute cycles of sleep.</a:t>
          </a:r>
          <a:endParaRPr lang="en-US" dirty="0"/>
        </a:p>
      </dgm:t>
    </dgm:pt>
    <dgm:pt modelId="{16C3C604-0E08-4540-B342-5B2D944827B7}" type="parTrans" cxnId="{33AFF4A2-977E-F645-91C6-AEB677988413}">
      <dgm:prSet/>
      <dgm:spPr/>
      <dgm:t>
        <a:bodyPr/>
        <a:lstStyle/>
        <a:p>
          <a:endParaRPr lang="en-US"/>
        </a:p>
      </dgm:t>
    </dgm:pt>
    <dgm:pt modelId="{F8100C85-4959-674F-9A9E-6D19708D0A76}" type="sibTrans" cxnId="{33AFF4A2-977E-F645-91C6-AEB677988413}">
      <dgm:prSet/>
      <dgm:spPr/>
      <dgm:t>
        <a:bodyPr/>
        <a:lstStyle/>
        <a:p>
          <a:endParaRPr lang="en-US"/>
        </a:p>
      </dgm:t>
    </dgm:pt>
    <dgm:pt modelId="{A341B2BC-4513-2748-85DA-5BD0697C0076}">
      <dgm:prSet/>
      <dgm:spPr/>
      <dgm:t>
        <a:bodyPr/>
        <a:lstStyle/>
        <a:p>
          <a:pPr rtl="0"/>
          <a:r>
            <a:rPr lang="en-US" dirty="0" smtClean="0"/>
            <a:t>NREM slow-wave sleep contributes to forming new </a:t>
          </a:r>
          <a:r>
            <a:rPr lang="en-US" i="1" dirty="0" smtClean="0"/>
            <a:t>episodic memories</a:t>
          </a:r>
          <a:r>
            <a:rPr lang="en-US" dirty="0" smtClean="0"/>
            <a:t>, which are memories of personally experienced events.</a:t>
          </a:r>
          <a:endParaRPr lang="en-US" dirty="0"/>
        </a:p>
      </dgm:t>
    </dgm:pt>
    <dgm:pt modelId="{85225297-A091-9F40-9563-19523F4FF55D}" type="sibTrans" cxnId="{BD2EE750-3C19-0A4D-B235-A1E4EEE40887}">
      <dgm:prSet/>
      <dgm:spPr/>
      <dgm:t>
        <a:bodyPr/>
        <a:lstStyle/>
        <a:p>
          <a:endParaRPr lang="en-US"/>
        </a:p>
      </dgm:t>
    </dgm:pt>
    <dgm:pt modelId="{C82D0221-249E-BB4D-ABC9-1BF4A5B3A6D8}" type="parTrans" cxnId="{BD2EE750-3C19-0A4D-B235-A1E4EEE40887}">
      <dgm:prSet/>
      <dgm:spPr/>
      <dgm:t>
        <a:bodyPr/>
        <a:lstStyle/>
        <a:p>
          <a:endParaRPr lang="en-US"/>
        </a:p>
      </dgm:t>
    </dgm:pt>
    <dgm:pt modelId="{0B7046D3-DB47-B14D-B552-CCFB8E1866A7}" type="pres">
      <dgm:prSet presAssocID="{8F1DA98E-1289-7A48-982E-6898029E3097}" presName="vert0" presStyleCnt="0">
        <dgm:presLayoutVars>
          <dgm:dir/>
          <dgm:animOne val="branch"/>
          <dgm:animLvl val="lvl"/>
        </dgm:presLayoutVars>
      </dgm:prSet>
      <dgm:spPr/>
      <dgm:t>
        <a:bodyPr/>
        <a:lstStyle/>
        <a:p>
          <a:endParaRPr lang="en-US"/>
        </a:p>
      </dgm:t>
    </dgm:pt>
    <dgm:pt modelId="{E324BE2A-3ABE-3E4C-B131-22E9BD9C0957}" type="pres">
      <dgm:prSet presAssocID="{A341B2BC-4513-2748-85DA-5BD0697C0076}" presName="thickLine" presStyleLbl="alignNode1" presStyleIdx="0" presStyleCnt="3"/>
      <dgm:spPr/>
    </dgm:pt>
    <dgm:pt modelId="{C31B8FC6-E3A0-564E-9763-FED13B0BA3C1}" type="pres">
      <dgm:prSet presAssocID="{A341B2BC-4513-2748-85DA-5BD0697C0076}" presName="horz1" presStyleCnt="0"/>
      <dgm:spPr/>
    </dgm:pt>
    <dgm:pt modelId="{C71A39C3-A1DA-D44C-B9DF-F8BB42044EBF}" type="pres">
      <dgm:prSet presAssocID="{A341B2BC-4513-2748-85DA-5BD0697C0076}" presName="tx1" presStyleLbl="revTx" presStyleIdx="0" presStyleCnt="3"/>
      <dgm:spPr/>
      <dgm:t>
        <a:bodyPr/>
        <a:lstStyle/>
        <a:p>
          <a:endParaRPr lang="en-US"/>
        </a:p>
      </dgm:t>
    </dgm:pt>
    <dgm:pt modelId="{E0F9C721-9761-0E4D-AF0D-729EEE7893D9}" type="pres">
      <dgm:prSet presAssocID="{A341B2BC-4513-2748-85DA-5BD0697C0076}" presName="vert1" presStyleCnt="0"/>
      <dgm:spPr/>
    </dgm:pt>
    <dgm:pt modelId="{88EF9B8F-F3F0-9747-B039-19FC970EBE3E}" type="pres">
      <dgm:prSet presAssocID="{65992C23-90C6-A64B-BFA1-021280BE8315}" presName="thickLine" presStyleLbl="alignNode1" presStyleIdx="1" presStyleCnt="3"/>
      <dgm:spPr/>
    </dgm:pt>
    <dgm:pt modelId="{BCEF00CD-93B1-A84A-A950-3B2EA39C58A8}" type="pres">
      <dgm:prSet presAssocID="{65992C23-90C6-A64B-BFA1-021280BE8315}" presName="horz1" presStyleCnt="0"/>
      <dgm:spPr/>
    </dgm:pt>
    <dgm:pt modelId="{C4203DFE-6F4F-6F4E-9539-9CA5F07AE1DB}" type="pres">
      <dgm:prSet presAssocID="{65992C23-90C6-A64B-BFA1-021280BE8315}" presName="tx1" presStyleLbl="revTx" presStyleIdx="1" presStyleCnt="3"/>
      <dgm:spPr/>
      <dgm:t>
        <a:bodyPr/>
        <a:lstStyle/>
        <a:p>
          <a:endParaRPr lang="en-US"/>
        </a:p>
      </dgm:t>
    </dgm:pt>
    <dgm:pt modelId="{637BBB29-8C2B-5E46-96D7-9EBD00975B94}" type="pres">
      <dgm:prSet presAssocID="{65992C23-90C6-A64B-BFA1-021280BE8315}" presName="vert1" presStyleCnt="0"/>
      <dgm:spPr/>
    </dgm:pt>
    <dgm:pt modelId="{60E2F933-4F10-1342-9FB0-FBB7193D0ED2}" type="pres">
      <dgm:prSet presAssocID="{CC9248E7-39C1-5740-A6BF-48FA95744C95}" presName="thickLine" presStyleLbl="alignNode1" presStyleIdx="2" presStyleCnt="3"/>
      <dgm:spPr/>
    </dgm:pt>
    <dgm:pt modelId="{321F8DF9-73C8-B540-BC85-E3595D4B041B}" type="pres">
      <dgm:prSet presAssocID="{CC9248E7-39C1-5740-A6BF-48FA95744C95}" presName="horz1" presStyleCnt="0"/>
      <dgm:spPr/>
    </dgm:pt>
    <dgm:pt modelId="{E446E83F-E3EB-344D-B88F-2A54EC8943FA}" type="pres">
      <dgm:prSet presAssocID="{CC9248E7-39C1-5740-A6BF-48FA95744C95}" presName="tx1" presStyleLbl="revTx" presStyleIdx="2" presStyleCnt="3"/>
      <dgm:spPr/>
      <dgm:t>
        <a:bodyPr/>
        <a:lstStyle/>
        <a:p>
          <a:endParaRPr lang="en-US"/>
        </a:p>
      </dgm:t>
    </dgm:pt>
    <dgm:pt modelId="{02D26482-4B88-F042-9E04-9538CDCC00D0}" type="pres">
      <dgm:prSet presAssocID="{CC9248E7-39C1-5740-A6BF-48FA95744C95}" presName="vert1" presStyleCnt="0"/>
      <dgm:spPr/>
    </dgm:pt>
  </dgm:ptLst>
  <dgm:cxnLst>
    <dgm:cxn modelId="{135366C7-C8A3-984B-A501-F73B3F98DD67}" type="presOf" srcId="{8F1DA98E-1289-7A48-982E-6898029E3097}" destId="{0B7046D3-DB47-B14D-B552-CCFB8E1866A7}" srcOrd="0" destOrd="0" presId="urn:microsoft.com/office/officeart/2008/layout/LinedList"/>
    <dgm:cxn modelId="{33AFF4A2-977E-F645-91C6-AEB677988413}" srcId="{8F1DA98E-1289-7A48-982E-6898029E3097}" destId="{CC9248E7-39C1-5740-A6BF-48FA95744C95}" srcOrd="2" destOrd="0" parTransId="{16C3C604-0E08-4540-B342-5B2D944827B7}" sibTransId="{F8100C85-4959-674F-9A9E-6D19708D0A76}"/>
    <dgm:cxn modelId="{BD2EE750-3C19-0A4D-B235-A1E4EEE40887}" srcId="{8F1DA98E-1289-7A48-982E-6898029E3097}" destId="{A341B2BC-4513-2748-85DA-5BD0697C0076}" srcOrd="0" destOrd="0" parTransId="{C82D0221-249E-BB4D-ABC9-1BF4A5B3A6D8}" sibTransId="{85225297-A091-9F40-9563-19523F4FF55D}"/>
    <dgm:cxn modelId="{79D2FEB7-E867-2246-B779-6FEB6AA4B093}" type="presOf" srcId="{65992C23-90C6-A64B-BFA1-021280BE8315}" destId="{C4203DFE-6F4F-6F4E-9539-9CA5F07AE1DB}" srcOrd="0" destOrd="0" presId="urn:microsoft.com/office/officeart/2008/layout/LinedList"/>
    <dgm:cxn modelId="{35BF4C09-41B5-B145-9BA7-791EB84C1A81}" type="presOf" srcId="{CC9248E7-39C1-5740-A6BF-48FA95744C95}" destId="{E446E83F-E3EB-344D-B88F-2A54EC8943FA}" srcOrd="0" destOrd="0" presId="urn:microsoft.com/office/officeart/2008/layout/LinedList"/>
    <dgm:cxn modelId="{774D63E3-EC63-8544-936D-2820597AF82C}" type="presOf" srcId="{A341B2BC-4513-2748-85DA-5BD0697C0076}" destId="{C71A39C3-A1DA-D44C-B9DF-F8BB42044EBF}" srcOrd="0" destOrd="0" presId="urn:microsoft.com/office/officeart/2008/layout/LinedList"/>
    <dgm:cxn modelId="{E1F47AFA-83A3-EF4F-AB3A-6954082C3E8B}" srcId="{8F1DA98E-1289-7A48-982E-6898029E3097}" destId="{65992C23-90C6-A64B-BFA1-021280BE8315}" srcOrd="1" destOrd="0" parTransId="{65088F5E-534B-054A-81A0-BDA676022B0E}" sibTransId="{D87D97D3-DAA5-ED48-8CCF-C153C403F6D9}"/>
    <dgm:cxn modelId="{B19788C9-9708-9647-8A9F-8ACEB15AD5DE}" type="presParOf" srcId="{0B7046D3-DB47-B14D-B552-CCFB8E1866A7}" destId="{E324BE2A-3ABE-3E4C-B131-22E9BD9C0957}" srcOrd="0" destOrd="0" presId="urn:microsoft.com/office/officeart/2008/layout/LinedList"/>
    <dgm:cxn modelId="{67B2D3E9-C2E8-3346-8431-AF1E2A86C5A7}" type="presParOf" srcId="{0B7046D3-DB47-B14D-B552-CCFB8E1866A7}" destId="{C31B8FC6-E3A0-564E-9763-FED13B0BA3C1}" srcOrd="1" destOrd="0" presId="urn:microsoft.com/office/officeart/2008/layout/LinedList"/>
    <dgm:cxn modelId="{FB9F824E-BDC0-1C49-B469-FD2FE4F063AE}" type="presParOf" srcId="{C31B8FC6-E3A0-564E-9763-FED13B0BA3C1}" destId="{C71A39C3-A1DA-D44C-B9DF-F8BB42044EBF}" srcOrd="0" destOrd="0" presId="urn:microsoft.com/office/officeart/2008/layout/LinedList"/>
    <dgm:cxn modelId="{551E9F90-4A83-CE44-9D86-C7AC656C7D4E}" type="presParOf" srcId="{C31B8FC6-E3A0-564E-9763-FED13B0BA3C1}" destId="{E0F9C721-9761-0E4D-AF0D-729EEE7893D9}" srcOrd="1" destOrd="0" presId="urn:microsoft.com/office/officeart/2008/layout/LinedList"/>
    <dgm:cxn modelId="{9729C533-01B9-0F46-BC0C-89329AE84F79}" type="presParOf" srcId="{0B7046D3-DB47-B14D-B552-CCFB8E1866A7}" destId="{88EF9B8F-F3F0-9747-B039-19FC970EBE3E}" srcOrd="2" destOrd="0" presId="urn:microsoft.com/office/officeart/2008/layout/LinedList"/>
    <dgm:cxn modelId="{192E74C5-A738-FA4C-A8E4-13CD717DC440}" type="presParOf" srcId="{0B7046D3-DB47-B14D-B552-CCFB8E1866A7}" destId="{BCEF00CD-93B1-A84A-A950-3B2EA39C58A8}" srcOrd="3" destOrd="0" presId="urn:microsoft.com/office/officeart/2008/layout/LinedList"/>
    <dgm:cxn modelId="{2101B663-15D2-B841-B0F1-A6F4FBA0A3CE}" type="presParOf" srcId="{BCEF00CD-93B1-A84A-A950-3B2EA39C58A8}" destId="{C4203DFE-6F4F-6F4E-9539-9CA5F07AE1DB}" srcOrd="0" destOrd="0" presId="urn:microsoft.com/office/officeart/2008/layout/LinedList"/>
    <dgm:cxn modelId="{2C68BE94-8E27-4943-93BD-9325930C59E2}" type="presParOf" srcId="{BCEF00CD-93B1-A84A-A950-3B2EA39C58A8}" destId="{637BBB29-8C2B-5E46-96D7-9EBD00975B94}" srcOrd="1" destOrd="0" presId="urn:microsoft.com/office/officeart/2008/layout/LinedList"/>
    <dgm:cxn modelId="{13A1D45A-BE56-EA41-9278-2C211F17EC28}" type="presParOf" srcId="{0B7046D3-DB47-B14D-B552-CCFB8E1866A7}" destId="{60E2F933-4F10-1342-9FB0-FBB7193D0ED2}" srcOrd="4" destOrd="0" presId="urn:microsoft.com/office/officeart/2008/layout/LinedList"/>
    <dgm:cxn modelId="{91A1D830-127F-364C-B273-714E4783C8E2}" type="presParOf" srcId="{0B7046D3-DB47-B14D-B552-CCFB8E1866A7}" destId="{321F8DF9-73C8-B540-BC85-E3595D4B041B}" srcOrd="5" destOrd="0" presId="urn:microsoft.com/office/officeart/2008/layout/LinedList"/>
    <dgm:cxn modelId="{EF030BD8-C910-3345-86EB-87085D7796D3}" type="presParOf" srcId="{321F8DF9-73C8-B540-BC85-E3595D4B041B}" destId="{E446E83F-E3EB-344D-B88F-2A54EC8943FA}" srcOrd="0" destOrd="0" presId="urn:microsoft.com/office/officeart/2008/layout/LinedList"/>
    <dgm:cxn modelId="{A05F74F1-06C4-324A-BBD2-D6528AB2CCCA}" type="presParOf" srcId="{321F8DF9-73C8-B540-BC85-E3595D4B041B}" destId="{02D26482-4B88-F042-9E04-9538CDCC00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8E1D2B-66FD-934E-A8C1-DD66B1A4F3FB}" type="doc">
      <dgm:prSet loTypeId="urn:microsoft.com/office/officeart/2005/8/layout/hList1" loCatId="" qsTypeId="urn:microsoft.com/office/officeart/2005/8/quickstyle/simple4" qsCatId="simple" csTypeId="urn:microsoft.com/office/officeart/2005/8/colors/accent0_1" csCatId="mainScheme" phldr="1"/>
      <dgm:spPr/>
      <dgm:t>
        <a:bodyPr/>
        <a:lstStyle/>
        <a:p>
          <a:endParaRPr lang="en-US"/>
        </a:p>
      </dgm:t>
    </dgm:pt>
    <dgm:pt modelId="{67F08705-2854-6E4F-90B9-D264D5F28560}">
      <dgm:prSet phldrT="[Text]"/>
      <dgm:spPr/>
      <dgm:t>
        <a:bodyPr/>
        <a:lstStyle/>
        <a:p>
          <a:r>
            <a:rPr lang="en-US" dirty="0" smtClean="0"/>
            <a:t>Freud</a:t>
          </a:r>
        </a:p>
        <a:p>
          <a:r>
            <a:rPr lang="en-US" dirty="0" smtClean="0"/>
            <a:t>Fulfilled Wishes</a:t>
          </a:r>
          <a:endParaRPr lang="en-US" dirty="0"/>
        </a:p>
      </dgm:t>
    </dgm:pt>
    <dgm:pt modelId="{121DE1CF-0AC0-0D41-BC3E-EF14ED322AFE}" type="parTrans" cxnId="{3AD0102E-8EF1-CA44-998C-B7B004785769}">
      <dgm:prSet/>
      <dgm:spPr/>
      <dgm:t>
        <a:bodyPr/>
        <a:lstStyle/>
        <a:p>
          <a:endParaRPr lang="en-US"/>
        </a:p>
      </dgm:t>
    </dgm:pt>
    <dgm:pt modelId="{CA2BFC5E-D8D7-0A40-BCD1-477430B81982}" type="sibTrans" cxnId="{3AD0102E-8EF1-CA44-998C-B7B004785769}">
      <dgm:prSet/>
      <dgm:spPr/>
      <dgm:t>
        <a:bodyPr/>
        <a:lstStyle/>
        <a:p>
          <a:endParaRPr lang="en-US"/>
        </a:p>
      </dgm:t>
    </dgm:pt>
    <dgm:pt modelId="{6CFACCB9-00C8-E040-BAAC-18EB97FD0EC4}">
      <dgm:prSet phldrT="[Text]"/>
      <dgm:spPr/>
      <dgm:t>
        <a:bodyPr/>
        <a:lstStyle/>
        <a:p>
          <a:r>
            <a:rPr lang="en-US" dirty="0" smtClean="0"/>
            <a:t>Dreams are psychological safety valve.</a:t>
          </a:r>
          <a:endParaRPr lang="en-US" dirty="0"/>
        </a:p>
      </dgm:t>
    </dgm:pt>
    <dgm:pt modelId="{822F9D84-5A1D-0C41-B013-7043D4F28F60}" type="parTrans" cxnId="{BC90568F-9D43-C147-95A1-9EBDA8B0BB30}">
      <dgm:prSet/>
      <dgm:spPr/>
      <dgm:t>
        <a:bodyPr/>
        <a:lstStyle/>
        <a:p>
          <a:endParaRPr lang="en-US"/>
        </a:p>
      </dgm:t>
    </dgm:pt>
    <dgm:pt modelId="{25A4FD89-C2DA-B24F-919B-12D475A3B839}" type="sibTrans" cxnId="{BC90568F-9D43-C147-95A1-9EBDA8B0BB30}">
      <dgm:prSet/>
      <dgm:spPr/>
      <dgm:t>
        <a:bodyPr/>
        <a:lstStyle/>
        <a:p>
          <a:endParaRPr lang="en-US"/>
        </a:p>
      </dgm:t>
    </dgm:pt>
    <dgm:pt modelId="{E89FF6D9-D6DA-E04B-9CEC-C8C6BE16EF53}">
      <dgm:prSet phldrT="[Text]"/>
      <dgm:spPr/>
      <dgm:t>
        <a:bodyPr/>
        <a:lstStyle/>
        <a:p>
          <a:r>
            <a:rPr lang="en-US" dirty="0" smtClean="0"/>
            <a:t>Hobson and McCarley</a:t>
          </a:r>
          <a:br>
            <a:rPr lang="en-US" dirty="0" smtClean="0"/>
          </a:br>
          <a:r>
            <a:rPr lang="en-US" dirty="0" smtClean="0"/>
            <a:t>Activation-Synthesis Model</a:t>
          </a:r>
          <a:endParaRPr lang="en-US" dirty="0"/>
        </a:p>
      </dgm:t>
    </dgm:pt>
    <dgm:pt modelId="{01A03D84-A28D-2F41-BE51-7610C576F579}" type="parTrans" cxnId="{5F993782-348F-ED4D-93C0-D8DBACBF5E98}">
      <dgm:prSet/>
      <dgm:spPr/>
      <dgm:t>
        <a:bodyPr/>
        <a:lstStyle/>
        <a:p>
          <a:endParaRPr lang="en-US"/>
        </a:p>
      </dgm:t>
    </dgm:pt>
    <dgm:pt modelId="{170C654B-C14A-D046-8DC4-1F4F7A9532B4}" type="sibTrans" cxnId="{5F993782-348F-ED4D-93C0-D8DBACBF5E98}">
      <dgm:prSet/>
      <dgm:spPr/>
      <dgm:t>
        <a:bodyPr/>
        <a:lstStyle/>
        <a:p>
          <a:endParaRPr lang="en-US"/>
        </a:p>
      </dgm:t>
    </dgm:pt>
    <dgm:pt modelId="{D01649BA-3279-184D-A1A2-7D0C6867E5E4}">
      <dgm:prSet phldrT="[Text]"/>
      <dgm:spPr/>
      <dgm:t>
        <a:bodyPr/>
        <a:lstStyle/>
        <a:p>
          <a:r>
            <a:rPr lang="en-US" dirty="0" smtClean="0"/>
            <a:t>Neurocognitive Theory of Dreaming</a:t>
          </a:r>
          <a:endParaRPr lang="en-US" dirty="0"/>
        </a:p>
      </dgm:t>
    </dgm:pt>
    <dgm:pt modelId="{71A2E5AF-56D7-FE4F-B68C-2EAEC6E05D65}" type="parTrans" cxnId="{8FD230D5-C7EE-9E4E-A998-7CCB7660F5A5}">
      <dgm:prSet/>
      <dgm:spPr/>
      <dgm:t>
        <a:bodyPr/>
        <a:lstStyle/>
        <a:p>
          <a:endParaRPr lang="en-US"/>
        </a:p>
      </dgm:t>
    </dgm:pt>
    <dgm:pt modelId="{925F5C60-0C24-7D41-89A1-C2D0F66F9B02}" type="sibTrans" cxnId="{8FD230D5-C7EE-9E4E-A998-7CCB7660F5A5}">
      <dgm:prSet/>
      <dgm:spPr/>
      <dgm:t>
        <a:bodyPr/>
        <a:lstStyle/>
        <a:p>
          <a:endParaRPr lang="en-US"/>
        </a:p>
      </dgm:t>
    </dgm:pt>
    <dgm:pt modelId="{8010F0E0-7652-1745-83BE-C0B893866DCC}">
      <dgm:prSet phldrT="[Text]"/>
      <dgm:spPr/>
      <dgm:t>
        <a:bodyPr/>
        <a:lstStyle/>
        <a:p>
          <a:r>
            <a:rPr lang="en-US" dirty="0" smtClean="0"/>
            <a:t>Symbolic sexual and aggressive frustrations expressed during sleep.</a:t>
          </a:r>
          <a:endParaRPr lang="en-US" dirty="0"/>
        </a:p>
      </dgm:t>
    </dgm:pt>
    <dgm:pt modelId="{243610EB-CB0B-804F-92C4-D1F36AD36BA5}" type="parTrans" cxnId="{C39526C6-2C78-9942-9B9D-6480E43D79C4}">
      <dgm:prSet/>
      <dgm:spPr/>
      <dgm:t>
        <a:bodyPr/>
        <a:lstStyle/>
        <a:p>
          <a:endParaRPr lang="en-US"/>
        </a:p>
      </dgm:t>
    </dgm:pt>
    <dgm:pt modelId="{CA92BD6D-085F-9742-9541-49AF820C03CE}" type="sibTrans" cxnId="{C39526C6-2C78-9942-9B9D-6480E43D79C4}">
      <dgm:prSet/>
      <dgm:spPr/>
      <dgm:t>
        <a:bodyPr/>
        <a:lstStyle/>
        <a:p>
          <a:endParaRPr lang="en-US"/>
        </a:p>
      </dgm:t>
    </dgm:pt>
    <dgm:pt modelId="{8AFEA184-4577-3E44-AA8D-24BF4DC4DF4E}">
      <dgm:prSet phldrT="[Text]"/>
      <dgm:spPr/>
      <dgm:t>
        <a:bodyPr/>
        <a:lstStyle/>
        <a:p>
          <a:r>
            <a:rPr lang="en-US" dirty="0" smtClean="0"/>
            <a:t>Manifest content</a:t>
          </a:r>
          <a:endParaRPr lang="en-US" dirty="0"/>
        </a:p>
      </dgm:t>
    </dgm:pt>
    <dgm:pt modelId="{1EE78EFB-F4DC-F84C-822A-050E6216CC76}" type="parTrans" cxnId="{D64BA5C2-6995-5E4E-8004-9D08C5BBDBBE}">
      <dgm:prSet/>
      <dgm:spPr/>
      <dgm:t>
        <a:bodyPr/>
        <a:lstStyle/>
        <a:p>
          <a:endParaRPr lang="en-US"/>
        </a:p>
      </dgm:t>
    </dgm:pt>
    <dgm:pt modelId="{F7DF54BF-B0A7-3040-BB57-728C97162D06}" type="sibTrans" cxnId="{D64BA5C2-6995-5E4E-8004-9D08C5BBDBBE}">
      <dgm:prSet/>
      <dgm:spPr/>
      <dgm:t>
        <a:bodyPr/>
        <a:lstStyle/>
        <a:p>
          <a:endParaRPr lang="en-US"/>
        </a:p>
      </dgm:t>
    </dgm:pt>
    <dgm:pt modelId="{3D1F3BC0-4855-8D40-80B8-FA5556E78EAC}">
      <dgm:prSet phldrT="[Text]"/>
      <dgm:spPr/>
      <dgm:t>
        <a:bodyPr/>
        <a:lstStyle/>
        <a:p>
          <a:r>
            <a:rPr lang="en-US" dirty="0" smtClean="0"/>
            <a:t>Latent content</a:t>
          </a:r>
          <a:endParaRPr lang="en-US" dirty="0"/>
        </a:p>
      </dgm:t>
    </dgm:pt>
    <dgm:pt modelId="{F252669A-E601-C842-A02F-0B7E4447A056}" type="parTrans" cxnId="{060B87C8-612B-0B4C-A35B-4DFE229D4403}">
      <dgm:prSet/>
      <dgm:spPr/>
      <dgm:t>
        <a:bodyPr/>
        <a:lstStyle/>
        <a:p>
          <a:endParaRPr lang="en-US"/>
        </a:p>
      </dgm:t>
    </dgm:pt>
    <dgm:pt modelId="{466474CB-8560-2A4E-A4D6-F6FE8721CF71}" type="sibTrans" cxnId="{060B87C8-612B-0B4C-A35B-4DFE229D4403}">
      <dgm:prSet/>
      <dgm:spPr/>
      <dgm:t>
        <a:bodyPr/>
        <a:lstStyle/>
        <a:p>
          <a:endParaRPr lang="en-US"/>
        </a:p>
      </dgm:t>
    </dgm:pt>
    <dgm:pt modelId="{0452C5DC-E59F-374E-91DF-1EFB9591EABC}">
      <dgm:prSet phldrT="[Text]"/>
      <dgm:spPr/>
      <dgm:t>
        <a:bodyPr/>
        <a:lstStyle/>
        <a:p>
          <a:r>
            <a:rPr lang="en-US" dirty="0" smtClean="0"/>
            <a:t>Not supported by research </a:t>
          </a:r>
          <a:endParaRPr lang="en-US" dirty="0"/>
        </a:p>
      </dgm:t>
    </dgm:pt>
    <dgm:pt modelId="{D2166EA3-FE2C-5546-B76A-061627960B04}" type="parTrans" cxnId="{DC584740-45A5-1C47-AE65-24167B58F6E1}">
      <dgm:prSet/>
      <dgm:spPr/>
      <dgm:t>
        <a:bodyPr/>
        <a:lstStyle/>
        <a:p>
          <a:endParaRPr lang="en-US"/>
        </a:p>
      </dgm:t>
    </dgm:pt>
    <dgm:pt modelId="{C49EA5FA-AB12-7048-891C-61770BBB64B8}" type="sibTrans" cxnId="{DC584740-45A5-1C47-AE65-24167B58F6E1}">
      <dgm:prSet/>
      <dgm:spPr/>
      <dgm:t>
        <a:bodyPr/>
        <a:lstStyle/>
        <a:p>
          <a:endParaRPr lang="en-US"/>
        </a:p>
      </dgm:t>
    </dgm:pt>
    <dgm:pt modelId="{7429B324-AF43-E844-90CB-3095CD143748}">
      <dgm:prSet phldrT="[Text]"/>
      <dgm:spPr/>
      <dgm:t>
        <a:bodyPr/>
        <a:lstStyle/>
        <a:p>
          <a:r>
            <a:rPr lang="en-US" dirty="0" smtClean="0"/>
            <a:t>Sleep brain activity produces dream story (synthesis).</a:t>
          </a:r>
          <a:endParaRPr lang="en-US" dirty="0"/>
        </a:p>
      </dgm:t>
    </dgm:pt>
    <dgm:pt modelId="{7FC0A914-26DE-3946-821A-1ED4A6814E72}" type="parTrans" cxnId="{D21C31BD-948A-0F47-A5CC-4761AF7B3F51}">
      <dgm:prSet/>
      <dgm:spPr/>
      <dgm:t>
        <a:bodyPr/>
        <a:lstStyle/>
        <a:p>
          <a:endParaRPr lang="en-US"/>
        </a:p>
      </dgm:t>
    </dgm:pt>
    <dgm:pt modelId="{22E20E9F-1384-6F48-9269-C01CF97987F7}" type="sibTrans" cxnId="{D21C31BD-948A-0F47-A5CC-4761AF7B3F51}">
      <dgm:prSet/>
      <dgm:spPr/>
      <dgm:t>
        <a:bodyPr/>
        <a:lstStyle/>
        <a:p>
          <a:endParaRPr lang="en-US"/>
        </a:p>
      </dgm:t>
    </dgm:pt>
    <dgm:pt modelId="{106CB6A9-179F-6247-92AD-2B32DEA8F359}">
      <dgm:prSet phldrT="[Text]"/>
      <dgm:spPr/>
      <dgm:t>
        <a:bodyPr/>
        <a:lstStyle/>
        <a:p>
          <a:r>
            <a:rPr lang="en-US" dirty="0" smtClean="0"/>
            <a:t>Dreaming due to automatic activation of brainstem circuits.</a:t>
          </a:r>
          <a:endParaRPr lang="en-US" dirty="0"/>
        </a:p>
      </dgm:t>
    </dgm:pt>
    <dgm:pt modelId="{F790683A-1CDD-6F49-BCE5-3C15FD01BC0F}" type="parTrans" cxnId="{4DC84083-5FA7-614A-90D9-F1280169C4B1}">
      <dgm:prSet/>
      <dgm:spPr/>
      <dgm:t>
        <a:bodyPr/>
        <a:lstStyle/>
        <a:p>
          <a:endParaRPr lang="en-US"/>
        </a:p>
      </dgm:t>
    </dgm:pt>
    <dgm:pt modelId="{68CE4393-4C0B-B94C-A9E4-73744E6B1370}" type="sibTrans" cxnId="{4DC84083-5FA7-614A-90D9-F1280169C4B1}">
      <dgm:prSet/>
      <dgm:spPr/>
      <dgm:t>
        <a:bodyPr/>
        <a:lstStyle/>
        <a:p>
          <a:endParaRPr lang="en-US"/>
        </a:p>
      </dgm:t>
    </dgm:pt>
    <dgm:pt modelId="{773B645E-6A53-B545-9BC9-66BB700AAC52}">
      <dgm:prSet phldrT="[Text]"/>
      <dgm:spPr/>
      <dgm:t>
        <a:bodyPr/>
        <a:lstStyle/>
        <a:p>
          <a:r>
            <a:rPr lang="en-US" dirty="0" smtClean="0"/>
            <a:t>Circuits arouse more sophisticated brain areas that generate and impose meaning on sensory signals.</a:t>
          </a:r>
          <a:endParaRPr lang="en-US" dirty="0"/>
        </a:p>
      </dgm:t>
    </dgm:pt>
    <dgm:pt modelId="{9BDFCE14-11F4-BB4E-9E80-AB33C6EC0E6C}" type="parTrans" cxnId="{D8152FBB-6388-2649-87F7-FFA726BC257B}">
      <dgm:prSet/>
      <dgm:spPr/>
      <dgm:t>
        <a:bodyPr/>
        <a:lstStyle/>
        <a:p>
          <a:endParaRPr lang="en-US"/>
        </a:p>
      </dgm:t>
    </dgm:pt>
    <dgm:pt modelId="{7694DE31-086B-9A47-8F1A-DD3468F77335}" type="sibTrans" cxnId="{D8152FBB-6388-2649-87F7-FFA726BC257B}">
      <dgm:prSet/>
      <dgm:spPr/>
      <dgm:t>
        <a:bodyPr/>
        <a:lstStyle/>
        <a:p>
          <a:endParaRPr lang="en-US"/>
        </a:p>
      </dgm:t>
    </dgm:pt>
    <dgm:pt modelId="{847A30F8-4241-AE46-9B1F-44D88AF32265}">
      <dgm:prSet phldrT="[Text]"/>
      <dgm:spPr/>
      <dgm:t>
        <a:bodyPr/>
        <a:lstStyle/>
        <a:p>
          <a:r>
            <a:rPr lang="en-US" dirty="0" smtClean="0"/>
            <a:t>Continuity of waking and dreaming is emphasized.</a:t>
          </a:r>
          <a:endParaRPr lang="en-US" dirty="0"/>
        </a:p>
      </dgm:t>
    </dgm:pt>
    <dgm:pt modelId="{54F7F346-7DB7-0747-A6B5-F3B027E8C491}" type="parTrans" cxnId="{D6970948-4226-CA47-A673-31EBF06B1BF7}">
      <dgm:prSet/>
      <dgm:spPr/>
    </dgm:pt>
    <dgm:pt modelId="{47E0F42E-9EF3-CC4F-B6B1-0303048C6EA3}" type="sibTrans" cxnId="{D6970948-4226-CA47-A673-31EBF06B1BF7}">
      <dgm:prSet/>
      <dgm:spPr/>
    </dgm:pt>
    <dgm:pt modelId="{440E99E5-509A-F747-8429-9A3F05309008}">
      <dgm:prSet phldrT="[Text]"/>
      <dgm:spPr/>
      <dgm:t>
        <a:bodyPr/>
        <a:lstStyle/>
        <a:p>
          <a:r>
            <a:rPr lang="en-US" dirty="0" smtClean="0"/>
            <a:t>External sensory stimuli cut off so individual sensory data generated; uncontrollable thought processes.</a:t>
          </a:r>
          <a:endParaRPr lang="en-US" dirty="0"/>
        </a:p>
      </dgm:t>
    </dgm:pt>
    <dgm:pt modelId="{8E574AEB-5349-6E47-83FA-A5CA44F96E94}" type="parTrans" cxnId="{6A982EB5-E222-BE4E-AC32-CE249914FF6A}">
      <dgm:prSet/>
      <dgm:spPr/>
    </dgm:pt>
    <dgm:pt modelId="{00BDEC5D-45CE-CC4D-A156-C871A724D59B}" type="sibTrans" cxnId="{6A982EB5-E222-BE4E-AC32-CE249914FF6A}">
      <dgm:prSet/>
      <dgm:spPr/>
    </dgm:pt>
    <dgm:pt modelId="{44E5EBFF-B14A-424F-B396-F20056A1FF95}">
      <dgm:prSet phldrT="[Text]"/>
      <dgm:spPr/>
      <dgm:t>
        <a:bodyPr/>
        <a:lstStyle/>
        <a:p>
          <a:r>
            <a:rPr lang="en-US" dirty="0" smtClean="0"/>
            <a:t>Dreams reflect our interests, personality, worries.</a:t>
          </a:r>
          <a:endParaRPr lang="en-US" dirty="0"/>
        </a:p>
      </dgm:t>
    </dgm:pt>
    <dgm:pt modelId="{371C5EC5-7C39-4EDA-864B-2DBFF6175F47}" type="parTrans" cxnId="{71A80E1D-7E3E-4A24-85FD-550D80C01E1C}">
      <dgm:prSet/>
      <dgm:spPr/>
    </dgm:pt>
    <dgm:pt modelId="{4B912E8A-3465-46E1-95F6-17B04921F743}" type="sibTrans" cxnId="{71A80E1D-7E3E-4A24-85FD-550D80C01E1C}">
      <dgm:prSet/>
      <dgm:spPr/>
    </dgm:pt>
    <dgm:pt modelId="{7C22D0C4-AC41-BE46-A791-E2C41691804F}" type="pres">
      <dgm:prSet presAssocID="{7A8E1D2B-66FD-934E-A8C1-DD66B1A4F3FB}" presName="Name0" presStyleCnt="0">
        <dgm:presLayoutVars>
          <dgm:dir/>
          <dgm:animLvl val="lvl"/>
          <dgm:resizeHandles val="exact"/>
        </dgm:presLayoutVars>
      </dgm:prSet>
      <dgm:spPr/>
      <dgm:t>
        <a:bodyPr/>
        <a:lstStyle/>
        <a:p>
          <a:endParaRPr lang="en-US"/>
        </a:p>
      </dgm:t>
    </dgm:pt>
    <dgm:pt modelId="{7B9EB563-7E85-2847-959D-C2BD60C540E6}" type="pres">
      <dgm:prSet presAssocID="{67F08705-2854-6E4F-90B9-D264D5F28560}" presName="composite" presStyleCnt="0"/>
      <dgm:spPr/>
    </dgm:pt>
    <dgm:pt modelId="{7DF7473E-FA45-D040-A40C-AED8FA9FF85A}" type="pres">
      <dgm:prSet presAssocID="{67F08705-2854-6E4F-90B9-D264D5F28560}" presName="parTx" presStyleLbl="alignNode1" presStyleIdx="0" presStyleCnt="3">
        <dgm:presLayoutVars>
          <dgm:chMax val="0"/>
          <dgm:chPref val="0"/>
          <dgm:bulletEnabled val="1"/>
        </dgm:presLayoutVars>
      </dgm:prSet>
      <dgm:spPr/>
      <dgm:t>
        <a:bodyPr/>
        <a:lstStyle/>
        <a:p>
          <a:endParaRPr lang="en-US"/>
        </a:p>
      </dgm:t>
    </dgm:pt>
    <dgm:pt modelId="{2DA5E0D5-1177-5641-81DA-BB5CC9CCEAE7}" type="pres">
      <dgm:prSet presAssocID="{67F08705-2854-6E4F-90B9-D264D5F28560}" presName="desTx" presStyleLbl="alignAccFollowNode1" presStyleIdx="0" presStyleCnt="3">
        <dgm:presLayoutVars>
          <dgm:bulletEnabled val="1"/>
        </dgm:presLayoutVars>
      </dgm:prSet>
      <dgm:spPr/>
      <dgm:t>
        <a:bodyPr/>
        <a:lstStyle/>
        <a:p>
          <a:endParaRPr lang="en-US"/>
        </a:p>
      </dgm:t>
    </dgm:pt>
    <dgm:pt modelId="{E649715A-A5AE-5D43-B340-262BBF4D71E6}" type="pres">
      <dgm:prSet presAssocID="{CA2BFC5E-D8D7-0A40-BCD1-477430B81982}" presName="space" presStyleCnt="0"/>
      <dgm:spPr/>
    </dgm:pt>
    <dgm:pt modelId="{EF3CA903-EF77-6644-A143-05701E541BE9}" type="pres">
      <dgm:prSet presAssocID="{E89FF6D9-D6DA-E04B-9CEC-C8C6BE16EF53}" presName="composite" presStyleCnt="0"/>
      <dgm:spPr/>
    </dgm:pt>
    <dgm:pt modelId="{30626B58-6F73-314C-BDFB-382CEDDD3162}" type="pres">
      <dgm:prSet presAssocID="{E89FF6D9-D6DA-E04B-9CEC-C8C6BE16EF53}" presName="parTx" presStyleLbl="alignNode1" presStyleIdx="1" presStyleCnt="3">
        <dgm:presLayoutVars>
          <dgm:chMax val="0"/>
          <dgm:chPref val="0"/>
          <dgm:bulletEnabled val="1"/>
        </dgm:presLayoutVars>
      </dgm:prSet>
      <dgm:spPr/>
      <dgm:t>
        <a:bodyPr/>
        <a:lstStyle/>
        <a:p>
          <a:endParaRPr lang="en-US"/>
        </a:p>
      </dgm:t>
    </dgm:pt>
    <dgm:pt modelId="{2B400D39-A2E3-2840-85D0-D3F81F8F1BD4}" type="pres">
      <dgm:prSet presAssocID="{E89FF6D9-D6DA-E04B-9CEC-C8C6BE16EF53}" presName="desTx" presStyleLbl="alignAccFollowNode1" presStyleIdx="1" presStyleCnt="3">
        <dgm:presLayoutVars>
          <dgm:bulletEnabled val="1"/>
        </dgm:presLayoutVars>
      </dgm:prSet>
      <dgm:spPr/>
      <dgm:t>
        <a:bodyPr/>
        <a:lstStyle/>
        <a:p>
          <a:endParaRPr lang="en-US"/>
        </a:p>
      </dgm:t>
    </dgm:pt>
    <dgm:pt modelId="{A632E8F8-3A34-1A47-8755-91498575BDE2}" type="pres">
      <dgm:prSet presAssocID="{170C654B-C14A-D046-8DC4-1F4F7A9532B4}" presName="space" presStyleCnt="0"/>
      <dgm:spPr/>
    </dgm:pt>
    <dgm:pt modelId="{D55A775F-AEB1-4140-A721-8CCB1BB9A860}" type="pres">
      <dgm:prSet presAssocID="{D01649BA-3279-184D-A1A2-7D0C6867E5E4}" presName="composite" presStyleCnt="0"/>
      <dgm:spPr/>
    </dgm:pt>
    <dgm:pt modelId="{B790FCF0-AEAF-0B44-A090-308F8A6292AF}" type="pres">
      <dgm:prSet presAssocID="{D01649BA-3279-184D-A1A2-7D0C6867E5E4}" presName="parTx" presStyleLbl="alignNode1" presStyleIdx="2" presStyleCnt="3">
        <dgm:presLayoutVars>
          <dgm:chMax val="0"/>
          <dgm:chPref val="0"/>
          <dgm:bulletEnabled val="1"/>
        </dgm:presLayoutVars>
      </dgm:prSet>
      <dgm:spPr/>
      <dgm:t>
        <a:bodyPr/>
        <a:lstStyle/>
        <a:p>
          <a:endParaRPr lang="en-US"/>
        </a:p>
      </dgm:t>
    </dgm:pt>
    <dgm:pt modelId="{48096451-755C-674B-BF06-33352C70B56F}" type="pres">
      <dgm:prSet presAssocID="{D01649BA-3279-184D-A1A2-7D0C6867E5E4}" presName="desTx" presStyleLbl="alignAccFollowNode1" presStyleIdx="2" presStyleCnt="3">
        <dgm:presLayoutVars>
          <dgm:bulletEnabled val="1"/>
        </dgm:presLayoutVars>
      </dgm:prSet>
      <dgm:spPr/>
      <dgm:t>
        <a:bodyPr/>
        <a:lstStyle/>
        <a:p>
          <a:endParaRPr lang="en-US"/>
        </a:p>
      </dgm:t>
    </dgm:pt>
  </dgm:ptLst>
  <dgm:cxnLst>
    <dgm:cxn modelId="{D64BA5C2-6995-5E4E-8004-9D08C5BBDBBE}" srcId="{8010F0E0-7652-1745-83BE-C0B893866DCC}" destId="{8AFEA184-4577-3E44-AA8D-24BF4DC4DF4E}" srcOrd="0" destOrd="0" parTransId="{1EE78EFB-F4DC-F84C-822A-050E6216CC76}" sibTransId="{F7DF54BF-B0A7-3040-BB57-728C97162D06}"/>
    <dgm:cxn modelId="{5F993782-348F-ED4D-93C0-D8DBACBF5E98}" srcId="{7A8E1D2B-66FD-934E-A8C1-DD66B1A4F3FB}" destId="{E89FF6D9-D6DA-E04B-9CEC-C8C6BE16EF53}" srcOrd="1" destOrd="0" parTransId="{01A03D84-A28D-2F41-BE51-7610C576F579}" sibTransId="{170C654B-C14A-D046-8DC4-1F4F7A9532B4}"/>
    <dgm:cxn modelId="{09B83B65-F990-6C43-AF5D-96405F6A0EED}" type="presOf" srcId="{8010F0E0-7652-1745-83BE-C0B893866DCC}" destId="{2DA5E0D5-1177-5641-81DA-BB5CC9CCEAE7}" srcOrd="0" destOrd="1" presId="urn:microsoft.com/office/officeart/2005/8/layout/hList1"/>
    <dgm:cxn modelId="{365FF319-EB9F-4D41-A6BA-A37F7D2A6B7D}" type="presOf" srcId="{6CFACCB9-00C8-E040-BAAC-18EB97FD0EC4}" destId="{2DA5E0D5-1177-5641-81DA-BB5CC9CCEAE7}" srcOrd="0" destOrd="0" presId="urn:microsoft.com/office/officeart/2005/8/layout/hList1"/>
    <dgm:cxn modelId="{1FAF556D-0065-FE4C-8B2B-2DA6DC5F9A07}" type="presOf" srcId="{7429B324-AF43-E844-90CB-3095CD143748}" destId="{2B400D39-A2E3-2840-85D0-D3F81F8F1BD4}" srcOrd="0" destOrd="0" presId="urn:microsoft.com/office/officeart/2005/8/layout/hList1"/>
    <dgm:cxn modelId="{5890D1FB-5DC1-B446-9482-43946378A600}" type="presOf" srcId="{67F08705-2854-6E4F-90B9-D264D5F28560}" destId="{7DF7473E-FA45-D040-A40C-AED8FA9FF85A}" srcOrd="0" destOrd="0" presId="urn:microsoft.com/office/officeart/2005/8/layout/hList1"/>
    <dgm:cxn modelId="{713D6EA0-25CF-8041-AE35-A90EC6E866FC}" type="presOf" srcId="{8AFEA184-4577-3E44-AA8D-24BF4DC4DF4E}" destId="{2DA5E0D5-1177-5641-81DA-BB5CC9CCEAE7}" srcOrd="0" destOrd="2" presId="urn:microsoft.com/office/officeart/2005/8/layout/hList1"/>
    <dgm:cxn modelId="{1F59A4BC-7617-864A-BF5F-6FC0B3C60D34}" type="presOf" srcId="{0452C5DC-E59F-374E-91DF-1EFB9591EABC}" destId="{2DA5E0D5-1177-5641-81DA-BB5CC9CCEAE7}" srcOrd="0" destOrd="4" presId="urn:microsoft.com/office/officeart/2005/8/layout/hList1"/>
    <dgm:cxn modelId="{060B87C8-612B-0B4C-A35B-4DFE229D4403}" srcId="{8010F0E0-7652-1745-83BE-C0B893866DCC}" destId="{3D1F3BC0-4855-8D40-80B8-FA5556E78EAC}" srcOrd="1" destOrd="0" parTransId="{F252669A-E601-C842-A02F-0B7E4447A056}" sibTransId="{466474CB-8560-2A4E-A4D6-F6FE8721CF71}"/>
    <dgm:cxn modelId="{90E7D312-15E9-4F4A-AD4A-7BF1E4490346}" type="presOf" srcId="{E89FF6D9-D6DA-E04B-9CEC-C8C6BE16EF53}" destId="{30626B58-6F73-314C-BDFB-382CEDDD3162}" srcOrd="0" destOrd="0" presId="urn:microsoft.com/office/officeart/2005/8/layout/hList1"/>
    <dgm:cxn modelId="{101C72D7-5BA0-2245-BCC4-6786EA342A39}" type="presOf" srcId="{773B645E-6A53-B545-9BC9-66BB700AAC52}" destId="{2B400D39-A2E3-2840-85D0-D3F81F8F1BD4}" srcOrd="0" destOrd="2" presId="urn:microsoft.com/office/officeart/2005/8/layout/hList1"/>
    <dgm:cxn modelId="{4DC84083-5FA7-614A-90D9-F1280169C4B1}" srcId="{E89FF6D9-D6DA-E04B-9CEC-C8C6BE16EF53}" destId="{106CB6A9-179F-6247-92AD-2B32DEA8F359}" srcOrd="1" destOrd="0" parTransId="{F790683A-1CDD-6F49-BCE5-3C15FD01BC0F}" sibTransId="{68CE4393-4C0B-B94C-A9E4-73744E6B1370}"/>
    <dgm:cxn modelId="{8920294C-3F0E-5D46-8686-F34ADBC342AA}" type="presOf" srcId="{847A30F8-4241-AE46-9B1F-44D88AF32265}" destId="{48096451-755C-674B-BF06-33352C70B56F}" srcOrd="0" destOrd="0" presId="urn:microsoft.com/office/officeart/2005/8/layout/hList1"/>
    <dgm:cxn modelId="{C39526C6-2C78-9942-9B9D-6480E43D79C4}" srcId="{67F08705-2854-6E4F-90B9-D264D5F28560}" destId="{8010F0E0-7652-1745-83BE-C0B893866DCC}" srcOrd="1" destOrd="0" parTransId="{243610EB-CB0B-804F-92C4-D1F36AD36BA5}" sibTransId="{CA92BD6D-085F-9742-9541-49AF820C03CE}"/>
    <dgm:cxn modelId="{DC584740-45A5-1C47-AE65-24167B58F6E1}" srcId="{67F08705-2854-6E4F-90B9-D264D5F28560}" destId="{0452C5DC-E59F-374E-91DF-1EFB9591EABC}" srcOrd="2" destOrd="0" parTransId="{D2166EA3-FE2C-5546-B76A-061627960B04}" sibTransId="{C49EA5FA-AB12-7048-891C-61770BBB64B8}"/>
    <dgm:cxn modelId="{6A982EB5-E222-BE4E-AC32-CE249914FF6A}" srcId="{D01649BA-3279-184D-A1A2-7D0C6867E5E4}" destId="{440E99E5-509A-F747-8429-9A3F05309008}" srcOrd="2" destOrd="0" parTransId="{8E574AEB-5349-6E47-83FA-A5CA44F96E94}" sibTransId="{00BDEC5D-45CE-CC4D-A156-C871A724D59B}"/>
    <dgm:cxn modelId="{D6970948-4226-CA47-A673-31EBF06B1BF7}" srcId="{D01649BA-3279-184D-A1A2-7D0C6867E5E4}" destId="{847A30F8-4241-AE46-9B1F-44D88AF32265}" srcOrd="0" destOrd="0" parTransId="{54F7F346-7DB7-0747-A6B5-F3B027E8C491}" sibTransId="{47E0F42E-9EF3-CC4F-B6B1-0303048C6EA3}"/>
    <dgm:cxn modelId="{9DA242F6-056D-0741-8BD2-3B5C0A106086}" type="presOf" srcId="{440E99E5-509A-F747-8429-9A3F05309008}" destId="{48096451-755C-674B-BF06-33352C70B56F}" srcOrd="0" destOrd="2" presId="urn:microsoft.com/office/officeart/2005/8/layout/hList1"/>
    <dgm:cxn modelId="{85675FB0-87A3-384F-98CB-F8E85615D144}" type="presOf" srcId="{D01649BA-3279-184D-A1A2-7D0C6867E5E4}" destId="{B790FCF0-AEAF-0B44-A090-308F8A6292AF}" srcOrd="0" destOrd="0" presId="urn:microsoft.com/office/officeart/2005/8/layout/hList1"/>
    <dgm:cxn modelId="{1107C2DA-75D2-9E42-AC1F-C021BF03ACEE}" type="presOf" srcId="{3D1F3BC0-4855-8D40-80B8-FA5556E78EAC}" destId="{2DA5E0D5-1177-5641-81DA-BB5CC9CCEAE7}" srcOrd="0" destOrd="3" presId="urn:microsoft.com/office/officeart/2005/8/layout/hList1"/>
    <dgm:cxn modelId="{71A80E1D-7E3E-4A24-85FD-550D80C01E1C}" srcId="{D01649BA-3279-184D-A1A2-7D0C6867E5E4}" destId="{44E5EBFF-B14A-424F-B396-F20056A1FF95}" srcOrd="1" destOrd="0" parTransId="{371C5EC5-7C39-4EDA-864B-2DBFF6175F47}" sibTransId="{4B912E8A-3465-46E1-95F6-17B04921F743}"/>
    <dgm:cxn modelId="{D21C31BD-948A-0F47-A5CC-4761AF7B3F51}" srcId="{E89FF6D9-D6DA-E04B-9CEC-C8C6BE16EF53}" destId="{7429B324-AF43-E844-90CB-3095CD143748}" srcOrd="0" destOrd="0" parTransId="{7FC0A914-26DE-3946-821A-1ED4A6814E72}" sibTransId="{22E20E9F-1384-6F48-9269-C01CF97987F7}"/>
    <dgm:cxn modelId="{8FD230D5-C7EE-9E4E-A998-7CCB7660F5A5}" srcId="{7A8E1D2B-66FD-934E-A8C1-DD66B1A4F3FB}" destId="{D01649BA-3279-184D-A1A2-7D0C6867E5E4}" srcOrd="2" destOrd="0" parTransId="{71A2E5AF-56D7-FE4F-B68C-2EAEC6E05D65}" sibTransId="{925F5C60-0C24-7D41-89A1-C2D0F66F9B02}"/>
    <dgm:cxn modelId="{BC90568F-9D43-C147-95A1-9EBDA8B0BB30}" srcId="{67F08705-2854-6E4F-90B9-D264D5F28560}" destId="{6CFACCB9-00C8-E040-BAAC-18EB97FD0EC4}" srcOrd="0" destOrd="0" parTransId="{822F9D84-5A1D-0C41-B013-7043D4F28F60}" sibTransId="{25A4FD89-C2DA-B24F-919B-12D475A3B839}"/>
    <dgm:cxn modelId="{8629C7B2-4A34-9042-8162-5688DC18AE51}" type="presOf" srcId="{106CB6A9-179F-6247-92AD-2B32DEA8F359}" destId="{2B400D39-A2E3-2840-85D0-D3F81F8F1BD4}" srcOrd="0" destOrd="1" presId="urn:microsoft.com/office/officeart/2005/8/layout/hList1"/>
    <dgm:cxn modelId="{3E66A18E-D59D-49FF-8F4C-17C7DC1D9775}" type="presOf" srcId="{44E5EBFF-B14A-424F-B396-F20056A1FF95}" destId="{48096451-755C-674B-BF06-33352C70B56F}" srcOrd="0" destOrd="1" presId="urn:microsoft.com/office/officeart/2005/8/layout/hList1"/>
    <dgm:cxn modelId="{EF733BB9-27E7-2A43-B1B2-3C56F0DDB65D}" type="presOf" srcId="{7A8E1D2B-66FD-934E-A8C1-DD66B1A4F3FB}" destId="{7C22D0C4-AC41-BE46-A791-E2C41691804F}" srcOrd="0" destOrd="0" presId="urn:microsoft.com/office/officeart/2005/8/layout/hList1"/>
    <dgm:cxn modelId="{3AD0102E-8EF1-CA44-998C-B7B004785769}" srcId="{7A8E1D2B-66FD-934E-A8C1-DD66B1A4F3FB}" destId="{67F08705-2854-6E4F-90B9-D264D5F28560}" srcOrd="0" destOrd="0" parTransId="{121DE1CF-0AC0-0D41-BC3E-EF14ED322AFE}" sibTransId="{CA2BFC5E-D8D7-0A40-BCD1-477430B81982}"/>
    <dgm:cxn modelId="{D8152FBB-6388-2649-87F7-FFA726BC257B}" srcId="{E89FF6D9-D6DA-E04B-9CEC-C8C6BE16EF53}" destId="{773B645E-6A53-B545-9BC9-66BB700AAC52}" srcOrd="2" destOrd="0" parTransId="{9BDFCE14-11F4-BB4E-9E80-AB33C6EC0E6C}" sibTransId="{7694DE31-086B-9A47-8F1A-DD3468F77335}"/>
    <dgm:cxn modelId="{583FF822-241F-574C-BABB-8078AF11FF4B}" type="presParOf" srcId="{7C22D0C4-AC41-BE46-A791-E2C41691804F}" destId="{7B9EB563-7E85-2847-959D-C2BD60C540E6}" srcOrd="0" destOrd="0" presId="urn:microsoft.com/office/officeart/2005/8/layout/hList1"/>
    <dgm:cxn modelId="{3AED410B-E6CE-7848-825F-35D26A7AFAF3}" type="presParOf" srcId="{7B9EB563-7E85-2847-959D-C2BD60C540E6}" destId="{7DF7473E-FA45-D040-A40C-AED8FA9FF85A}" srcOrd="0" destOrd="0" presId="urn:microsoft.com/office/officeart/2005/8/layout/hList1"/>
    <dgm:cxn modelId="{0FB27E8C-5C26-5041-873F-37F51A401C57}" type="presParOf" srcId="{7B9EB563-7E85-2847-959D-C2BD60C540E6}" destId="{2DA5E0D5-1177-5641-81DA-BB5CC9CCEAE7}" srcOrd="1" destOrd="0" presId="urn:microsoft.com/office/officeart/2005/8/layout/hList1"/>
    <dgm:cxn modelId="{8BB0D11E-8A4B-FD40-B69C-BA089A872453}" type="presParOf" srcId="{7C22D0C4-AC41-BE46-A791-E2C41691804F}" destId="{E649715A-A5AE-5D43-B340-262BBF4D71E6}" srcOrd="1" destOrd="0" presId="urn:microsoft.com/office/officeart/2005/8/layout/hList1"/>
    <dgm:cxn modelId="{5C58EF0C-6156-434E-9ADB-08A04E3E5512}" type="presParOf" srcId="{7C22D0C4-AC41-BE46-A791-E2C41691804F}" destId="{EF3CA903-EF77-6644-A143-05701E541BE9}" srcOrd="2" destOrd="0" presId="urn:microsoft.com/office/officeart/2005/8/layout/hList1"/>
    <dgm:cxn modelId="{F261DABD-4C6D-B647-9593-314FAD902415}" type="presParOf" srcId="{EF3CA903-EF77-6644-A143-05701E541BE9}" destId="{30626B58-6F73-314C-BDFB-382CEDDD3162}" srcOrd="0" destOrd="0" presId="urn:microsoft.com/office/officeart/2005/8/layout/hList1"/>
    <dgm:cxn modelId="{91854417-CF0A-BF42-A42B-DE3423D54CCF}" type="presParOf" srcId="{EF3CA903-EF77-6644-A143-05701E541BE9}" destId="{2B400D39-A2E3-2840-85D0-D3F81F8F1BD4}" srcOrd="1" destOrd="0" presId="urn:microsoft.com/office/officeart/2005/8/layout/hList1"/>
    <dgm:cxn modelId="{D1113364-5FE1-C749-98DA-0CB5053EABA8}" type="presParOf" srcId="{7C22D0C4-AC41-BE46-A791-E2C41691804F}" destId="{A632E8F8-3A34-1A47-8755-91498575BDE2}" srcOrd="3" destOrd="0" presId="urn:microsoft.com/office/officeart/2005/8/layout/hList1"/>
    <dgm:cxn modelId="{74987253-4FC7-224E-8D25-1404A4C6B0CD}" type="presParOf" srcId="{7C22D0C4-AC41-BE46-A791-E2C41691804F}" destId="{D55A775F-AEB1-4140-A721-8CCB1BB9A860}" srcOrd="4" destOrd="0" presId="urn:microsoft.com/office/officeart/2005/8/layout/hList1"/>
    <dgm:cxn modelId="{E0217023-EBCC-3449-B5C4-0AEE0F228103}" type="presParOf" srcId="{D55A775F-AEB1-4140-A721-8CCB1BB9A860}" destId="{B790FCF0-AEAF-0B44-A090-308F8A6292AF}" srcOrd="0" destOrd="0" presId="urn:microsoft.com/office/officeart/2005/8/layout/hList1"/>
    <dgm:cxn modelId="{A9DBF997-80EF-954C-A18B-283E0A7842A0}" type="presParOf" srcId="{D55A775F-AEB1-4140-A721-8CCB1BB9A860}" destId="{48096451-755C-674B-BF06-33352C70B5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A71B33-2879-2944-8231-7B43EFC4374E}"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6F4047A4-0816-8C42-A12C-A5C15423AC87}">
      <dgm:prSet/>
      <dgm:spPr/>
      <dgm:t>
        <a:bodyPr/>
        <a:lstStyle/>
        <a:p>
          <a:pPr rtl="0"/>
          <a:r>
            <a:rPr lang="en-US" dirty="0" smtClean="0"/>
            <a:t>Research has demonstrated that hypnosis can effectively:</a:t>
          </a:r>
          <a:endParaRPr lang="en-US" dirty="0"/>
        </a:p>
      </dgm:t>
    </dgm:pt>
    <dgm:pt modelId="{A5D6F0B7-6032-2849-898B-E3BD2BBCA135}" type="parTrans" cxnId="{40E3A80F-E909-804D-926C-E36F256BF91B}">
      <dgm:prSet/>
      <dgm:spPr/>
      <dgm:t>
        <a:bodyPr/>
        <a:lstStyle/>
        <a:p>
          <a:endParaRPr lang="en-US"/>
        </a:p>
      </dgm:t>
    </dgm:pt>
    <dgm:pt modelId="{50435C11-C63E-5C4B-9CDD-822C9F5EA25D}" type="sibTrans" cxnId="{40E3A80F-E909-804D-926C-E36F256BF91B}">
      <dgm:prSet/>
      <dgm:spPr/>
      <dgm:t>
        <a:bodyPr/>
        <a:lstStyle/>
        <a:p>
          <a:endParaRPr lang="en-US"/>
        </a:p>
      </dgm:t>
    </dgm:pt>
    <dgm:pt modelId="{DB55C51B-3FC7-C746-AB45-55460FAC6649}">
      <dgm:prSet/>
      <dgm:spPr/>
      <dgm:t>
        <a:bodyPr/>
        <a:lstStyle/>
        <a:p>
          <a:pPr rtl="0"/>
          <a:r>
            <a:rPr lang="en-US" dirty="0" smtClean="0"/>
            <a:t>Reduce pain and discomfort associated with cancer, rheumatoid arthritis, burn wounds, and other chronic conditions</a:t>
          </a:r>
          <a:endParaRPr lang="en-US" dirty="0"/>
        </a:p>
      </dgm:t>
    </dgm:pt>
    <dgm:pt modelId="{CF9536A9-FF92-6A45-8E02-8D800F69DB3D}" type="parTrans" cxnId="{64AE06BB-C6A3-4240-B82C-19837CB72F3B}">
      <dgm:prSet/>
      <dgm:spPr/>
      <dgm:t>
        <a:bodyPr/>
        <a:lstStyle/>
        <a:p>
          <a:endParaRPr lang="en-US"/>
        </a:p>
      </dgm:t>
    </dgm:pt>
    <dgm:pt modelId="{2053CB3C-CF70-2D4F-B703-FD66D8C23D8A}" type="sibTrans" cxnId="{64AE06BB-C6A3-4240-B82C-19837CB72F3B}">
      <dgm:prSet/>
      <dgm:spPr/>
      <dgm:t>
        <a:bodyPr/>
        <a:lstStyle/>
        <a:p>
          <a:endParaRPr lang="en-US"/>
        </a:p>
      </dgm:t>
    </dgm:pt>
    <dgm:pt modelId="{7F4147AE-D0AF-8345-BEE4-91728BD05F54}">
      <dgm:prSet/>
      <dgm:spPr/>
      <dgm:t>
        <a:bodyPr/>
        <a:lstStyle/>
        <a:p>
          <a:pPr rtl="0"/>
          <a:r>
            <a:rPr lang="en-US" dirty="0" smtClean="0"/>
            <a:t>Reduce pain and discomfort associated with childbirth</a:t>
          </a:r>
          <a:endParaRPr lang="en-US" dirty="0"/>
        </a:p>
      </dgm:t>
    </dgm:pt>
    <dgm:pt modelId="{ECC9CCD0-EF49-E34C-89AD-2A5E52F3FCAD}" type="parTrans" cxnId="{4B0828CF-6CBF-8444-ADF1-2B578D135039}">
      <dgm:prSet/>
      <dgm:spPr/>
      <dgm:t>
        <a:bodyPr/>
        <a:lstStyle/>
        <a:p>
          <a:endParaRPr lang="en-US"/>
        </a:p>
      </dgm:t>
    </dgm:pt>
    <dgm:pt modelId="{50AC5761-48AB-334D-BF11-C1E8A6542BD3}" type="sibTrans" cxnId="{4B0828CF-6CBF-8444-ADF1-2B578D135039}">
      <dgm:prSet/>
      <dgm:spPr/>
      <dgm:t>
        <a:bodyPr/>
        <a:lstStyle/>
        <a:p>
          <a:endParaRPr lang="en-US"/>
        </a:p>
      </dgm:t>
    </dgm:pt>
    <dgm:pt modelId="{CF26F570-90A2-4D47-B2ED-39D66425261A}">
      <dgm:prSet/>
      <dgm:spPr/>
      <dgm:t>
        <a:bodyPr/>
        <a:lstStyle/>
        <a:p>
          <a:pPr rtl="0"/>
          <a:r>
            <a:rPr lang="en-US" dirty="0" smtClean="0"/>
            <a:t>Reduce the use of narcotics to relieve postoperative pain</a:t>
          </a:r>
          <a:endParaRPr lang="en-US" dirty="0"/>
        </a:p>
      </dgm:t>
    </dgm:pt>
    <dgm:pt modelId="{DC28A44E-0F13-3342-9560-6B522A4A0F27}" type="parTrans" cxnId="{823A8386-729C-8046-8630-B791DB6CE45F}">
      <dgm:prSet/>
      <dgm:spPr/>
      <dgm:t>
        <a:bodyPr/>
        <a:lstStyle/>
        <a:p>
          <a:endParaRPr lang="en-US"/>
        </a:p>
      </dgm:t>
    </dgm:pt>
    <dgm:pt modelId="{AD16E7B3-504B-F549-A8E3-8A13C844FD3A}" type="sibTrans" cxnId="{823A8386-729C-8046-8630-B791DB6CE45F}">
      <dgm:prSet/>
      <dgm:spPr/>
      <dgm:t>
        <a:bodyPr/>
        <a:lstStyle/>
        <a:p>
          <a:endParaRPr lang="en-US"/>
        </a:p>
      </dgm:t>
    </dgm:pt>
    <dgm:pt modelId="{2B21CCAD-86DA-804E-AABA-069726E7231C}">
      <dgm:prSet/>
      <dgm:spPr/>
      <dgm:t>
        <a:bodyPr/>
        <a:lstStyle/>
        <a:p>
          <a:pPr rtl="0"/>
          <a:r>
            <a:rPr lang="en-US" dirty="0" smtClean="0"/>
            <a:t>Improve the concentration, motivation, and performance of athletes</a:t>
          </a:r>
          <a:endParaRPr lang="en-US" dirty="0"/>
        </a:p>
      </dgm:t>
    </dgm:pt>
    <dgm:pt modelId="{BBD1976F-4130-684C-90BF-70234559576B}" type="parTrans" cxnId="{85A24351-7EB7-484E-8C16-CD70A036FA95}">
      <dgm:prSet/>
      <dgm:spPr/>
      <dgm:t>
        <a:bodyPr/>
        <a:lstStyle/>
        <a:p>
          <a:endParaRPr lang="en-US"/>
        </a:p>
      </dgm:t>
    </dgm:pt>
    <dgm:pt modelId="{51E1F2C0-B090-EB4F-87DD-4002FFD12B59}" type="sibTrans" cxnId="{85A24351-7EB7-484E-8C16-CD70A036FA95}">
      <dgm:prSet/>
      <dgm:spPr/>
      <dgm:t>
        <a:bodyPr/>
        <a:lstStyle/>
        <a:p>
          <a:endParaRPr lang="en-US"/>
        </a:p>
      </dgm:t>
    </dgm:pt>
    <dgm:pt modelId="{F2E7B25E-BEBF-AC42-AE7F-EA8D4EC87AD6}">
      <dgm:prSet/>
      <dgm:spPr/>
      <dgm:t>
        <a:bodyPr/>
        <a:lstStyle/>
        <a:p>
          <a:pPr rtl="0"/>
          <a:r>
            <a:rPr lang="en-US" dirty="0" smtClean="0"/>
            <a:t>Lessen the severity and frequency of asthma attacks</a:t>
          </a:r>
          <a:endParaRPr lang="en-US" dirty="0"/>
        </a:p>
      </dgm:t>
    </dgm:pt>
    <dgm:pt modelId="{04E894D5-AC71-0945-98C9-8004BB408392}" type="parTrans" cxnId="{CC42FE74-46EB-4E4B-A8CE-B988E16FFD2E}">
      <dgm:prSet/>
      <dgm:spPr/>
      <dgm:t>
        <a:bodyPr/>
        <a:lstStyle/>
        <a:p>
          <a:endParaRPr lang="en-US"/>
        </a:p>
      </dgm:t>
    </dgm:pt>
    <dgm:pt modelId="{2F9017FA-BBD8-6F40-B9EF-508C53B464B1}" type="sibTrans" cxnId="{CC42FE74-46EB-4E4B-A8CE-B988E16FFD2E}">
      <dgm:prSet/>
      <dgm:spPr/>
      <dgm:t>
        <a:bodyPr/>
        <a:lstStyle/>
        <a:p>
          <a:endParaRPr lang="en-US"/>
        </a:p>
      </dgm:t>
    </dgm:pt>
    <dgm:pt modelId="{CD456947-92D8-2842-890B-43EE788194EF}">
      <dgm:prSet/>
      <dgm:spPr/>
      <dgm:t>
        <a:bodyPr/>
        <a:lstStyle/>
        <a:p>
          <a:pPr rtl="0"/>
          <a:r>
            <a:rPr lang="en-US" dirty="0" smtClean="0"/>
            <a:t>Eliminate recurring nightmares</a:t>
          </a:r>
          <a:endParaRPr lang="en-US" dirty="0"/>
        </a:p>
      </dgm:t>
    </dgm:pt>
    <dgm:pt modelId="{0B982631-3B33-6D41-ABC9-DB2CDBACAC2B}" type="parTrans" cxnId="{6859B84C-034A-C14D-B7B2-82546AA97436}">
      <dgm:prSet/>
      <dgm:spPr/>
      <dgm:t>
        <a:bodyPr/>
        <a:lstStyle/>
        <a:p>
          <a:endParaRPr lang="en-US"/>
        </a:p>
      </dgm:t>
    </dgm:pt>
    <dgm:pt modelId="{B2FDD9EF-3C2E-A24D-B3AE-E027919A96CA}" type="sibTrans" cxnId="{6859B84C-034A-C14D-B7B2-82546AA97436}">
      <dgm:prSet/>
      <dgm:spPr/>
      <dgm:t>
        <a:bodyPr/>
        <a:lstStyle/>
        <a:p>
          <a:endParaRPr lang="en-US"/>
        </a:p>
      </dgm:t>
    </dgm:pt>
    <dgm:pt modelId="{5977BD3C-B2D2-5143-B681-A4ADA25F1F26}">
      <dgm:prSet/>
      <dgm:spPr/>
      <dgm:t>
        <a:bodyPr/>
        <a:lstStyle/>
        <a:p>
          <a:pPr rtl="0"/>
          <a:r>
            <a:rPr lang="en-US" dirty="0" smtClean="0"/>
            <a:t>Enhance the effectiveness of psychotherapy in the treatment of obesity, hypertension, and anxiety</a:t>
          </a:r>
          <a:endParaRPr lang="en-US" dirty="0"/>
        </a:p>
      </dgm:t>
    </dgm:pt>
    <dgm:pt modelId="{76307771-DCB8-0F49-A844-81AFD5F55CD3}" type="parTrans" cxnId="{F241A706-9784-534D-833E-565B13C4CB4A}">
      <dgm:prSet/>
      <dgm:spPr/>
      <dgm:t>
        <a:bodyPr/>
        <a:lstStyle/>
        <a:p>
          <a:endParaRPr lang="en-US"/>
        </a:p>
      </dgm:t>
    </dgm:pt>
    <dgm:pt modelId="{27B8EC15-9C5B-1B45-B49D-0D74972A942E}" type="sibTrans" cxnId="{F241A706-9784-534D-833E-565B13C4CB4A}">
      <dgm:prSet/>
      <dgm:spPr/>
      <dgm:t>
        <a:bodyPr/>
        <a:lstStyle/>
        <a:p>
          <a:endParaRPr lang="en-US"/>
        </a:p>
      </dgm:t>
    </dgm:pt>
    <dgm:pt modelId="{8FBF61EE-2223-304E-88B0-901CE7D28A54}">
      <dgm:prSet/>
      <dgm:spPr/>
      <dgm:t>
        <a:bodyPr/>
        <a:lstStyle/>
        <a:p>
          <a:pPr rtl="0"/>
          <a:r>
            <a:rPr lang="en-US" dirty="0" smtClean="0"/>
            <a:t>Remove warts</a:t>
          </a:r>
          <a:endParaRPr lang="en-US" dirty="0"/>
        </a:p>
      </dgm:t>
    </dgm:pt>
    <dgm:pt modelId="{8FBC11E6-FB49-DB49-936A-F0E335901FBC}" type="parTrans" cxnId="{6E3B9328-DCBF-D047-80D9-D2F9AF8B0681}">
      <dgm:prSet/>
      <dgm:spPr/>
      <dgm:t>
        <a:bodyPr/>
        <a:lstStyle/>
        <a:p>
          <a:endParaRPr lang="en-US"/>
        </a:p>
      </dgm:t>
    </dgm:pt>
    <dgm:pt modelId="{D55E63D3-D88E-F742-90EC-2E775B43A365}" type="sibTrans" cxnId="{6E3B9328-DCBF-D047-80D9-D2F9AF8B0681}">
      <dgm:prSet/>
      <dgm:spPr/>
      <dgm:t>
        <a:bodyPr/>
        <a:lstStyle/>
        <a:p>
          <a:endParaRPr lang="en-US"/>
        </a:p>
      </dgm:t>
    </dgm:pt>
    <dgm:pt modelId="{D1A6EA37-5EDE-9C4B-B287-162E623F9072}">
      <dgm:prSet/>
      <dgm:spPr/>
      <dgm:t>
        <a:bodyPr/>
        <a:lstStyle/>
        <a:p>
          <a:pPr rtl="0"/>
          <a:r>
            <a:rPr lang="en-US" dirty="0" smtClean="0"/>
            <a:t>Eliminate or reduce stuttering</a:t>
          </a:r>
          <a:endParaRPr lang="en-US" dirty="0"/>
        </a:p>
      </dgm:t>
    </dgm:pt>
    <dgm:pt modelId="{526EFE8E-20CB-C546-BFD8-7C6A77D2A3AF}" type="parTrans" cxnId="{91C7F422-203E-D846-A539-83A31541901E}">
      <dgm:prSet/>
      <dgm:spPr/>
      <dgm:t>
        <a:bodyPr/>
        <a:lstStyle/>
        <a:p>
          <a:endParaRPr lang="en-US"/>
        </a:p>
      </dgm:t>
    </dgm:pt>
    <dgm:pt modelId="{F898234E-FCC9-BB40-8E26-2D43C9594258}" type="sibTrans" cxnId="{91C7F422-203E-D846-A539-83A31541901E}">
      <dgm:prSet/>
      <dgm:spPr/>
      <dgm:t>
        <a:bodyPr/>
        <a:lstStyle/>
        <a:p>
          <a:endParaRPr lang="en-US"/>
        </a:p>
      </dgm:t>
    </dgm:pt>
    <dgm:pt modelId="{BC17BF1D-B0DF-1144-9A92-2173E824144F}">
      <dgm:prSet/>
      <dgm:spPr/>
      <dgm:t>
        <a:bodyPr/>
        <a:lstStyle/>
        <a:p>
          <a:pPr rtl="0"/>
          <a:r>
            <a:rPr lang="en-US" dirty="0" smtClean="0"/>
            <a:t>Suppress the gag reflex during dental procedures</a:t>
          </a:r>
          <a:endParaRPr lang="en-US" dirty="0"/>
        </a:p>
      </dgm:t>
    </dgm:pt>
    <dgm:pt modelId="{65F3265B-7F7F-8B41-B3A1-31CCA2976B48}" type="parTrans" cxnId="{9EFBD0D2-59FB-E644-9BC7-C8C0EC6727D5}">
      <dgm:prSet/>
      <dgm:spPr/>
      <dgm:t>
        <a:bodyPr/>
        <a:lstStyle/>
        <a:p>
          <a:endParaRPr lang="en-US"/>
        </a:p>
      </dgm:t>
    </dgm:pt>
    <dgm:pt modelId="{B5E10480-6B0C-E649-B507-3CB7BB0650FC}" type="sibTrans" cxnId="{9EFBD0D2-59FB-E644-9BC7-C8C0EC6727D5}">
      <dgm:prSet/>
      <dgm:spPr/>
      <dgm:t>
        <a:bodyPr/>
        <a:lstStyle/>
        <a:p>
          <a:endParaRPr lang="en-US"/>
        </a:p>
      </dgm:t>
    </dgm:pt>
    <dgm:pt modelId="{4A7215F9-84A5-F741-B36B-ED4E6FD7A597}" type="pres">
      <dgm:prSet presAssocID="{49A71B33-2879-2944-8231-7B43EFC4374E}" presName="Name0" presStyleCnt="0">
        <dgm:presLayoutVars>
          <dgm:dir/>
          <dgm:animLvl val="lvl"/>
          <dgm:resizeHandles val="exact"/>
        </dgm:presLayoutVars>
      </dgm:prSet>
      <dgm:spPr/>
      <dgm:t>
        <a:bodyPr/>
        <a:lstStyle/>
        <a:p>
          <a:endParaRPr lang="en-US"/>
        </a:p>
      </dgm:t>
    </dgm:pt>
    <dgm:pt modelId="{AEDDBCD6-84BD-FC48-9735-77307C9B752D}" type="pres">
      <dgm:prSet presAssocID="{6F4047A4-0816-8C42-A12C-A5C15423AC87}" presName="composite" presStyleCnt="0"/>
      <dgm:spPr/>
    </dgm:pt>
    <dgm:pt modelId="{74E768ED-F860-3E45-9486-BB070C6C0D89}" type="pres">
      <dgm:prSet presAssocID="{6F4047A4-0816-8C42-A12C-A5C15423AC87}" presName="parTx" presStyleLbl="alignNode1" presStyleIdx="0" presStyleCnt="1">
        <dgm:presLayoutVars>
          <dgm:chMax val="0"/>
          <dgm:chPref val="0"/>
          <dgm:bulletEnabled val="1"/>
        </dgm:presLayoutVars>
      </dgm:prSet>
      <dgm:spPr/>
      <dgm:t>
        <a:bodyPr/>
        <a:lstStyle/>
        <a:p>
          <a:endParaRPr lang="en-US"/>
        </a:p>
      </dgm:t>
    </dgm:pt>
    <dgm:pt modelId="{523BB98E-5438-594D-914E-F53DA283A6E3}" type="pres">
      <dgm:prSet presAssocID="{6F4047A4-0816-8C42-A12C-A5C15423AC87}" presName="desTx" presStyleLbl="alignAccFollowNode1" presStyleIdx="0" presStyleCnt="1">
        <dgm:presLayoutVars>
          <dgm:bulletEnabled val="1"/>
        </dgm:presLayoutVars>
      </dgm:prSet>
      <dgm:spPr/>
      <dgm:t>
        <a:bodyPr/>
        <a:lstStyle/>
        <a:p>
          <a:endParaRPr lang="en-US"/>
        </a:p>
      </dgm:t>
    </dgm:pt>
  </dgm:ptLst>
  <dgm:cxnLst>
    <dgm:cxn modelId="{CC42FE74-46EB-4E4B-A8CE-B988E16FFD2E}" srcId="{6F4047A4-0816-8C42-A12C-A5C15423AC87}" destId="{F2E7B25E-BEBF-AC42-AE7F-EA8D4EC87AD6}" srcOrd="4" destOrd="0" parTransId="{04E894D5-AC71-0945-98C9-8004BB408392}" sibTransId="{2F9017FA-BBD8-6F40-B9EF-508C53B464B1}"/>
    <dgm:cxn modelId="{85A24351-7EB7-484E-8C16-CD70A036FA95}" srcId="{6F4047A4-0816-8C42-A12C-A5C15423AC87}" destId="{2B21CCAD-86DA-804E-AABA-069726E7231C}" srcOrd="3" destOrd="0" parTransId="{BBD1976F-4130-684C-90BF-70234559576B}" sibTransId="{51E1F2C0-B090-EB4F-87DD-4002FFD12B59}"/>
    <dgm:cxn modelId="{6E3B9328-DCBF-D047-80D9-D2F9AF8B0681}" srcId="{6F4047A4-0816-8C42-A12C-A5C15423AC87}" destId="{8FBF61EE-2223-304E-88B0-901CE7D28A54}" srcOrd="7" destOrd="0" parTransId="{8FBC11E6-FB49-DB49-936A-F0E335901FBC}" sibTransId="{D55E63D3-D88E-F742-90EC-2E775B43A365}"/>
    <dgm:cxn modelId="{6859B84C-034A-C14D-B7B2-82546AA97436}" srcId="{6F4047A4-0816-8C42-A12C-A5C15423AC87}" destId="{CD456947-92D8-2842-890B-43EE788194EF}" srcOrd="5" destOrd="0" parTransId="{0B982631-3B33-6D41-ABC9-DB2CDBACAC2B}" sibTransId="{B2FDD9EF-3C2E-A24D-B3AE-E027919A96CA}"/>
    <dgm:cxn modelId="{6FC7F4C7-1762-C348-BE76-2B0AA08AD218}" type="presOf" srcId="{5977BD3C-B2D2-5143-B681-A4ADA25F1F26}" destId="{523BB98E-5438-594D-914E-F53DA283A6E3}" srcOrd="0" destOrd="6" presId="urn:microsoft.com/office/officeart/2005/8/layout/hList1"/>
    <dgm:cxn modelId="{05CD3392-CE30-754F-B7A0-D41E40CCC7EF}" type="presOf" srcId="{F2E7B25E-BEBF-AC42-AE7F-EA8D4EC87AD6}" destId="{523BB98E-5438-594D-914E-F53DA283A6E3}" srcOrd="0" destOrd="4" presId="urn:microsoft.com/office/officeart/2005/8/layout/hList1"/>
    <dgm:cxn modelId="{9EFBD0D2-59FB-E644-9BC7-C8C0EC6727D5}" srcId="{6F4047A4-0816-8C42-A12C-A5C15423AC87}" destId="{BC17BF1D-B0DF-1144-9A92-2173E824144F}" srcOrd="9" destOrd="0" parTransId="{65F3265B-7F7F-8B41-B3A1-31CCA2976B48}" sibTransId="{B5E10480-6B0C-E649-B507-3CB7BB0650FC}"/>
    <dgm:cxn modelId="{BAB2DC6A-B750-5A4A-9378-10DFD84424E6}" type="presOf" srcId="{BC17BF1D-B0DF-1144-9A92-2173E824144F}" destId="{523BB98E-5438-594D-914E-F53DA283A6E3}" srcOrd="0" destOrd="9" presId="urn:microsoft.com/office/officeart/2005/8/layout/hList1"/>
    <dgm:cxn modelId="{823A8386-729C-8046-8630-B791DB6CE45F}" srcId="{6F4047A4-0816-8C42-A12C-A5C15423AC87}" destId="{CF26F570-90A2-4D47-B2ED-39D66425261A}" srcOrd="2" destOrd="0" parTransId="{DC28A44E-0F13-3342-9560-6B522A4A0F27}" sibTransId="{AD16E7B3-504B-F549-A8E3-8A13C844FD3A}"/>
    <dgm:cxn modelId="{A82B3BB7-8B57-8740-A60C-C60B34EB47F4}" type="presOf" srcId="{D1A6EA37-5EDE-9C4B-B287-162E623F9072}" destId="{523BB98E-5438-594D-914E-F53DA283A6E3}" srcOrd="0" destOrd="8" presId="urn:microsoft.com/office/officeart/2005/8/layout/hList1"/>
    <dgm:cxn modelId="{B51EEE09-5BEB-934A-867C-63997B78CD1A}" type="presOf" srcId="{8FBF61EE-2223-304E-88B0-901CE7D28A54}" destId="{523BB98E-5438-594D-914E-F53DA283A6E3}" srcOrd="0" destOrd="7" presId="urn:microsoft.com/office/officeart/2005/8/layout/hList1"/>
    <dgm:cxn modelId="{F241A706-9784-534D-833E-565B13C4CB4A}" srcId="{6F4047A4-0816-8C42-A12C-A5C15423AC87}" destId="{5977BD3C-B2D2-5143-B681-A4ADA25F1F26}" srcOrd="6" destOrd="0" parTransId="{76307771-DCB8-0F49-A844-81AFD5F55CD3}" sibTransId="{27B8EC15-9C5B-1B45-B49D-0D74972A942E}"/>
    <dgm:cxn modelId="{833A09D5-8860-B94B-844C-CE8532C2D940}" type="presOf" srcId="{DB55C51B-3FC7-C746-AB45-55460FAC6649}" destId="{523BB98E-5438-594D-914E-F53DA283A6E3}" srcOrd="0" destOrd="0" presId="urn:microsoft.com/office/officeart/2005/8/layout/hList1"/>
    <dgm:cxn modelId="{64AE06BB-C6A3-4240-B82C-19837CB72F3B}" srcId="{6F4047A4-0816-8C42-A12C-A5C15423AC87}" destId="{DB55C51B-3FC7-C746-AB45-55460FAC6649}" srcOrd="0" destOrd="0" parTransId="{CF9536A9-FF92-6A45-8E02-8D800F69DB3D}" sibTransId="{2053CB3C-CF70-2D4F-B703-FD66D8C23D8A}"/>
    <dgm:cxn modelId="{348F5A60-B6F7-B84F-976B-62AE1E719116}" type="presOf" srcId="{6F4047A4-0816-8C42-A12C-A5C15423AC87}" destId="{74E768ED-F860-3E45-9486-BB070C6C0D89}" srcOrd="0" destOrd="0" presId="urn:microsoft.com/office/officeart/2005/8/layout/hList1"/>
    <dgm:cxn modelId="{FAEE3294-2319-BE4B-A57B-DF383A125EF1}" type="presOf" srcId="{2B21CCAD-86DA-804E-AABA-069726E7231C}" destId="{523BB98E-5438-594D-914E-F53DA283A6E3}" srcOrd="0" destOrd="3" presId="urn:microsoft.com/office/officeart/2005/8/layout/hList1"/>
    <dgm:cxn modelId="{4B0828CF-6CBF-8444-ADF1-2B578D135039}" srcId="{6F4047A4-0816-8C42-A12C-A5C15423AC87}" destId="{7F4147AE-D0AF-8345-BEE4-91728BD05F54}" srcOrd="1" destOrd="0" parTransId="{ECC9CCD0-EF49-E34C-89AD-2A5E52F3FCAD}" sibTransId="{50AC5761-48AB-334D-BF11-C1E8A6542BD3}"/>
    <dgm:cxn modelId="{40E3A80F-E909-804D-926C-E36F256BF91B}" srcId="{49A71B33-2879-2944-8231-7B43EFC4374E}" destId="{6F4047A4-0816-8C42-A12C-A5C15423AC87}" srcOrd="0" destOrd="0" parTransId="{A5D6F0B7-6032-2849-898B-E3BD2BBCA135}" sibTransId="{50435C11-C63E-5C4B-9CDD-822C9F5EA25D}"/>
    <dgm:cxn modelId="{E06E489D-7033-6744-9A8E-31559D554B42}" type="presOf" srcId="{CF26F570-90A2-4D47-B2ED-39D66425261A}" destId="{523BB98E-5438-594D-914E-F53DA283A6E3}" srcOrd="0" destOrd="2" presId="urn:microsoft.com/office/officeart/2005/8/layout/hList1"/>
    <dgm:cxn modelId="{05212161-53E6-2342-85F0-DF588AF7B182}" type="presOf" srcId="{CD456947-92D8-2842-890B-43EE788194EF}" destId="{523BB98E-5438-594D-914E-F53DA283A6E3}" srcOrd="0" destOrd="5" presId="urn:microsoft.com/office/officeart/2005/8/layout/hList1"/>
    <dgm:cxn modelId="{A59847A2-9361-764E-AC4B-E1CF315FD9FC}" type="presOf" srcId="{7F4147AE-D0AF-8345-BEE4-91728BD05F54}" destId="{523BB98E-5438-594D-914E-F53DA283A6E3}" srcOrd="0" destOrd="1" presId="urn:microsoft.com/office/officeart/2005/8/layout/hList1"/>
    <dgm:cxn modelId="{465FF79B-4BE1-BA47-85D1-66E3CF41DE8D}" type="presOf" srcId="{49A71B33-2879-2944-8231-7B43EFC4374E}" destId="{4A7215F9-84A5-F741-B36B-ED4E6FD7A597}" srcOrd="0" destOrd="0" presId="urn:microsoft.com/office/officeart/2005/8/layout/hList1"/>
    <dgm:cxn modelId="{91C7F422-203E-D846-A539-83A31541901E}" srcId="{6F4047A4-0816-8C42-A12C-A5C15423AC87}" destId="{D1A6EA37-5EDE-9C4B-B287-162E623F9072}" srcOrd="8" destOrd="0" parTransId="{526EFE8E-20CB-C546-BFD8-7C6A77D2A3AF}" sibTransId="{F898234E-FCC9-BB40-8E26-2D43C9594258}"/>
    <dgm:cxn modelId="{BB9C21F0-B364-3D4B-BACF-086F157813A0}" type="presParOf" srcId="{4A7215F9-84A5-F741-B36B-ED4E6FD7A597}" destId="{AEDDBCD6-84BD-FC48-9735-77307C9B752D}" srcOrd="0" destOrd="0" presId="urn:microsoft.com/office/officeart/2005/8/layout/hList1"/>
    <dgm:cxn modelId="{2492C48A-CDCA-E64F-8E95-A44EC8E11F99}" type="presParOf" srcId="{AEDDBCD6-84BD-FC48-9735-77307C9B752D}" destId="{74E768ED-F860-3E45-9486-BB070C6C0D89}" srcOrd="0" destOrd="0" presId="urn:microsoft.com/office/officeart/2005/8/layout/hList1"/>
    <dgm:cxn modelId="{3454DE05-21C3-C746-82BB-653875D9F11B}" type="presParOf" srcId="{AEDDBCD6-84BD-FC48-9735-77307C9B752D}" destId="{523BB98E-5438-594D-914E-F53DA283A6E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F7D45C-8B99-304F-9B12-0BA0579270EA}" type="doc">
      <dgm:prSet loTypeId="urn:microsoft.com/office/officeart/2005/8/layout/process4" loCatId="" qsTypeId="urn:microsoft.com/office/officeart/2005/8/quickstyle/simple4" qsCatId="simple" csTypeId="urn:microsoft.com/office/officeart/2005/8/colors/accent0_1" csCatId="mainScheme" phldr="1"/>
      <dgm:spPr/>
      <dgm:t>
        <a:bodyPr/>
        <a:lstStyle/>
        <a:p>
          <a:endParaRPr lang="en-US"/>
        </a:p>
      </dgm:t>
    </dgm:pt>
    <dgm:pt modelId="{EDFD86DE-1857-6647-8D09-464F1E59CA45}">
      <dgm:prSet phldrT="[Text]" custT="1"/>
      <dgm:spPr/>
      <dgm:t>
        <a:bodyPr/>
        <a:lstStyle/>
        <a:p>
          <a:r>
            <a:rPr lang="en-US" sz="1800" b="1" dirty="0" smtClean="0">
              <a:latin typeface="Arial" pitchFamily="34" charset="0"/>
              <a:ea typeface="Calibri" pitchFamily="34" charset="0"/>
              <a:cs typeface="Arial" pitchFamily="34" charset="0"/>
            </a:rPr>
            <a:t>Physical dependence</a:t>
          </a:r>
          <a:r>
            <a:rPr lang="en-US" sz="1800" dirty="0" smtClean="0">
              <a:latin typeface="Arial" pitchFamily="34" charset="0"/>
              <a:ea typeface="Calibri" pitchFamily="34" charset="0"/>
              <a:cs typeface="Arial" pitchFamily="34" charset="0"/>
            </a:rPr>
            <a:t>: body and brain chemistry have physically adapted to a drug </a:t>
          </a:r>
          <a:endParaRPr lang="en-US" sz="1800" dirty="0"/>
        </a:p>
      </dgm:t>
    </dgm:pt>
    <dgm:pt modelId="{D527B895-5F8C-574C-BECE-61F7E20646CE}" type="parTrans" cxnId="{E8AB80D0-5FF2-034B-B25D-E54B02F9456B}">
      <dgm:prSet/>
      <dgm:spPr/>
      <dgm:t>
        <a:bodyPr/>
        <a:lstStyle/>
        <a:p>
          <a:endParaRPr lang="en-US"/>
        </a:p>
      </dgm:t>
    </dgm:pt>
    <dgm:pt modelId="{B64C9264-A4F4-B34E-98B3-5977C7963F10}" type="sibTrans" cxnId="{E8AB80D0-5FF2-034B-B25D-E54B02F9456B}">
      <dgm:prSet/>
      <dgm:spPr/>
      <dgm:t>
        <a:bodyPr/>
        <a:lstStyle/>
        <a:p>
          <a:endParaRPr lang="en-US"/>
        </a:p>
      </dgm:t>
    </dgm:pt>
    <dgm:pt modelId="{4ACE24C5-B3CF-DD46-857A-2E32B4D2EE0F}">
      <dgm:prSet custT="1"/>
      <dgm:spPr>
        <a:solidFill>
          <a:schemeClr val="bg2">
            <a:lumMod val="75000"/>
            <a:alpha val="74000"/>
          </a:schemeClr>
        </a:solidFill>
      </dgm:spPr>
      <dgm:t>
        <a:bodyPr/>
        <a:lstStyle/>
        <a:p>
          <a:r>
            <a:rPr lang="en-US" sz="1800" b="1" dirty="0" smtClean="0">
              <a:latin typeface="Arial" pitchFamily="34" charset="0"/>
              <a:ea typeface="Calibri" pitchFamily="34" charset="0"/>
              <a:cs typeface="Arial" pitchFamily="34" charset="0"/>
            </a:rPr>
            <a:t>Drug tolerance</a:t>
          </a:r>
          <a:r>
            <a:rPr lang="en-US" sz="1800" dirty="0" smtClean="0">
              <a:latin typeface="Arial" pitchFamily="34" charset="0"/>
              <a:ea typeface="Calibri" pitchFamily="34" charset="0"/>
              <a:cs typeface="Arial" pitchFamily="34" charset="0"/>
            </a:rPr>
            <a:t>: increasing amounts of drug are needed to gain original effect</a:t>
          </a:r>
        </a:p>
      </dgm:t>
    </dgm:pt>
    <dgm:pt modelId="{9394A4B0-F23C-2F4C-9A3B-13AB2B95475D}" type="parTrans" cxnId="{F7DAD7A1-AE3B-C245-A42C-066A1C19AE1E}">
      <dgm:prSet/>
      <dgm:spPr/>
      <dgm:t>
        <a:bodyPr/>
        <a:lstStyle/>
        <a:p>
          <a:endParaRPr lang="en-US"/>
        </a:p>
      </dgm:t>
    </dgm:pt>
    <dgm:pt modelId="{E8D26066-F9B4-5645-BFBC-B9C53923095D}" type="sibTrans" cxnId="{F7DAD7A1-AE3B-C245-A42C-066A1C19AE1E}">
      <dgm:prSet/>
      <dgm:spPr/>
      <dgm:t>
        <a:bodyPr/>
        <a:lstStyle/>
        <a:p>
          <a:endParaRPr lang="en-US"/>
        </a:p>
      </dgm:t>
    </dgm:pt>
    <dgm:pt modelId="{66C637A9-6EE6-0B4A-B3EE-68FEE0FD9C9A}">
      <dgm:prSet custT="1"/>
      <dgm:spPr/>
      <dgm:t>
        <a:bodyPr/>
        <a:lstStyle/>
        <a:p>
          <a:r>
            <a:rPr lang="en-US" sz="1800" b="1" dirty="0" smtClean="0">
              <a:latin typeface="Arial" pitchFamily="34" charset="0"/>
              <a:ea typeface="Calibri" pitchFamily="34" charset="0"/>
              <a:cs typeface="Arial" pitchFamily="34" charset="0"/>
            </a:rPr>
            <a:t>Withdrawal symptoms: </a:t>
          </a:r>
          <a:r>
            <a:rPr lang="en-US" sz="1800" dirty="0" smtClean="0">
              <a:latin typeface="Arial" pitchFamily="34" charset="0"/>
              <a:ea typeface="Calibri" pitchFamily="34" charset="0"/>
              <a:cs typeface="Arial" pitchFamily="34" charset="0"/>
            </a:rPr>
            <a:t>unpleasant physical reactions to lack of drug, plus intense craving</a:t>
          </a:r>
        </a:p>
      </dgm:t>
    </dgm:pt>
    <dgm:pt modelId="{9289B0E9-4417-2E4F-B3F7-5F11B484ACD9}" type="parTrans" cxnId="{9797C147-BC67-BB4E-8038-7E6197293880}">
      <dgm:prSet/>
      <dgm:spPr/>
      <dgm:t>
        <a:bodyPr/>
        <a:lstStyle/>
        <a:p>
          <a:endParaRPr lang="en-US"/>
        </a:p>
      </dgm:t>
    </dgm:pt>
    <dgm:pt modelId="{D3B914FF-0E34-D546-9958-3DABBA6DFF8A}" type="sibTrans" cxnId="{9797C147-BC67-BB4E-8038-7E6197293880}">
      <dgm:prSet/>
      <dgm:spPr/>
      <dgm:t>
        <a:bodyPr/>
        <a:lstStyle/>
        <a:p>
          <a:endParaRPr lang="en-US"/>
        </a:p>
      </dgm:t>
    </dgm:pt>
    <dgm:pt modelId="{32674181-03A2-4B44-9972-DDB26AF60000}">
      <dgm:prSet custT="1"/>
      <dgm:spPr>
        <a:solidFill>
          <a:schemeClr val="bg2">
            <a:lumMod val="75000"/>
            <a:alpha val="74000"/>
          </a:schemeClr>
        </a:solidFill>
      </dgm:spPr>
      <dgm:t>
        <a:bodyPr/>
        <a:lstStyle/>
        <a:p>
          <a:r>
            <a:rPr lang="en-US" sz="1800" b="1" dirty="0" smtClean="0">
              <a:latin typeface="Arial" pitchFamily="34" charset="0"/>
              <a:ea typeface="Calibri" pitchFamily="34" charset="0"/>
              <a:cs typeface="Arial" pitchFamily="34" charset="0"/>
            </a:rPr>
            <a:t>Drug rebound effect: </a:t>
          </a:r>
          <a:r>
            <a:rPr lang="en-US" sz="1800" dirty="0" smtClean="0">
              <a:latin typeface="Arial" pitchFamily="34" charset="0"/>
              <a:ea typeface="Calibri" pitchFamily="34" charset="0"/>
              <a:cs typeface="Arial" pitchFamily="34" charset="0"/>
            </a:rPr>
            <a:t>withdrawal symptoms are opposite to the drug’s action</a:t>
          </a:r>
        </a:p>
      </dgm:t>
    </dgm:pt>
    <dgm:pt modelId="{27112E0C-842F-264D-804E-AFC07B33DFA6}" type="parTrans" cxnId="{B515398D-D723-914F-8224-341DE4301AFD}">
      <dgm:prSet/>
      <dgm:spPr/>
      <dgm:t>
        <a:bodyPr/>
        <a:lstStyle/>
        <a:p>
          <a:endParaRPr lang="en-US"/>
        </a:p>
      </dgm:t>
    </dgm:pt>
    <dgm:pt modelId="{CE678B95-5B9C-BA48-80B4-ACEDBA2D53C3}" type="sibTrans" cxnId="{B515398D-D723-914F-8224-341DE4301AFD}">
      <dgm:prSet/>
      <dgm:spPr/>
      <dgm:t>
        <a:bodyPr/>
        <a:lstStyle/>
        <a:p>
          <a:endParaRPr lang="en-US"/>
        </a:p>
      </dgm:t>
    </dgm:pt>
    <dgm:pt modelId="{6BC51FD0-F3FB-1141-800D-E292CAD832D8}">
      <dgm:prSet custT="1"/>
      <dgm:spPr/>
      <dgm:t>
        <a:bodyPr/>
        <a:lstStyle/>
        <a:p>
          <a:r>
            <a:rPr lang="en-US" sz="1800" b="1" dirty="0" smtClean="0">
              <a:latin typeface="Arial" pitchFamily="34" charset="0"/>
              <a:ea typeface="Calibri" pitchFamily="34" charset="0"/>
              <a:cs typeface="Arial" pitchFamily="34" charset="0"/>
            </a:rPr>
            <a:t>Drug abuse: </a:t>
          </a:r>
          <a:r>
            <a:rPr lang="en-US" sz="1800" dirty="0" smtClean="0">
              <a:latin typeface="Arial" pitchFamily="34" charset="0"/>
              <a:ea typeface="Calibri" pitchFamily="34" charset="0"/>
              <a:cs typeface="Arial" pitchFamily="34" charset="0"/>
            </a:rPr>
            <a:t>recurrent drug use resulting in disruption of academic, social, or occupational functioning, legal or psychological problems</a:t>
          </a:r>
        </a:p>
      </dgm:t>
    </dgm:pt>
    <dgm:pt modelId="{A0F7D3A6-A10D-664F-A2DF-E7C8005F3EA7}" type="parTrans" cxnId="{50A819D8-C126-B348-AC6C-F7E9A8C73CC3}">
      <dgm:prSet/>
      <dgm:spPr/>
      <dgm:t>
        <a:bodyPr/>
        <a:lstStyle/>
        <a:p>
          <a:endParaRPr lang="en-US"/>
        </a:p>
      </dgm:t>
    </dgm:pt>
    <dgm:pt modelId="{057722B9-13A3-A842-9357-507675A1B431}" type="sibTrans" cxnId="{50A819D8-C126-B348-AC6C-F7E9A8C73CC3}">
      <dgm:prSet/>
      <dgm:spPr/>
      <dgm:t>
        <a:bodyPr/>
        <a:lstStyle/>
        <a:p>
          <a:endParaRPr lang="en-US"/>
        </a:p>
      </dgm:t>
    </dgm:pt>
    <dgm:pt modelId="{E58B0AF8-7270-2549-BD39-1C6DA8EBEAA4}">
      <dgm:prSet custT="1"/>
      <dgm:spPr>
        <a:solidFill>
          <a:schemeClr val="bg2">
            <a:lumMod val="75000"/>
            <a:alpha val="74000"/>
          </a:schemeClr>
        </a:solidFill>
      </dgm:spPr>
      <dgm:t>
        <a:bodyPr/>
        <a:lstStyle/>
        <a:p>
          <a:r>
            <a:rPr lang="en-US" sz="1800" b="1" dirty="0" smtClean="0">
              <a:latin typeface="Arial" pitchFamily="34" charset="0"/>
              <a:ea typeface="Calibri" pitchFamily="34" charset="0"/>
              <a:cs typeface="Arial" pitchFamily="34" charset="0"/>
            </a:rPr>
            <a:t>Change in reward circuitry:</a:t>
          </a:r>
          <a:r>
            <a:rPr lang="en-US" sz="1800" dirty="0" smtClean="0">
              <a:latin typeface="Arial" pitchFamily="34" charset="0"/>
              <a:ea typeface="Calibri" pitchFamily="34" charset="0"/>
              <a:cs typeface="Arial" pitchFamily="34" charset="0"/>
            </a:rPr>
            <a:t> normally reinforcing experiences of everyday life are no longer satisfying or pleasurable</a:t>
          </a:r>
          <a:endParaRPr lang="en-US" sz="1800" dirty="0" smtClean="0"/>
        </a:p>
      </dgm:t>
    </dgm:pt>
    <dgm:pt modelId="{3AA55ED4-AEEC-914B-963F-15C94B3AF8DB}" type="parTrans" cxnId="{8EB4F1C0-681B-664F-835A-C6E669FB04F9}">
      <dgm:prSet/>
      <dgm:spPr/>
      <dgm:t>
        <a:bodyPr/>
        <a:lstStyle/>
        <a:p>
          <a:endParaRPr lang="en-US"/>
        </a:p>
      </dgm:t>
    </dgm:pt>
    <dgm:pt modelId="{DC679588-DED2-7A41-9751-9A7AD726434E}" type="sibTrans" cxnId="{8EB4F1C0-681B-664F-835A-C6E669FB04F9}">
      <dgm:prSet/>
      <dgm:spPr/>
      <dgm:t>
        <a:bodyPr/>
        <a:lstStyle/>
        <a:p>
          <a:endParaRPr lang="en-US"/>
        </a:p>
      </dgm:t>
    </dgm:pt>
    <dgm:pt modelId="{058A446C-7861-204C-9A2B-5C6FA0251FF9}" type="pres">
      <dgm:prSet presAssocID="{72F7D45C-8B99-304F-9B12-0BA0579270EA}" presName="Name0" presStyleCnt="0">
        <dgm:presLayoutVars>
          <dgm:dir/>
          <dgm:animLvl val="lvl"/>
          <dgm:resizeHandles val="exact"/>
        </dgm:presLayoutVars>
      </dgm:prSet>
      <dgm:spPr/>
      <dgm:t>
        <a:bodyPr/>
        <a:lstStyle/>
        <a:p>
          <a:endParaRPr lang="en-US"/>
        </a:p>
      </dgm:t>
    </dgm:pt>
    <dgm:pt modelId="{3F0A9F9E-941F-9144-B192-F50CAAB2B8B5}" type="pres">
      <dgm:prSet presAssocID="{E58B0AF8-7270-2549-BD39-1C6DA8EBEAA4}" presName="boxAndChildren" presStyleCnt="0"/>
      <dgm:spPr/>
    </dgm:pt>
    <dgm:pt modelId="{7AFED1E2-4760-4448-BDE8-D4076490487D}" type="pres">
      <dgm:prSet presAssocID="{E58B0AF8-7270-2549-BD39-1C6DA8EBEAA4}" presName="parentTextBox" presStyleLbl="node1" presStyleIdx="0" presStyleCnt="6"/>
      <dgm:spPr/>
      <dgm:t>
        <a:bodyPr/>
        <a:lstStyle/>
        <a:p>
          <a:endParaRPr lang="en-US"/>
        </a:p>
      </dgm:t>
    </dgm:pt>
    <dgm:pt modelId="{C4495435-B088-4948-AF2E-0F86D11286A5}" type="pres">
      <dgm:prSet presAssocID="{057722B9-13A3-A842-9357-507675A1B431}" presName="sp" presStyleCnt="0"/>
      <dgm:spPr/>
    </dgm:pt>
    <dgm:pt modelId="{58079C70-7DA3-0E49-A4A7-9C0A353B0632}" type="pres">
      <dgm:prSet presAssocID="{6BC51FD0-F3FB-1141-800D-E292CAD832D8}" presName="arrowAndChildren" presStyleCnt="0"/>
      <dgm:spPr/>
    </dgm:pt>
    <dgm:pt modelId="{FF9E2743-0BC8-4D43-A1FB-3E19C8A04A08}" type="pres">
      <dgm:prSet presAssocID="{6BC51FD0-F3FB-1141-800D-E292CAD832D8}" presName="parentTextArrow" presStyleLbl="node1" presStyleIdx="1" presStyleCnt="6"/>
      <dgm:spPr/>
      <dgm:t>
        <a:bodyPr/>
        <a:lstStyle/>
        <a:p>
          <a:endParaRPr lang="en-US"/>
        </a:p>
      </dgm:t>
    </dgm:pt>
    <dgm:pt modelId="{C769A3A0-43AE-AE4B-909D-D43A0734BD4F}" type="pres">
      <dgm:prSet presAssocID="{CE678B95-5B9C-BA48-80B4-ACEDBA2D53C3}" presName="sp" presStyleCnt="0"/>
      <dgm:spPr/>
    </dgm:pt>
    <dgm:pt modelId="{F365EC68-7A3B-C749-90C9-E11D16D441A0}" type="pres">
      <dgm:prSet presAssocID="{32674181-03A2-4B44-9972-DDB26AF60000}" presName="arrowAndChildren" presStyleCnt="0"/>
      <dgm:spPr/>
    </dgm:pt>
    <dgm:pt modelId="{4369D91A-09BF-8A49-87A5-D0F252E830A4}" type="pres">
      <dgm:prSet presAssocID="{32674181-03A2-4B44-9972-DDB26AF60000}" presName="parentTextArrow" presStyleLbl="node1" presStyleIdx="2" presStyleCnt="6"/>
      <dgm:spPr/>
      <dgm:t>
        <a:bodyPr/>
        <a:lstStyle/>
        <a:p>
          <a:endParaRPr lang="en-US"/>
        </a:p>
      </dgm:t>
    </dgm:pt>
    <dgm:pt modelId="{1A0EC481-B062-2E45-9602-30A2399983C7}" type="pres">
      <dgm:prSet presAssocID="{D3B914FF-0E34-D546-9958-3DABBA6DFF8A}" presName="sp" presStyleCnt="0"/>
      <dgm:spPr/>
    </dgm:pt>
    <dgm:pt modelId="{F5B68058-CB02-3946-8A04-D2E687E30E26}" type="pres">
      <dgm:prSet presAssocID="{66C637A9-6EE6-0B4A-B3EE-68FEE0FD9C9A}" presName="arrowAndChildren" presStyleCnt="0"/>
      <dgm:spPr/>
    </dgm:pt>
    <dgm:pt modelId="{5387804D-0391-0349-B968-FA6AFFA5A183}" type="pres">
      <dgm:prSet presAssocID="{66C637A9-6EE6-0B4A-B3EE-68FEE0FD9C9A}" presName="parentTextArrow" presStyleLbl="node1" presStyleIdx="3" presStyleCnt="6"/>
      <dgm:spPr/>
      <dgm:t>
        <a:bodyPr/>
        <a:lstStyle/>
        <a:p>
          <a:endParaRPr lang="en-US"/>
        </a:p>
      </dgm:t>
    </dgm:pt>
    <dgm:pt modelId="{5719CEBA-D9B4-9340-BE0E-1112B60C9BDE}" type="pres">
      <dgm:prSet presAssocID="{E8D26066-F9B4-5645-BFBC-B9C53923095D}" presName="sp" presStyleCnt="0"/>
      <dgm:spPr/>
    </dgm:pt>
    <dgm:pt modelId="{814A8E80-9650-904D-A7EB-D14411C97D8C}" type="pres">
      <dgm:prSet presAssocID="{4ACE24C5-B3CF-DD46-857A-2E32B4D2EE0F}" presName="arrowAndChildren" presStyleCnt="0"/>
      <dgm:spPr/>
    </dgm:pt>
    <dgm:pt modelId="{1A5DE7B4-6D41-E244-97C3-546E0FA985CC}" type="pres">
      <dgm:prSet presAssocID="{4ACE24C5-B3CF-DD46-857A-2E32B4D2EE0F}" presName="parentTextArrow" presStyleLbl="node1" presStyleIdx="4" presStyleCnt="6"/>
      <dgm:spPr/>
      <dgm:t>
        <a:bodyPr/>
        <a:lstStyle/>
        <a:p>
          <a:endParaRPr lang="en-US"/>
        </a:p>
      </dgm:t>
    </dgm:pt>
    <dgm:pt modelId="{55DC96B1-EDD1-B744-B7F2-C28F48FF94EC}" type="pres">
      <dgm:prSet presAssocID="{B64C9264-A4F4-B34E-98B3-5977C7963F10}" presName="sp" presStyleCnt="0"/>
      <dgm:spPr/>
    </dgm:pt>
    <dgm:pt modelId="{67BBADDE-C9B6-9D4D-96AF-507A1D00E32C}" type="pres">
      <dgm:prSet presAssocID="{EDFD86DE-1857-6647-8D09-464F1E59CA45}" presName="arrowAndChildren" presStyleCnt="0"/>
      <dgm:spPr/>
    </dgm:pt>
    <dgm:pt modelId="{5C4ACABD-26D2-F641-AA55-7A0C5B84DB34}" type="pres">
      <dgm:prSet presAssocID="{EDFD86DE-1857-6647-8D09-464F1E59CA45}" presName="parentTextArrow" presStyleLbl="node1" presStyleIdx="5" presStyleCnt="6"/>
      <dgm:spPr/>
      <dgm:t>
        <a:bodyPr/>
        <a:lstStyle/>
        <a:p>
          <a:endParaRPr lang="en-US"/>
        </a:p>
      </dgm:t>
    </dgm:pt>
  </dgm:ptLst>
  <dgm:cxnLst>
    <dgm:cxn modelId="{F7DAD7A1-AE3B-C245-A42C-066A1C19AE1E}" srcId="{72F7D45C-8B99-304F-9B12-0BA0579270EA}" destId="{4ACE24C5-B3CF-DD46-857A-2E32B4D2EE0F}" srcOrd="1" destOrd="0" parTransId="{9394A4B0-F23C-2F4C-9A3B-13AB2B95475D}" sibTransId="{E8D26066-F9B4-5645-BFBC-B9C53923095D}"/>
    <dgm:cxn modelId="{A03B5A9C-363C-644B-966F-4F4BE7D7AC1B}" type="presOf" srcId="{6BC51FD0-F3FB-1141-800D-E292CAD832D8}" destId="{FF9E2743-0BC8-4D43-A1FB-3E19C8A04A08}" srcOrd="0" destOrd="0" presId="urn:microsoft.com/office/officeart/2005/8/layout/process4"/>
    <dgm:cxn modelId="{20DB121A-6AE0-7E4E-9A2D-2118252C2548}" type="presOf" srcId="{66C637A9-6EE6-0B4A-B3EE-68FEE0FD9C9A}" destId="{5387804D-0391-0349-B968-FA6AFFA5A183}" srcOrd="0" destOrd="0" presId="urn:microsoft.com/office/officeart/2005/8/layout/process4"/>
    <dgm:cxn modelId="{E53C3421-CDE3-A74F-8FE9-573D4B58B3C5}" type="presOf" srcId="{72F7D45C-8B99-304F-9B12-0BA0579270EA}" destId="{058A446C-7861-204C-9A2B-5C6FA0251FF9}" srcOrd="0" destOrd="0" presId="urn:microsoft.com/office/officeart/2005/8/layout/process4"/>
    <dgm:cxn modelId="{8EB4F1C0-681B-664F-835A-C6E669FB04F9}" srcId="{72F7D45C-8B99-304F-9B12-0BA0579270EA}" destId="{E58B0AF8-7270-2549-BD39-1C6DA8EBEAA4}" srcOrd="5" destOrd="0" parTransId="{3AA55ED4-AEEC-914B-963F-15C94B3AF8DB}" sibTransId="{DC679588-DED2-7A41-9751-9A7AD726434E}"/>
    <dgm:cxn modelId="{50A819D8-C126-B348-AC6C-F7E9A8C73CC3}" srcId="{72F7D45C-8B99-304F-9B12-0BA0579270EA}" destId="{6BC51FD0-F3FB-1141-800D-E292CAD832D8}" srcOrd="4" destOrd="0" parTransId="{A0F7D3A6-A10D-664F-A2DF-E7C8005F3EA7}" sibTransId="{057722B9-13A3-A842-9357-507675A1B431}"/>
    <dgm:cxn modelId="{9797C147-BC67-BB4E-8038-7E6197293880}" srcId="{72F7D45C-8B99-304F-9B12-0BA0579270EA}" destId="{66C637A9-6EE6-0B4A-B3EE-68FEE0FD9C9A}" srcOrd="2" destOrd="0" parTransId="{9289B0E9-4417-2E4F-B3F7-5F11B484ACD9}" sibTransId="{D3B914FF-0E34-D546-9958-3DABBA6DFF8A}"/>
    <dgm:cxn modelId="{E8AB80D0-5FF2-034B-B25D-E54B02F9456B}" srcId="{72F7D45C-8B99-304F-9B12-0BA0579270EA}" destId="{EDFD86DE-1857-6647-8D09-464F1E59CA45}" srcOrd="0" destOrd="0" parTransId="{D527B895-5F8C-574C-BECE-61F7E20646CE}" sibTransId="{B64C9264-A4F4-B34E-98B3-5977C7963F10}"/>
    <dgm:cxn modelId="{572F5365-63C1-3B43-A6A5-9D1236AE38BE}" type="presOf" srcId="{EDFD86DE-1857-6647-8D09-464F1E59CA45}" destId="{5C4ACABD-26D2-F641-AA55-7A0C5B84DB34}" srcOrd="0" destOrd="0" presId="urn:microsoft.com/office/officeart/2005/8/layout/process4"/>
    <dgm:cxn modelId="{E352BE33-EB95-EC4D-9305-E65CC5794977}" type="presOf" srcId="{E58B0AF8-7270-2549-BD39-1C6DA8EBEAA4}" destId="{7AFED1E2-4760-4448-BDE8-D4076490487D}" srcOrd="0" destOrd="0" presId="urn:microsoft.com/office/officeart/2005/8/layout/process4"/>
    <dgm:cxn modelId="{F4E1F5F5-4E1F-D341-B5B7-614A7144C8DC}" type="presOf" srcId="{32674181-03A2-4B44-9972-DDB26AF60000}" destId="{4369D91A-09BF-8A49-87A5-D0F252E830A4}" srcOrd="0" destOrd="0" presId="urn:microsoft.com/office/officeart/2005/8/layout/process4"/>
    <dgm:cxn modelId="{A170CF03-BE89-FA48-ADCE-731CACC49CF5}" type="presOf" srcId="{4ACE24C5-B3CF-DD46-857A-2E32B4D2EE0F}" destId="{1A5DE7B4-6D41-E244-97C3-546E0FA985CC}" srcOrd="0" destOrd="0" presId="urn:microsoft.com/office/officeart/2005/8/layout/process4"/>
    <dgm:cxn modelId="{B515398D-D723-914F-8224-341DE4301AFD}" srcId="{72F7D45C-8B99-304F-9B12-0BA0579270EA}" destId="{32674181-03A2-4B44-9972-DDB26AF60000}" srcOrd="3" destOrd="0" parTransId="{27112E0C-842F-264D-804E-AFC07B33DFA6}" sibTransId="{CE678B95-5B9C-BA48-80B4-ACEDBA2D53C3}"/>
    <dgm:cxn modelId="{80378A76-957A-5745-9E2B-81CCAE4E09A5}" type="presParOf" srcId="{058A446C-7861-204C-9A2B-5C6FA0251FF9}" destId="{3F0A9F9E-941F-9144-B192-F50CAAB2B8B5}" srcOrd="0" destOrd="0" presId="urn:microsoft.com/office/officeart/2005/8/layout/process4"/>
    <dgm:cxn modelId="{52CE190F-9836-9244-A1A1-CF878CF76D01}" type="presParOf" srcId="{3F0A9F9E-941F-9144-B192-F50CAAB2B8B5}" destId="{7AFED1E2-4760-4448-BDE8-D4076490487D}" srcOrd="0" destOrd="0" presId="urn:microsoft.com/office/officeart/2005/8/layout/process4"/>
    <dgm:cxn modelId="{699512DA-0857-394D-885F-6E5343B157D2}" type="presParOf" srcId="{058A446C-7861-204C-9A2B-5C6FA0251FF9}" destId="{C4495435-B088-4948-AF2E-0F86D11286A5}" srcOrd="1" destOrd="0" presId="urn:microsoft.com/office/officeart/2005/8/layout/process4"/>
    <dgm:cxn modelId="{D7902093-E4CB-494F-80BD-77B742758465}" type="presParOf" srcId="{058A446C-7861-204C-9A2B-5C6FA0251FF9}" destId="{58079C70-7DA3-0E49-A4A7-9C0A353B0632}" srcOrd="2" destOrd="0" presId="urn:microsoft.com/office/officeart/2005/8/layout/process4"/>
    <dgm:cxn modelId="{FB10A9BB-F88D-9341-8EDD-C0973EECFAE7}" type="presParOf" srcId="{58079C70-7DA3-0E49-A4A7-9C0A353B0632}" destId="{FF9E2743-0BC8-4D43-A1FB-3E19C8A04A08}" srcOrd="0" destOrd="0" presId="urn:microsoft.com/office/officeart/2005/8/layout/process4"/>
    <dgm:cxn modelId="{FEBDB174-2B90-2142-9621-31339ACCCC7D}" type="presParOf" srcId="{058A446C-7861-204C-9A2B-5C6FA0251FF9}" destId="{C769A3A0-43AE-AE4B-909D-D43A0734BD4F}" srcOrd="3" destOrd="0" presId="urn:microsoft.com/office/officeart/2005/8/layout/process4"/>
    <dgm:cxn modelId="{6C592DAD-8E67-5F4A-9EA2-9E254BC1304E}" type="presParOf" srcId="{058A446C-7861-204C-9A2B-5C6FA0251FF9}" destId="{F365EC68-7A3B-C749-90C9-E11D16D441A0}" srcOrd="4" destOrd="0" presId="urn:microsoft.com/office/officeart/2005/8/layout/process4"/>
    <dgm:cxn modelId="{FA811646-453E-D143-9498-63851285E529}" type="presParOf" srcId="{F365EC68-7A3B-C749-90C9-E11D16D441A0}" destId="{4369D91A-09BF-8A49-87A5-D0F252E830A4}" srcOrd="0" destOrd="0" presId="urn:microsoft.com/office/officeart/2005/8/layout/process4"/>
    <dgm:cxn modelId="{86947EC3-BCEF-044A-BFF1-5142393BD4F9}" type="presParOf" srcId="{058A446C-7861-204C-9A2B-5C6FA0251FF9}" destId="{1A0EC481-B062-2E45-9602-30A2399983C7}" srcOrd="5" destOrd="0" presId="urn:microsoft.com/office/officeart/2005/8/layout/process4"/>
    <dgm:cxn modelId="{5EF895B5-6582-DE4E-BAF0-DBCCFA0E09C4}" type="presParOf" srcId="{058A446C-7861-204C-9A2B-5C6FA0251FF9}" destId="{F5B68058-CB02-3946-8A04-D2E687E30E26}" srcOrd="6" destOrd="0" presId="urn:microsoft.com/office/officeart/2005/8/layout/process4"/>
    <dgm:cxn modelId="{9E4C69C7-B59A-C340-B1B3-14D0D621664D}" type="presParOf" srcId="{F5B68058-CB02-3946-8A04-D2E687E30E26}" destId="{5387804D-0391-0349-B968-FA6AFFA5A183}" srcOrd="0" destOrd="0" presId="urn:microsoft.com/office/officeart/2005/8/layout/process4"/>
    <dgm:cxn modelId="{083D5C93-9AAE-2349-9112-CA7F027C3B9D}" type="presParOf" srcId="{058A446C-7861-204C-9A2B-5C6FA0251FF9}" destId="{5719CEBA-D9B4-9340-BE0E-1112B60C9BDE}" srcOrd="7" destOrd="0" presId="urn:microsoft.com/office/officeart/2005/8/layout/process4"/>
    <dgm:cxn modelId="{5DE2145B-5054-364D-8938-2F6EE5C94328}" type="presParOf" srcId="{058A446C-7861-204C-9A2B-5C6FA0251FF9}" destId="{814A8E80-9650-904D-A7EB-D14411C97D8C}" srcOrd="8" destOrd="0" presId="urn:microsoft.com/office/officeart/2005/8/layout/process4"/>
    <dgm:cxn modelId="{920F5508-5E49-B44B-BA80-53F1EFBC4132}" type="presParOf" srcId="{814A8E80-9650-904D-A7EB-D14411C97D8C}" destId="{1A5DE7B4-6D41-E244-97C3-546E0FA985CC}" srcOrd="0" destOrd="0" presId="urn:microsoft.com/office/officeart/2005/8/layout/process4"/>
    <dgm:cxn modelId="{0FB7FA4F-7F24-2742-8F5B-75CB210CC9C4}" type="presParOf" srcId="{058A446C-7861-204C-9A2B-5C6FA0251FF9}" destId="{55DC96B1-EDD1-B744-B7F2-C28F48FF94EC}" srcOrd="9" destOrd="0" presId="urn:microsoft.com/office/officeart/2005/8/layout/process4"/>
    <dgm:cxn modelId="{B8BA84FE-FA4F-1843-8F7E-8930DFA38CD0}" type="presParOf" srcId="{058A446C-7861-204C-9A2B-5C6FA0251FF9}" destId="{67BBADDE-C9B6-9D4D-96AF-507A1D00E32C}" srcOrd="10" destOrd="0" presId="urn:microsoft.com/office/officeart/2005/8/layout/process4"/>
    <dgm:cxn modelId="{BD19D99C-F2C1-E841-A759-EE04D115397D}" type="presParOf" srcId="{67BBADDE-C9B6-9D4D-96AF-507A1D00E32C}" destId="{5C4ACABD-26D2-F641-AA55-7A0C5B84DB3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0B9423-5277-D044-B703-35EE2AB1843E}"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ECC1394-F1CE-D549-B87E-5E1F6EEBACEE}">
      <dgm:prSet/>
      <dgm:spPr/>
      <dgm:t>
        <a:bodyPr/>
        <a:lstStyle/>
        <a:p>
          <a:pPr rtl="0"/>
          <a:r>
            <a:rPr lang="en-US" dirty="0" smtClean="0"/>
            <a:t>Inhalants</a:t>
          </a:r>
          <a:endParaRPr lang="en-US" dirty="0"/>
        </a:p>
      </dgm:t>
    </dgm:pt>
    <dgm:pt modelId="{834555F6-2131-D64E-A2C8-E2D4FE9572CC}" type="parTrans" cxnId="{213FDA1F-7922-3542-A863-A30A3AF71AD0}">
      <dgm:prSet/>
      <dgm:spPr/>
      <dgm:t>
        <a:bodyPr/>
        <a:lstStyle/>
        <a:p>
          <a:endParaRPr lang="en-US"/>
        </a:p>
      </dgm:t>
    </dgm:pt>
    <dgm:pt modelId="{65C6BFD8-6D6E-4C41-B759-F5620980E6E9}" type="sibTrans" cxnId="{213FDA1F-7922-3542-A863-A30A3AF71AD0}">
      <dgm:prSet/>
      <dgm:spPr/>
      <dgm:t>
        <a:bodyPr/>
        <a:lstStyle/>
        <a:p>
          <a:endParaRPr lang="en-US"/>
        </a:p>
      </dgm:t>
    </dgm:pt>
    <dgm:pt modelId="{CB8E5717-E012-D547-9564-3541D661C84B}">
      <dgm:prSet/>
      <dgm:spPr/>
      <dgm:t>
        <a:bodyPr/>
        <a:lstStyle/>
        <a:p>
          <a:pPr rtl="0"/>
          <a:r>
            <a:rPr lang="en-US" dirty="0" smtClean="0"/>
            <a:t>Are chemical substances that are inhaled to produce an alteration in consciousness; most prevalent among adolescent and young male adults</a:t>
          </a:r>
          <a:endParaRPr lang="en-US" dirty="0"/>
        </a:p>
      </dgm:t>
    </dgm:pt>
    <dgm:pt modelId="{ADC30E30-910C-144B-965B-2CCC4E99277E}" type="parTrans" cxnId="{B304B6AD-6362-4540-9FF2-F7DD54DDF06E}">
      <dgm:prSet/>
      <dgm:spPr/>
      <dgm:t>
        <a:bodyPr/>
        <a:lstStyle/>
        <a:p>
          <a:endParaRPr lang="en-US"/>
        </a:p>
      </dgm:t>
    </dgm:pt>
    <dgm:pt modelId="{9BC50B96-1E4E-7B40-8479-D6682ED14282}" type="sibTrans" cxnId="{B304B6AD-6362-4540-9FF2-F7DD54DDF06E}">
      <dgm:prSet/>
      <dgm:spPr/>
      <dgm:t>
        <a:bodyPr/>
        <a:lstStyle/>
        <a:p>
          <a:endParaRPr lang="en-US"/>
        </a:p>
      </dgm:t>
    </dgm:pt>
    <dgm:pt modelId="{334291B2-62A5-C24A-9213-0F87498BD3B0}">
      <dgm:prSet/>
      <dgm:spPr/>
      <dgm:t>
        <a:bodyPr/>
        <a:lstStyle/>
        <a:p>
          <a:pPr rtl="0"/>
          <a:r>
            <a:rPr lang="en-US" dirty="0" smtClean="0"/>
            <a:t>Includes paint solvents, spray paint, gasoline, and aerosol sprays</a:t>
          </a:r>
          <a:endParaRPr lang="en-US" dirty="0"/>
        </a:p>
      </dgm:t>
    </dgm:pt>
    <dgm:pt modelId="{53F1A051-613F-8543-BDA4-A73B32BE527E}" type="parTrans" cxnId="{681FC356-D933-4648-B51B-81BEF9339C65}">
      <dgm:prSet/>
      <dgm:spPr/>
      <dgm:t>
        <a:bodyPr/>
        <a:lstStyle/>
        <a:p>
          <a:endParaRPr lang="en-US"/>
        </a:p>
      </dgm:t>
    </dgm:pt>
    <dgm:pt modelId="{C60646C0-6E57-1542-B951-68705DF2AB2C}" type="sibTrans" cxnId="{681FC356-D933-4648-B51B-81BEF9339C65}">
      <dgm:prSet/>
      <dgm:spPr/>
      <dgm:t>
        <a:bodyPr/>
        <a:lstStyle/>
        <a:p>
          <a:endParaRPr lang="en-US"/>
        </a:p>
      </dgm:t>
    </dgm:pt>
    <dgm:pt modelId="{913AD14D-9906-0A4D-B4D8-EDD82FC06493}">
      <dgm:prSet/>
      <dgm:spPr/>
      <dgm:t>
        <a:bodyPr/>
        <a:lstStyle/>
        <a:p>
          <a:pPr rtl="0"/>
          <a:r>
            <a:rPr lang="en-US" dirty="0" smtClean="0"/>
            <a:t>Act as central nervous system depressants</a:t>
          </a:r>
          <a:endParaRPr lang="en-US" dirty="0"/>
        </a:p>
      </dgm:t>
    </dgm:pt>
    <dgm:pt modelId="{F855C991-AFDA-3544-9622-C0C0BB6D42FF}" type="parTrans" cxnId="{6CE0EAC6-21E5-D445-A7DD-B9EEFE822BE4}">
      <dgm:prSet/>
      <dgm:spPr/>
      <dgm:t>
        <a:bodyPr/>
        <a:lstStyle/>
        <a:p>
          <a:endParaRPr lang="en-US"/>
        </a:p>
      </dgm:t>
    </dgm:pt>
    <dgm:pt modelId="{CE371B66-B4BA-CB41-A2E6-E3BD137D22EC}" type="sibTrans" cxnId="{6CE0EAC6-21E5-D445-A7DD-B9EEFE822BE4}">
      <dgm:prSet/>
      <dgm:spPr/>
      <dgm:t>
        <a:bodyPr/>
        <a:lstStyle/>
        <a:p>
          <a:endParaRPr lang="en-US"/>
        </a:p>
      </dgm:t>
    </dgm:pt>
    <dgm:pt modelId="{4363461C-1AC9-AD4B-89AD-395A5169D065}">
      <dgm:prSet/>
      <dgm:spPr/>
      <dgm:t>
        <a:bodyPr/>
        <a:lstStyle/>
        <a:p>
          <a:pPr rtl="0"/>
          <a:r>
            <a:rPr lang="en-US" dirty="0" smtClean="0"/>
            <a:t>Dangers</a:t>
          </a:r>
          <a:endParaRPr lang="en-US" dirty="0"/>
        </a:p>
      </dgm:t>
    </dgm:pt>
    <dgm:pt modelId="{D149E125-1549-AA45-A3B1-FE754282688D}" type="parTrans" cxnId="{2A8718E8-BFD4-B046-80CB-B485E8B45C61}">
      <dgm:prSet/>
      <dgm:spPr/>
      <dgm:t>
        <a:bodyPr/>
        <a:lstStyle/>
        <a:p>
          <a:endParaRPr lang="en-US"/>
        </a:p>
      </dgm:t>
    </dgm:pt>
    <dgm:pt modelId="{8B60B5A6-0E56-1943-8C66-75A58F9AD4F4}" type="sibTrans" cxnId="{2A8718E8-BFD4-B046-80CB-B485E8B45C61}">
      <dgm:prSet/>
      <dgm:spPr/>
      <dgm:t>
        <a:bodyPr/>
        <a:lstStyle/>
        <a:p>
          <a:endParaRPr lang="en-US"/>
        </a:p>
      </dgm:t>
    </dgm:pt>
    <dgm:pt modelId="{51D9A3A7-06A8-DF4F-A737-7925E43E0DE3}">
      <dgm:prSet/>
      <dgm:spPr/>
      <dgm:t>
        <a:bodyPr/>
        <a:lstStyle/>
        <a:p>
          <a:pPr rtl="0"/>
          <a:r>
            <a:rPr lang="en-US" dirty="0" smtClean="0"/>
            <a:t>Suffocation </a:t>
          </a:r>
          <a:endParaRPr lang="en-US" dirty="0"/>
        </a:p>
      </dgm:t>
    </dgm:pt>
    <dgm:pt modelId="{078F6D38-0A3C-C24C-AFF9-E5E2F53568A4}" type="parTrans" cxnId="{DF10A19E-012A-244D-8A08-1EAEB6D09F74}">
      <dgm:prSet/>
      <dgm:spPr/>
      <dgm:t>
        <a:bodyPr/>
        <a:lstStyle/>
        <a:p>
          <a:endParaRPr lang="en-US"/>
        </a:p>
      </dgm:t>
    </dgm:pt>
    <dgm:pt modelId="{FBB97720-AFAD-C24E-B517-D8203DC81DC4}" type="sibTrans" cxnId="{DF10A19E-012A-244D-8A08-1EAEB6D09F74}">
      <dgm:prSet/>
      <dgm:spPr/>
      <dgm:t>
        <a:bodyPr/>
        <a:lstStyle/>
        <a:p>
          <a:endParaRPr lang="en-US"/>
        </a:p>
      </dgm:t>
    </dgm:pt>
    <dgm:pt modelId="{43E6C675-168A-2947-B5A6-16000056A468}">
      <dgm:prSet/>
      <dgm:spPr/>
      <dgm:t>
        <a:bodyPr/>
        <a:lstStyle/>
        <a:p>
          <a:pPr rtl="0"/>
          <a:r>
            <a:rPr lang="en-US" dirty="0" smtClean="0"/>
            <a:t>Toxic to the liver and other organs </a:t>
          </a:r>
          <a:endParaRPr lang="en-US" dirty="0"/>
        </a:p>
      </dgm:t>
    </dgm:pt>
    <dgm:pt modelId="{A868C7BD-4AA5-EB41-9F2E-076EE654EC86}" type="parTrans" cxnId="{6E6180CE-A66C-5E4B-AF19-110C932E2143}">
      <dgm:prSet/>
      <dgm:spPr/>
      <dgm:t>
        <a:bodyPr/>
        <a:lstStyle/>
        <a:p>
          <a:endParaRPr lang="en-US"/>
        </a:p>
      </dgm:t>
    </dgm:pt>
    <dgm:pt modelId="{C33F06E9-EACF-CA46-B7DB-8173B5A26677}" type="sibTrans" cxnId="{6E6180CE-A66C-5E4B-AF19-110C932E2143}">
      <dgm:prSet/>
      <dgm:spPr/>
      <dgm:t>
        <a:bodyPr/>
        <a:lstStyle/>
        <a:p>
          <a:endParaRPr lang="en-US"/>
        </a:p>
      </dgm:t>
    </dgm:pt>
    <dgm:pt modelId="{46F51E02-1FBB-EB43-BF96-4129AEE6A80C}">
      <dgm:prSet/>
      <dgm:spPr/>
      <dgm:t>
        <a:bodyPr/>
        <a:lstStyle/>
        <a:p>
          <a:pPr rtl="0"/>
          <a:r>
            <a:rPr lang="en-US" dirty="0" smtClean="0"/>
            <a:t>Chronic abuse leads to neurological and brain damage</a:t>
          </a:r>
          <a:endParaRPr lang="en-US" dirty="0"/>
        </a:p>
      </dgm:t>
    </dgm:pt>
    <dgm:pt modelId="{026C62D6-636E-D347-AB8F-EB7A4589036F}" type="parTrans" cxnId="{7E2E94B1-3381-964D-9EB2-A798A624737A}">
      <dgm:prSet/>
      <dgm:spPr/>
      <dgm:t>
        <a:bodyPr/>
        <a:lstStyle/>
        <a:p>
          <a:endParaRPr lang="en-US"/>
        </a:p>
      </dgm:t>
    </dgm:pt>
    <dgm:pt modelId="{FC0A1D96-1E0C-B34A-91FB-890683F285C8}" type="sibTrans" cxnId="{7E2E94B1-3381-964D-9EB2-A798A624737A}">
      <dgm:prSet/>
      <dgm:spPr/>
      <dgm:t>
        <a:bodyPr/>
        <a:lstStyle/>
        <a:p>
          <a:endParaRPr lang="en-US"/>
        </a:p>
      </dgm:t>
    </dgm:pt>
    <dgm:pt modelId="{6DDF9912-79E8-3347-9605-3859FF034C5D}">
      <dgm:prSet/>
      <dgm:spPr/>
      <dgm:t>
        <a:bodyPr/>
        <a:lstStyle/>
        <a:p>
          <a:pPr rtl="0"/>
          <a:r>
            <a:rPr lang="en-US" dirty="0" smtClean="0"/>
            <a:t>MRI evidence shows more extensive damage that cocaine users</a:t>
          </a:r>
          <a:endParaRPr lang="en-US" dirty="0"/>
        </a:p>
      </dgm:t>
    </dgm:pt>
    <dgm:pt modelId="{E28B9F0E-B311-814E-858B-91366DABB53C}" type="parTrans" cxnId="{E56594E5-8AAB-F941-B4FC-1B82071477D9}">
      <dgm:prSet/>
      <dgm:spPr/>
      <dgm:t>
        <a:bodyPr/>
        <a:lstStyle/>
        <a:p>
          <a:endParaRPr lang="en-US"/>
        </a:p>
      </dgm:t>
    </dgm:pt>
    <dgm:pt modelId="{D5721E8F-989E-6743-821D-5984858D75E4}" type="sibTrans" cxnId="{E56594E5-8AAB-F941-B4FC-1B82071477D9}">
      <dgm:prSet/>
      <dgm:spPr/>
      <dgm:t>
        <a:bodyPr/>
        <a:lstStyle/>
        <a:p>
          <a:endParaRPr lang="en-US"/>
        </a:p>
      </dgm:t>
    </dgm:pt>
    <dgm:pt modelId="{5724A62F-2A3C-4946-87AD-910622B0083D}">
      <dgm:prSet/>
      <dgm:spPr/>
      <dgm:t>
        <a:bodyPr/>
        <a:lstStyle/>
        <a:p>
          <a:pPr rtl="0"/>
          <a:r>
            <a:rPr lang="en-US" dirty="0" smtClean="0"/>
            <a:t>Tranquilizers</a:t>
          </a:r>
          <a:endParaRPr lang="en-US" dirty="0"/>
        </a:p>
      </dgm:t>
    </dgm:pt>
    <dgm:pt modelId="{324C01A2-4179-0842-B33B-26477377208E}" type="parTrans" cxnId="{A499CC45-29CC-D84E-9243-6C5060CE3C67}">
      <dgm:prSet/>
      <dgm:spPr/>
      <dgm:t>
        <a:bodyPr/>
        <a:lstStyle/>
        <a:p>
          <a:endParaRPr lang="en-US"/>
        </a:p>
      </dgm:t>
    </dgm:pt>
    <dgm:pt modelId="{75D31EB6-3F59-8A46-B6BA-848B5FD56FB4}" type="sibTrans" cxnId="{A499CC45-29CC-D84E-9243-6C5060CE3C67}">
      <dgm:prSet/>
      <dgm:spPr/>
      <dgm:t>
        <a:bodyPr/>
        <a:lstStyle/>
        <a:p>
          <a:endParaRPr lang="en-US"/>
        </a:p>
      </dgm:t>
    </dgm:pt>
    <dgm:pt modelId="{DE3EAC7D-4D78-A54B-9041-5AB822EAE4D6}">
      <dgm:prSet/>
      <dgm:spPr/>
      <dgm:t>
        <a:bodyPr/>
        <a:lstStyle/>
        <a:p>
          <a:pPr rtl="0"/>
          <a:r>
            <a:rPr lang="en-US" dirty="0" smtClean="0"/>
            <a:t>Depressants that relieve anxiety. </a:t>
          </a:r>
          <a:endParaRPr lang="en-US" dirty="0"/>
        </a:p>
      </dgm:t>
    </dgm:pt>
    <dgm:pt modelId="{8B1D5089-DF68-C44B-939D-9E83FD609A86}" type="parTrans" cxnId="{3239F845-08FF-0348-8EE3-B0E9A51B94E8}">
      <dgm:prSet/>
      <dgm:spPr/>
      <dgm:t>
        <a:bodyPr/>
        <a:lstStyle/>
        <a:p>
          <a:endParaRPr lang="en-US"/>
        </a:p>
      </dgm:t>
    </dgm:pt>
    <dgm:pt modelId="{226ECE6B-66BB-894E-8F12-1D63724CB7A8}" type="sibTrans" cxnId="{3239F845-08FF-0348-8EE3-B0E9A51B94E8}">
      <dgm:prSet/>
      <dgm:spPr/>
      <dgm:t>
        <a:bodyPr/>
        <a:lstStyle/>
        <a:p>
          <a:endParaRPr lang="en-US"/>
        </a:p>
      </dgm:t>
    </dgm:pt>
    <dgm:pt modelId="{A8A00BB3-B5D3-644A-832A-D163069DE8A7}">
      <dgm:prSet/>
      <dgm:spPr/>
      <dgm:t>
        <a:bodyPr/>
        <a:lstStyle/>
        <a:p>
          <a:pPr rtl="0"/>
          <a:r>
            <a:rPr lang="en-US" dirty="0" smtClean="0"/>
            <a:t>Commonly prescribed tranquilizers — </a:t>
          </a:r>
          <a:r>
            <a:rPr lang="en-US" i="1" dirty="0" smtClean="0"/>
            <a:t>Xanax</a:t>
          </a:r>
          <a:r>
            <a:rPr lang="en-US" dirty="0" smtClean="0"/>
            <a:t>, </a:t>
          </a:r>
          <a:r>
            <a:rPr lang="en-US" i="1" dirty="0" smtClean="0"/>
            <a:t>Valium</a:t>
          </a:r>
          <a:r>
            <a:rPr lang="en-US" dirty="0" smtClean="0"/>
            <a:t>, </a:t>
          </a:r>
          <a:r>
            <a:rPr lang="en-US" i="1" dirty="0" smtClean="0"/>
            <a:t>Librium</a:t>
          </a:r>
          <a:r>
            <a:rPr lang="en-US" dirty="0" smtClean="0"/>
            <a:t>, and </a:t>
          </a:r>
          <a:r>
            <a:rPr lang="en-US" i="1" dirty="0" smtClean="0"/>
            <a:t>Ativan</a:t>
          </a:r>
          <a:endParaRPr lang="en-US" dirty="0"/>
        </a:p>
      </dgm:t>
    </dgm:pt>
    <dgm:pt modelId="{9026132C-F734-3749-8C1B-22610BF4915D}" type="parTrans" cxnId="{17456186-A2E0-8942-9490-882B2C205F26}">
      <dgm:prSet/>
      <dgm:spPr/>
      <dgm:t>
        <a:bodyPr/>
        <a:lstStyle/>
        <a:p>
          <a:endParaRPr lang="en-US"/>
        </a:p>
      </dgm:t>
    </dgm:pt>
    <dgm:pt modelId="{4AC332B1-0DC0-2344-AF35-BF862F047218}" type="sibTrans" cxnId="{17456186-A2E0-8942-9490-882B2C205F26}">
      <dgm:prSet/>
      <dgm:spPr/>
      <dgm:t>
        <a:bodyPr/>
        <a:lstStyle/>
        <a:p>
          <a:endParaRPr lang="en-US"/>
        </a:p>
      </dgm:t>
    </dgm:pt>
    <dgm:pt modelId="{C5FFDF35-96DA-BA41-9DBC-3981D640203B}" type="pres">
      <dgm:prSet presAssocID="{4A0B9423-5277-D044-B703-35EE2AB1843E}" presName="Name0" presStyleCnt="0">
        <dgm:presLayoutVars>
          <dgm:dir/>
          <dgm:animLvl val="lvl"/>
          <dgm:resizeHandles val="exact"/>
        </dgm:presLayoutVars>
      </dgm:prSet>
      <dgm:spPr/>
      <dgm:t>
        <a:bodyPr/>
        <a:lstStyle/>
        <a:p>
          <a:endParaRPr lang="en-US"/>
        </a:p>
      </dgm:t>
    </dgm:pt>
    <dgm:pt modelId="{9660D2E7-E506-E74D-98E8-E6A58F6230D2}" type="pres">
      <dgm:prSet presAssocID="{FECC1394-F1CE-D549-B87E-5E1F6EEBACEE}" presName="composite" presStyleCnt="0"/>
      <dgm:spPr/>
    </dgm:pt>
    <dgm:pt modelId="{CF8CD7E0-0745-A949-9F59-6949FE3429C6}" type="pres">
      <dgm:prSet presAssocID="{FECC1394-F1CE-D549-B87E-5E1F6EEBACEE}" presName="parTx" presStyleLbl="alignNode1" presStyleIdx="0" presStyleCnt="3">
        <dgm:presLayoutVars>
          <dgm:chMax val="0"/>
          <dgm:chPref val="0"/>
          <dgm:bulletEnabled val="1"/>
        </dgm:presLayoutVars>
      </dgm:prSet>
      <dgm:spPr/>
      <dgm:t>
        <a:bodyPr/>
        <a:lstStyle/>
        <a:p>
          <a:endParaRPr lang="en-US"/>
        </a:p>
      </dgm:t>
    </dgm:pt>
    <dgm:pt modelId="{E147FC0F-92FB-D346-9C20-C6FFF260E633}" type="pres">
      <dgm:prSet presAssocID="{FECC1394-F1CE-D549-B87E-5E1F6EEBACEE}" presName="desTx" presStyleLbl="alignAccFollowNode1" presStyleIdx="0" presStyleCnt="3">
        <dgm:presLayoutVars>
          <dgm:bulletEnabled val="1"/>
        </dgm:presLayoutVars>
      </dgm:prSet>
      <dgm:spPr/>
      <dgm:t>
        <a:bodyPr/>
        <a:lstStyle/>
        <a:p>
          <a:endParaRPr lang="en-US"/>
        </a:p>
      </dgm:t>
    </dgm:pt>
    <dgm:pt modelId="{5150C82D-C6CC-AC46-90EC-049EBA07790C}" type="pres">
      <dgm:prSet presAssocID="{65C6BFD8-6D6E-4C41-B759-F5620980E6E9}" presName="space" presStyleCnt="0"/>
      <dgm:spPr/>
    </dgm:pt>
    <dgm:pt modelId="{BF413643-9CC2-3440-8745-C74D83EDF72A}" type="pres">
      <dgm:prSet presAssocID="{4363461C-1AC9-AD4B-89AD-395A5169D065}" presName="composite" presStyleCnt="0"/>
      <dgm:spPr/>
    </dgm:pt>
    <dgm:pt modelId="{88F69DC2-10F3-EA40-8A3B-BE7ACA7FF136}" type="pres">
      <dgm:prSet presAssocID="{4363461C-1AC9-AD4B-89AD-395A5169D065}" presName="parTx" presStyleLbl="alignNode1" presStyleIdx="1" presStyleCnt="3">
        <dgm:presLayoutVars>
          <dgm:chMax val="0"/>
          <dgm:chPref val="0"/>
          <dgm:bulletEnabled val="1"/>
        </dgm:presLayoutVars>
      </dgm:prSet>
      <dgm:spPr/>
      <dgm:t>
        <a:bodyPr/>
        <a:lstStyle/>
        <a:p>
          <a:endParaRPr lang="en-US"/>
        </a:p>
      </dgm:t>
    </dgm:pt>
    <dgm:pt modelId="{8874BFA1-CFC8-7A4C-B0CD-3FCB834DFD08}" type="pres">
      <dgm:prSet presAssocID="{4363461C-1AC9-AD4B-89AD-395A5169D065}" presName="desTx" presStyleLbl="alignAccFollowNode1" presStyleIdx="1" presStyleCnt="3">
        <dgm:presLayoutVars>
          <dgm:bulletEnabled val="1"/>
        </dgm:presLayoutVars>
      </dgm:prSet>
      <dgm:spPr/>
      <dgm:t>
        <a:bodyPr/>
        <a:lstStyle/>
        <a:p>
          <a:endParaRPr lang="en-US"/>
        </a:p>
      </dgm:t>
    </dgm:pt>
    <dgm:pt modelId="{2F4A89C1-E4F7-5644-94CF-AC249AEF0063}" type="pres">
      <dgm:prSet presAssocID="{8B60B5A6-0E56-1943-8C66-75A58F9AD4F4}" presName="space" presStyleCnt="0"/>
      <dgm:spPr/>
    </dgm:pt>
    <dgm:pt modelId="{7B8F6734-5940-8B47-9D54-E2667B3C0412}" type="pres">
      <dgm:prSet presAssocID="{5724A62F-2A3C-4946-87AD-910622B0083D}" presName="composite" presStyleCnt="0"/>
      <dgm:spPr/>
    </dgm:pt>
    <dgm:pt modelId="{521641E8-2858-8943-BB24-70D066DD5BEB}" type="pres">
      <dgm:prSet presAssocID="{5724A62F-2A3C-4946-87AD-910622B0083D}" presName="parTx" presStyleLbl="alignNode1" presStyleIdx="2" presStyleCnt="3">
        <dgm:presLayoutVars>
          <dgm:chMax val="0"/>
          <dgm:chPref val="0"/>
          <dgm:bulletEnabled val="1"/>
        </dgm:presLayoutVars>
      </dgm:prSet>
      <dgm:spPr/>
      <dgm:t>
        <a:bodyPr/>
        <a:lstStyle/>
        <a:p>
          <a:endParaRPr lang="en-US"/>
        </a:p>
      </dgm:t>
    </dgm:pt>
    <dgm:pt modelId="{530249AF-60E7-4A44-84BE-32D8D3D9064F}" type="pres">
      <dgm:prSet presAssocID="{5724A62F-2A3C-4946-87AD-910622B0083D}" presName="desTx" presStyleLbl="alignAccFollowNode1" presStyleIdx="2" presStyleCnt="3">
        <dgm:presLayoutVars>
          <dgm:bulletEnabled val="1"/>
        </dgm:presLayoutVars>
      </dgm:prSet>
      <dgm:spPr/>
      <dgm:t>
        <a:bodyPr/>
        <a:lstStyle/>
        <a:p>
          <a:endParaRPr lang="en-US"/>
        </a:p>
      </dgm:t>
    </dgm:pt>
  </dgm:ptLst>
  <dgm:cxnLst>
    <dgm:cxn modelId="{2A8718E8-BFD4-B046-80CB-B485E8B45C61}" srcId="{4A0B9423-5277-D044-B703-35EE2AB1843E}" destId="{4363461C-1AC9-AD4B-89AD-395A5169D065}" srcOrd="1" destOrd="0" parTransId="{D149E125-1549-AA45-A3B1-FE754282688D}" sibTransId="{8B60B5A6-0E56-1943-8C66-75A58F9AD4F4}"/>
    <dgm:cxn modelId="{A791E8BD-CF1E-934A-984B-D873E9A829BC}" type="presOf" srcId="{DE3EAC7D-4D78-A54B-9041-5AB822EAE4D6}" destId="{530249AF-60E7-4A44-84BE-32D8D3D9064F}" srcOrd="0" destOrd="0" presId="urn:microsoft.com/office/officeart/2005/8/layout/hList1"/>
    <dgm:cxn modelId="{7E2E94B1-3381-964D-9EB2-A798A624737A}" srcId="{4363461C-1AC9-AD4B-89AD-395A5169D065}" destId="{46F51E02-1FBB-EB43-BF96-4129AEE6A80C}" srcOrd="2" destOrd="0" parTransId="{026C62D6-636E-D347-AB8F-EB7A4589036F}" sibTransId="{FC0A1D96-1E0C-B34A-91FB-890683F285C8}"/>
    <dgm:cxn modelId="{BD514D8D-7463-2E4B-9D81-F18AE4046513}" type="presOf" srcId="{4363461C-1AC9-AD4B-89AD-395A5169D065}" destId="{88F69DC2-10F3-EA40-8A3B-BE7ACA7FF136}" srcOrd="0" destOrd="0" presId="urn:microsoft.com/office/officeart/2005/8/layout/hList1"/>
    <dgm:cxn modelId="{3239F845-08FF-0348-8EE3-B0E9A51B94E8}" srcId="{5724A62F-2A3C-4946-87AD-910622B0083D}" destId="{DE3EAC7D-4D78-A54B-9041-5AB822EAE4D6}" srcOrd="0" destOrd="0" parTransId="{8B1D5089-DF68-C44B-939D-9E83FD609A86}" sibTransId="{226ECE6B-66BB-894E-8F12-1D63724CB7A8}"/>
    <dgm:cxn modelId="{E0764252-5331-CA43-96E5-A5DF9165C78C}" type="presOf" srcId="{43E6C675-168A-2947-B5A6-16000056A468}" destId="{8874BFA1-CFC8-7A4C-B0CD-3FCB834DFD08}" srcOrd="0" destOrd="1" presId="urn:microsoft.com/office/officeart/2005/8/layout/hList1"/>
    <dgm:cxn modelId="{2E3FFC19-3F36-CE4E-B8D6-CC119897C541}" type="presOf" srcId="{4A0B9423-5277-D044-B703-35EE2AB1843E}" destId="{C5FFDF35-96DA-BA41-9DBC-3981D640203B}" srcOrd="0" destOrd="0" presId="urn:microsoft.com/office/officeart/2005/8/layout/hList1"/>
    <dgm:cxn modelId="{DF10A19E-012A-244D-8A08-1EAEB6D09F74}" srcId="{4363461C-1AC9-AD4B-89AD-395A5169D065}" destId="{51D9A3A7-06A8-DF4F-A737-7925E43E0DE3}" srcOrd="0" destOrd="0" parTransId="{078F6D38-0A3C-C24C-AFF9-E5E2F53568A4}" sibTransId="{FBB97720-AFAD-C24E-B517-D8203DC81DC4}"/>
    <dgm:cxn modelId="{5675F6A3-C191-9A4A-883E-02B6A944C5CF}" type="presOf" srcId="{334291B2-62A5-C24A-9213-0F87498BD3B0}" destId="{E147FC0F-92FB-D346-9C20-C6FFF260E633}" srcOrd="0" destOrd="1" presId="urn:microsoft.com/office/officeart/2005/8/layout/hList1"/>
    <dgm:cxn modelId="{E56594E5-8AAB-F941-B4FC-1B82071477D9}" srcId="{4363461C-1AC9-AD4B-89AD-395A5169D065}" destId="{6DDF9912-79E8-3347-9605-3859FF034C5D}" srcOrd="3" destOrd="0" parTransId="{E28B9F0E-B311-814E-858B-91366DABB53C}" sibTransId="{D5721E8F-989E-6743-821D-5984858D75E4}"/>
    <dgm:cxn modelId="{213FDA1F-7922-3542-A863-A30A3AF71AD0}" srcId="{4A0B9423-5277-D044-B703-35EE2AB1843E}" destId="{FECC1394-F1CE-D549-B87E-5E1F6EEBACEE}" srcOrd="0" destOrd="0" parTransId="{834555F6-2131-D64E-A2C8-E2D4FE9572CC}" sibTransId="{65C6BFD8-6D6E-4C41-B759-F5620980E6E9}"/>
    <dgm:cxn modelId="{F02CE0BC-7DC4-8C41-8629-CDEC0C09E948}" type="presOf" srcId="{46F51E02-1FBB-EB43-BF96-4129AEE6A80C}" destId="{8874BFA1-CFC8-7A4C-B0CD-3FCB834DFD08}" srcOrd="0" destOrd="2" presId="urn:microsoft.com/office/officeart/2005/8/layout/hList1"/>
    <dgm:cxn modelId="{6E6180CE-A66C-5E4B-AF19-110C932E2143}" srcId="{4363461C-1AC9-AD4B-89AD-395A5169D065}" destId="{43E6C675-168A-2947-B5A6-16000056A468}" srcOrd="1" destOrd="0" parTransId="{A868C7BD-4AA5-EB41-9F2E-076EE654EC86}" sibTransId="{C33F06E9-EACF-CA46-B7DB-8173B5A26677}"/>
    <dgm:cxn modelId="{6CE0EAC6-21E5-D445-A7DD-B9EEFE822BE4}" srcId="{FECC1394-F1CE-D549-B87E-5E1F6EEBACEE}" destId="{913AD14D-9906-0A4D-B4D8-EDD82FC06493}" srcOrd="2" destOrd="0" parTransId="{F855C991-AFDA-3544-9622-C0C0BB6D42FF}" sibTransId="{CE371B66-B4BA-CB41-A2E6-E3BD137D22EC}"/>
    <dgm:cxn modelId="{681FC356-D933-4648-B51B-81BEF9339C65}" srcId="{FECC1394-F1CE-D549-B87E-5E1F6EEBACEE}" destId="{334291B2-62A5-C24A-9213-0F87498BD3B0}" srcOrd="1" destOrd="0" parTransId="{53F1A051-613F-8543-BDA4-A73B32BE527E}" sibTransId="{C60646C0-6E57-1542-B951-68705DF2AB2C}"/>
    <dgm:cxn modelId="{2A808111-469F-8448-B46C-8C88CED6E8CA}" type="presOf" srcId="{51D9A3A7-06A8-DF4F-A737-7925E43E0DE3}" destId="{8874BFA1-CFC8-7A4C-B0CD-3FCB834DFD08}" srcOrd="0" destOrd="0" presId="urn:microsoft.com/office/officeart/2005/8/layout/hList1"/>
    <dgm:cxn modelId="{D8B824B7-F416-8240-9B49-CDBC9B687676}" type="presOf" srcId="{A8A00BB3-B5D3-644A-832A-D163069DE8A7}" destId="{530249AF-60E7-4A44-84BE-32D8D3D9064F}" srcOrd="0" destOrd="1" presId="urn:microsoft.com/office/officeart/2005/8/layout/hList1"/>
    <dgm:cxn modelId="{1AC7DEE0-FA10-4244-92C2-00BEFA2EDFBD}" type="presOf" srcId="{913AD14D-9906-0A4D-B4D8-EDD82FC06493}" destId="{E147FC0F-92FB-D346-9C20-C6FFF260E633}" srcOrd="0" destOrd="2" presId="urn:microsoft.com/office/officeart/2005/8/layout/hList1"/>
    <dgm:cxn modelId="{B304B6AD-6362-4540-9FF2-F7DD54DDF06E}" srcId="{FECC1394-F1CE-D549-B87E-5E1F6EEBACEE}" destId="{CB8E5717-E012-D547-9564-3541D661C84B}" srcOrd="0" destOrd="0" parTransId="{ADC30E30-910C-144B-965B-2CCC4E99277E}" sibTransId="{9BC50B96-1E4E-7B40-8479-D6682ED14282}"/>
    <dgm:cxn modelId="{FC6E329D-C729-3840-AA95-5DC938404961}" type="presOf" srcId="{FECC1394-F1CE-D549-B87E-5E1F6EEBACEE}" destId="{CF8CD7E0-0745-A949-9F59-6949FE3429C6}" srcOrd="0" destOrd="0" presId="urn:microsoft.com/office/officeart/2005/8/layout/hList1"/>
    <dgm:cxn modelId="{A1447751-574A-1040-9AF9-4EE4E4A0B8A6}" type="presOf" srcId="{6DDF9912-79E8-3347-9605-3859FF034C5D}" destId="{8874BFA1-CFC8-7A4C-B0CD-3FCB834DFD08}" srcOrd="0" destOrd="3" presId="urn:microsoft.com/office/officeart/2005/8/layout/hList1"/>
    <dgm:cxn modelId="{4693D933-29C4-B74C-995D-F1A7B62560C0}" type="presOf" srcId="{5724A62F-2A3C-4946-87AD-910622B0083D}" destId="{521641E8-2858-8943-BB24-70D066DD5BEB}" srcOrd="0" destOrd="0" presId="urn:microsoft.com/office/officeart/2005/8/layout/hList1"/>
    <dgm:cxn modelId="{17456186-A2E0-8942-9490-882B2C205F26}" srcId="{5724A62F-2A3C-4946-87AD-910622B0083D}" destId="{A8A00BB3-B5D3-644A-832A-D163069DE8A7}" srcOrd="1" destOrd="0" parTransId="{9026132C-F734-3749-8C1B-22610BF4915D}" sibTransId="{4AC332B1-0DC0-2344-AF35-BF862F047218}"/>
    <dgm:cxn modelId="{A499CC45-29CC-D84E-9243-6C5060CE3C67}" srcId="{4A0B9423-5277-D044-B703-35EE2AB1843E}" destId="{5724A62F-2A3C-4946-87AD-910622B0083D}" srcOrd="2" destOrd="0" parTransId="{324C01A2-4179-0842-B33B-26477377208E}" sibTransId="{75D31EB6-3F59-8A46-B6BA-848B5FD56FB4}"/>
    <dgm:cxn modelId="{6400520C-B4A0-CE42-8D0A-2C3776206924}" type="presOf" srcId="{CB8E5717-E012-D547-9564-3541D661C84B}" destId="{E147FC0F-92FB-D346-9C20-C6FFF260E633}" srcOrd="0" destOrd="0" presId="urn:microsoft.com/office/officeart/2005/8/layout/hList1"/>
    <dgm:cxn modelId="{BF36DB17-2DF6-3044-9261-E63601A24B8C}" type="presParOf" srcId="{C5FFDF35-96DA-BA41-9DBC-3981D640203B}" destId="{9660D2E7-E506-E74D-98E8-E6A58F6230D2}" srcOrd="0" destOrd="0" presId="urn:microsoft.com/office/officeart/2005/8/layout/hList1"/>
    <dgm:cxn modelId="{3DCAB995-FDFE-FB4C-AC20-EEF3188DBE22}" type="presParOf" srcId="{9660D2E7-E506-E74D-98E8-E6A58F6230D2}" destId="{CF8CD7E0-0745-A949-9F59-6949FE3429C6}" srcOrd="0" destOrd="0" presId="urn:microsoft.com/office/officeart/2005/8/layout/hList1"/>
    <dgm:cxn modelId="{D3CEC953-4536-9C4A-854D-FD9ECD33559F}" type="presParOf" srcId="{9660D2E7-E506-E74D-98E8-E6A58F6230D2}" destId="{E147FC0F-92FB-D346-9C20-C6FFF260E633}" srcOrd="1" destOrd="0" presId="urn:microsoft.com/office/officeart/2005/8/layout/hList1"/>
    <dgm:cxn modelId="{3182A43F-EDD0-DF4A-9597-389407366860}" type="presParOf" srcId="{C5FFDF35-96DA-BA41-9DBC-3981D640203B}" destId="{5150C82D-C6CC-AC46-90EC-049EBA07790C}" srcOrd="1" destOrd="0" presId="urn:microsoft.com/office/officeart/2005/8/layout/hList1"/>
    <dgm:cxn modelId="{71D7FDF5-875B-7842-9641-3DEB583B0BC1}" type="presParOf" srcId="{C5FFDF35-96DA-BA41-9DBC-3981D640203B}" destId="{BF413643-9CC2-3440-8745-C74D83EDF72A}" srcOrd="2" destOrd="0" presId="urn:microsoft.com/office/officeart/2005/8/layout/hList1"/>
    <dgm:cxn modelId="{1A7E61D8-F440-7D49-8650-9AC0B361206B}" type="presParOf" srcId="{BF413643-9CC2-3440-8745-C74D83EDF72A}" destId="{88F69DC2-10F3-EA40-8A3B-BE7ACA7FF136}" srcOrd="0" destOrd="0" presId="urn:microsoft.com/office/officeart/2005/8/layout/hList1"/>
    <dgm:cxn modelId="{37E8AC92-D659-AB43-B276-0ABC42E55A27}" type="presParOf" srcId="{BF413643-9CC2-3440-8745-C74D83EDF72A}" destId="{8874BFA1-CFC8-7A4C-B0CD-3FCB834DFD08}" srcOrd="1" destOrd="0" presId="urn:microsoft.com/office/officeart/2005/8/layout/hList1"/>
    <dgm:cxn modelId="{86A238AE-A111-474E-83E2-85522E75882C}" type="presParOf" srcId="{C5FFDF35-96DA-BA41-9DBC-3981D640203B}" destId="{2F4A89C1-E4F7-5644-94CF-AC249AEF0063}" srcOrd="3" destOrd="0" presId="urn:microsoft.com/office/officeart/2005/8/layout/hList1"/>
    <dgm:cxn modelId="{61342EE6-38CD-674E-914A-4862DCA72439}" type="presParOf" srcId="{C5FFDF35-96DA-BA41-9DBC-3981D640203B}" destId="{7B8F6734-5940-8B47-9D54-E2667B3C0412}" srcOrd="4" destOrd="0" presId="urn:microsoft.com/office/officeart/2005/8/layout/hList1"/>
    <dgm:cxn modelId="{17E79895-97BA-7D49-8D68-5B3E1737B3FA}" type="presParOf" srcId="{7B8F6734-5940-8B47-9D54-E2667B3C0412}" destId="{521641E8-2858-8943-BB24-70D066DD5BEB}" srcOrd="0" destOrd="0" presId="urn:microsoft.com/office/officeart/2005/8/layout/hList1"/>
    <dgm:cxn modelId="{562A8679-878D-2D4C-87BF-82F885F6D122}" type="presParOf" srcId="{7B8F6734-5940-8B47-9D54-E2667B3C0412}" destId="{530249AF-60E7-4A44-84BE-32D8D3D9064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0B9423-5277-D044-B703-35EE2AB1843E}"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E030F6B4-41F3-3D4D-A87A-E826FA0913CB}">
      <dgm:prSet/>
      <dgm:spPr/>
      <dgm:t>
        <a:bodyPr/>
        <a:lstStyle/>
        <a:p>
          <a:pPr rtl="0"/>
          <a:r>
            <a:rPr lang="en-US" dirty="0" smtClean="0"/>
            <a:t>Barbiturates</a:t>
          </a:r>
          <a:endParaRPr lang="en-US" dirty="0"/>
        </a:p>
      </dgm:t>
    </dgm:pt>
    <dgm:pt modelId="{D6648CA5-4C2F-0347-ABCD-E3839F44862F}" type="parTrans" cxnId="{F5886A03-5723-294D-9FBB-0C00362F231E}">
      <dgm:prSet/>
      <dgm:spPr/>
      <dgm:t>
        <a:bodyPr/>
        <a:lstStyle/>
        <a:p>
          <a:endParaRPr lang="en-US"/>
        </a:p>
      </dgm:t>
    </dgm:pt>
    <dgm:pt modelId="{C3FAE9BF-53C4-834D-9537-F720B06AB735}" type="sibTrans" cxnId="{F5886A03-5723-294D-9FBB-0C00362F231E}">
      <dgm:prSet/>
      <dgm:spPr/>
      <dgm:t>
        <a:bodyPr/>
        <a:lstStyle/>
        <a:p>
          <a:endParaRPr lang="en-US"/>
        </a:p>
      </dgm:t>
    </dgm:pt>
    <dgm:pt modelId="{479A1A46-59E5-2445-AB67-F2DD8FFD0BE9}">
      <dgm:prSet/>
      <dgm:spPr/>
      <dgm:t>
        <a:bodyPr/>
        <a:lstStyle/>
        <a:p>
          <a:pPr rtl="0"/>
          <a:r>
            <a:rPr lang="en-US" b="0" dirty="0" smtClean="0">
              <a:solidFill>
                <a:srgbClr val="000000"/>
              </a:solidFill>
              <a:latin typeface="Arial" pitchFamily="34" charset="0"/>
              <a:ea typeface="Calibri" pitchFamily="34" charset="0"/>
              <a:cs typeface="Arial" pitchFamily="34" charset="0"/>
            </a:rPr>
            <a:t>Reduce anxiety and promote sleep</a:t>
          </a:r>
          <a:endParaRPr lang="en-US" b="0" dirty="0">
            <a:solidFill>
              <a:srgbClr val="000000"/>
            </a:solidFill>
          </a:endParaRPr>
        </a:p>
      </dgm:t>
    </dgm:pt>
    <dgm:pt modelId="{CAA61457-5EB9-904D-9F79-FECD9AA00BC7}" type="parTrans" cxnId="{9CEC544A-270D-5042-9CD9-B1086A98B180}">
      <dgm:prSet/>
      <dgm:spPr/>
      <dgm:t>
        <a:bodyPr/>
        <a:lstStyle/>
        <a:p>
          <a:endParaRPr lang="en-US"/>
        </a:p>
      </dgm:t>
    </dgm:pt>
    <dgm:pt modelId="{CF8EC57B-A05F-0643-A540-E7C550730BA5}" type="sibTrans" cxnId="{9CEC544A-270D-5042-9CD9-B1086A98B180}">
      <dgm:prSet/>
      <dgm:spPr/>
      <dgm:t>
        <a:bodyPr/>
        <a:lstStyle/>
        <a:p>
          <a:endParaRPr lang="en-US"/>
        </a:p>
      </dgm:t>
    </dgm:pt>
    <dgm:pt modelId="{6E323A06-33B8-C146-9132-49F9F4CFE360}">
      <dgm:prSet/>
      <dgm:spPr/>
      <dgm:t>
        <a:bodyPr/>
        <a:lstStyle/>
        <a:p>
          <a:r>
            <a:rPr lang="en-US" b="0" dirty="0" smtClean="0">
              <a:solidFill>
                <a:srgbClr val="000000"/>
              </a:solidFill>
              <a:latin typeface="Arial" pitchFamily="34" charset="0"/>
              <a:ea typeface="Calibri" pitchFamily="34" charset="0"/>
              <a:cs typeface="Arial" pitchFamily="34" charset="0"/>
            </a:rPr>
            <a:t>Depress activity in brain centers that control arousal, wakefulness, and alertness</a:t>
          </a:r>
          <a:endParaRPr lang="en-US" b="0" dirty="0">
            <a:solidFill>
              <a:srgbClr val="000000"/>
            </a:solidFill>
            <a:latin typeface="Arial" pitchFamily="34" charset="0"/>
            <a:ea typeface="Calibri" pitchFamily="34" charset="0"/>
            <a:cs typeface="Arial" pitchFamily="34" charset="0"/>
          </a:endParaRPr>
        </a:p>
      </dgm:t>
    </dgm:pt>
    <dgm:pt modelId="{146B05AA-53FF-574A-9DB4-16F12074B08D}" type="parTrans" cxnId="{9ED19AFA-81D0-664C-AFAC-3D470E1D082D}">
      <dgm:prSet/>
      <dgm:spPr/>
      <dgm:t>
        <a:bodyPr/>
        <a:lstStyle/>
        <a:p>
          <a:endParaRPr lang="en-US"/>
        </a:p>
      </dgm:t>
    </dgm:pt>
    <dgm:pt modelId="{338855DF-6DAE-634D-B3F6-E7B97F60E53E}" type="sibTrans" cxnId="{9ED19AFA-81D0-664C-AFAC-3D470E1D082D}">
      <dgm:prSet/>
      <dgm:spPr/>
      <dgm:t>
        <a:bodyPr/>
        <a:lstStyle/>
        <a:p>
          <a:endParaRPr lang="en-US"/>
        </a:p>
      </dgm:t>
    </dgm:pt>
    <dgm:pt modelId="{0DEB9CAB-CF0D-D04A-BEFB-0194602D43B8}">
      <dgm:prSet/>
      <dgm:spPr/>
      <dgm:t>
        <a:bodyPr/>
        <a:lstStyle/>
        <a:p>
          <a:r>
            <a:rPr lang="en-US" b="0" dirty="0" smtClean="0">
              <a:solidFill>
                <a:srgbClr val="000000"/>
              </a:solidFill>
              <a:latin typeface="Arial" pitchFamily="34" charset="0"/>
              <a:ea typeface="Calibri" pitchFamily="34" charset="0"/>
              <a:cs typeface="Arial" pitchFamily="34" charset="0"/>
            </a:rPr>
            <a:t>Depress brain’s respiratory centers</a:t>
          </a:r>
          <a:endParaRPr lang="en-US" b="0" dirty="0">
            <a:solidFill>
              <a:srgbClr val="000000"/>
            </a:solidFill>
            <a:latin typeface="Arial" pitchFamily="34" charset="0"/>
            <a:ea typeface="Calibri" pitchFamily="34" charset="0"/>
            <a:cs typeface="Arial" pitchFamily="34" charset="0"/>
          </a:endParaRPr>
        </a:p>
      </dgm:t>
    </dgm:pt>
    <dgm:pt modelId="{0FA70888-9CED-DB4C-B0E2-BAC19E4A16BE}" type="parTrans" cxnId="{3F753ED2-389B-0747-B866-3197C3422F4B}">
      <dgm:prSet/>
      <dgm:spPr/>
      <dgm:t>
        <a:bodyPr/>
        <a:lstStyle/>
        <a:p>
          <a:endParaRPr lang="en-US"/>
        </a:p>
      </dgm:t>
    </dgm:pt>
    <dgm:pt modelId="{CCDC29E8-5976-2543-8D34-B1CBA5F6360E}" type="sibTrans" cxnId="{3F753ED2-389B-0747-B866-3197C3422F4B}">
      <dgm:prSet/>
      <dgm:spPr/>
      <dgm:t>
        <a:bodyPr/>
        <a:lstStyle/>
        <a:p>
          <a:endParaRPr lang="en-US"/>
        </a:p>
      </dgm:t>
    </dgm:pt>
    <dgm:pt modelId="{5E12110E-CB5F-8F45-837B-3693F90E5DA2}">
      <dgm:prSet/>
      <dgm:spPr/>
      <dgm:t>
        <a:bodyPr/>
        <a:lstStyle/>
        <a:p>
          <a:r>
            <a:rPr lang="en-US" b="0" dirty="0" smtClean="0">
              <a:solidFill>
                <a:schemeClr val="bg1"/>
              </a:solidFill>
              <a:latin typeface="Arial" pitchFamily="34" charset="0"/>
              <a:ea typeface="Calibri" pitchFamily="34" charset="0"/>
              <a:cs typeface="Arial" pitchFamily="34" charset="0"/>
            </a:rPr>
            <a:t>Common barbiturates </a:t>
          </a:r>
          <a:endParaRPr lang="en-US" b="0" dirty="0">
            <a:solidFill>
              <a:schemeClr val="bg1"/>
            </a:solidFill>
            <a:latin typeface="Arial" pitchFamily="34" charset="0"/>
            <a:ea typeface="Calibri" pitchFamily="34" charset="0"/>
            <a:cs typeface="Arial" pitchFamily="34" charset="0"/>
          </a:endParaRPr>
        </a:p>
      </dgm:t>
    </dgm:pt>
    <dgm:pt modelId="{66B6CB6E-A70B-2240-BD79-6BA3498F056F}" type="parTrans" cxnId="{D94EFEC7-EA60-3440-AC01-85F56878D79C}">
      <dgm:prSet/>
      <dgm:spPr/>
      <dgm:t>
        <a:bodyPr/>
        <a:lstStyle/>
        <a:p>
          <a:endParaRPr lang="en-US"/>
        </a:p>
      </dgm:t>
    </dgm:pt>
    <dgm:pt modelId="{1002B24D-AE22-8741-8379-925AE9F76666}" type="sibTrans" cxnId="{D94EFEC7-EA60-3440-AC01-85F56878D79C}">
      <dgm:prSet/>
      <dgm:spPr/>
      <dgm:t>
        <a:bodyPr/>
        <a:lstStyle/>
        <a:p>
          <a:endParaRPr lang="en-US"/>
        </a:p>
      </dgm:t>
    </dgm:pt>
    <dgm:pt modelId="{A7866AAB-8656-3146-AAD9-FCD19677A5D0}">
      <dgm:prSet/>
      <dgm:spPr/>
      <dgm:t>
        <a:bodyPr/>
        <a:lstStyle/>
        <a:p>
          <a:r>
            <a:rPr lang="en-US" b="0" i="1" dirty="0" smtClean="0">
              <a:solidFill>
                <a:srgbClr val="000000"/>
              </a:solidFill>
              <a:latin typeface="Arial" pitchFamily="34" charset="0"/>
              <a:ea typeface="Calibri" pitchFamily="34" charset="0"/>
              <a:cs typeface="Arial" pitchFamily="34" charset="0"/>
            </a:rPr>
            <a:t>Seconal </a:t>
          </a:r>
          <a:r>
            <a:rPr lang="en-US" b="0" dirty="0" smtClean="0">
              <a:solidFill>
                <a:srgbClr val="000000"/>
              </a:solidFill>
              <a:latin typeface="Arial" pitchFamily="34" charset="0"/>
              <a:ea typeface="Calibri" pitchFamily="34" charset="0"/>
              <a:cs typeface="Arial" pitchFamily="34" charset="0"/>
            </a:rPr>
            <a:t>and </a:t>
          </a:r>
          <a:r>
            <a:rPr lang="en-US" b="0" i="1" dirty="0" smtClean="0">
              <a:solidFill>
                <a:srgbClr val="000000"/>
              </a:solidFill>
              <a:latin typeface="Arial" pitchFamily="34" charset="0"/>
              <a:ea typeface="Calibri" pitchFamily="34" charset="0"/>
              <a:cs typeface="Arial" pitchFamily="34" charset="0"/>
            </a:rPr>
            <a:t>Nembutal</a:t>
          </a:r>
          <a:endParaRPr lang="en-US" b="0" dirty="0">
            <a:solidFill>
              <a:srgbClr val="000000"/>
            </a:solidFill>
            <a:latin typeface="Arial" pitchFamily="34" charset="0"/>
            <a:ea typeface="Calibri" pitchFamily="34" charset="0"/>
            <a:cs typeface="Arial" pitchFamily="34" charset="0"/>
          </a:endParaRPr>
        </a:p>
      </dgm:t>
    </dgm:pt>
    <dgm:pt modelId="{DAA02606-F9C4-034E-930B-032CC5F435D4}" type="parTrans" cxnId="{AC9E46BF-438E-A54D-AC10-406562AAB3A7}">
      <dgm:prSet/>
      <dgm:spPr/>
      <dgm:t>
        <a:bodyPr/>
        <a:lstStyle/>
        <a:p>
          <a:endParaRPr lang="en-US"/>
        </a:p>
      </dgm:t>
    </dgm:pt>
    <dgm:pt modelId="{D9856C40-9C24-914D-A408-F8A2760EFB93}" type="sibTrans" cxnId="{AC9E46BF-438E-A54D-AC10-406562AAB3A7}">
      <dgm:prSet/>
      <dgm:spPr/>
      <dgm:t>
        <a:bodyPr/>
        <a:lstStyle/>
        <a:p>
          <a:endParaRPr lang="en-US"/>
        </a:p>
      </dgm:t>
    </dgm:pt>
    <dgm:pt modelId="{D726E73E-EC93-0448-B055-71F7E792E631}">
      <dgm:prSet/>
      <dgm:spPr/>
      <dgm:t>
        <a:bodyPr/>
        <a:lstStyle/>
        <a:p>
          <a:r>
            <a:rPr lang="en-US" b="0" dirty="0" smtClean="0">
              <a:solidFill>
                <a:srgbClr val="000000"/>
              </a:solidFill>
              <a:latin typeface="Arial" pitchFamily="34" charset="0"/>
              <a:ea typeface="Calibri" pitchFamily="34" charset="0"/>
              <a:cs typeface="Arial" pitchFamily="34" charset="0"/>
            </a:rPr>
            <a:t>Illegal: </a:t>
          </a:r>
          <a:r>
            <a:rPr lang="en-US" b="0" i="1" dirty="0" smtClean="0">
              <a:solidFill>
                <a:srgbClr val="000000"/>
              </a:solidFill>
              <a:latin typeface="Arial" pitchFamily="34" charset="0"/>
              <a:ea typeface="Calibri" pitchFamily="34" charset="0"/>
              <a:cs typeface="Arial" pitchFamily="34" charset="0"/>
            </a:rPr>
            <a:t>methaqualone</a:t>
          </a:r>
          <a:r>
            <a:rPr lang="en-US" b="0" dirty="0" smtClean="0">
              <a:solidFill>
                <a:srgbClr val="000000"/>
              </a:solidFill>
              <a:latin typeface="Arial" pitchFamily="34" charset="0"/>
              <a:ea typeface="Calibri" pitchFamily="34" charset="0"/>
              <a:cs typeface="Arial" pitchFamily="34" charset="0"/>
            </a:rPr>
            <a:t> (street name </a:t>
          </a:r>
          <a:r>
            <a:rPr lang="en-US" b="0" i="1" dirty="0" smtClean="0">
              <a:solidFill>
                <a:srgbClr val="000000"/>
              </a:solidFill>
              <a:latin typeface="Arial" pitchFamily="34" charset="0"/>
              <a:ea typeface="Calibri" pitchFamily="34" charset="0"/>
              <a:cs typeface="Arial" pitchFamily="34" charset="0"/>
            </a:rPr>
            <a:t>quaalude</a:t>
          </a:r>
          <a:r>
            <a:rPr lang="en-US" b="0" dirty="0" smtClean="0">
              <a:solidFill>
                <a:srgbClr val="000000"/>
              </a:solidFill>
              <a:latin typeface="Arial" pitchFamily="34" charset="0"/>
              <a:ea typeface="Calibri" pitchFamily="34" charset="0"/>
              <a:cs typeface="Arial" pitchFamily="34" charset="0"/>
            </a:rPr>
            <a:t>)</a:t>
          </a:r>
        </a:p>
      </dgm:t>
    </dgm:pt>
    <dgm:pt modelId="{3AC61BC6-9845-9548-AA26-94395673039D}" type="parTrans" cxnId="{857CCF31-457E-6149-99AF-E7B1F76DCCD6}">
      <dgm:prSet/>
      <dgm:spPr/>
      <dgm:t>
        <a:bodyPr/>
        <a:lstStyle/>
        <a:p>
          <a:endParaRPr lang="en-US"/>
        </a:p>
      </dgm:t>
    </dgm:pt>
    <dgm:pt modelId="{39C68E2D-3AB6-C042-BF4F-A97BBA074F5C}" type="sibTrans" cxnId="{857CCF31-457E-6149-99AF-E7B1F76DCCD6}">
      <dgm:prSet/>
      <dgm:spPr/>
      <dgm:t>
        <a:bodyPr/>
        <a:lstStyle/>
        <a:p>
          <a:endParaRPr lang="en-US"/>
        </a:p>
      </dgm:t>
    </dgm:pt>
    <dgm:pt modelId="{80127200-A6FA-D24D-89C0-A80D4842FF87}">
      <dgm:prSet/>
      <dgm:spPr/>
      <dgm:t>
        <a:bodyPr/>
        <a:lstStyle/>
        <a:p>
          <a:r>
            <a:rPr lang="en-US" b="0" dirty="0" smtClean="0">
              <a:solidFill>
                <a:srgbClr val="000000"/>
              </a:solidFill>
              <a:latin typeface="Arial" pitchFamily="34" charset="0"/>
              <a:cs typeface="Arial" pitchFamily="34" charset="0"/>
            </a:rPr>
            <a:t>Withdrawal</a:t>
          </a:r>
          <a:endParaRPr lang="en-US" b="0" dirty="0">
            <a:solidFill>
              <a:srgbClr val="000000"/>
            </a:solidFill>
            <a:latin typeface="Arial" pitchFamily="34" charset="0"/>
            <a:cs typeface="Arial" pitchFamily="34" charset="0"/>
          </a:endParaRPr>
        </a:p>
      </dgm:t>
    </dgm:pt>
    <dgm:pt modelId="{96322ABB-E899-8647-89BE-3C6E4203DB3C}" type="parTrans" cxnId="{FEB98DA4-A03E-EE4A-9D8D-54DAF51B6379}">
      <dgm:prSet/>
      <dgm:spPr/>
      <dgm:t>
        <a:bodyPr/>
        <a:lstStyle/>
        <a:p>
          <a:endParaRPr lang="en-US"/>
        </a:p>
      </dgm:t>
    </dgm:pt>
    <dgm:pt modelId="{0DA3FE98-7AEB-C243-AEB0-7627AB20CFF8}" type="sibTrans" cxnId="{FEB98DA4-A03E-EE4A-9D8D-54DAF51B6379}">
      <dgm:prSet/>
      <dgm:spPr/>
      <dgm:t>
        <a:bodyPr/>
        <a:lstStyle/>
        <a:p>
          <a:endParaRPr lang="en-US"/>
        </a:p>
      </dgm:t>
    </dgm:pt>
    <dgm:pt modelId="{96DA585E-AA84-C74D-9AE1-99C1B77A9A43}">
      <dgm:prSet/>
      <dgm:spPr/>
      <dgm:t>
        <a:bodyPr/>
        <a:lstStyle/>
        <a:p>
          <a:r>
            <a:rPr lang="en-US" b="0" dirty="0" smtClean="0">
              <a:solidFill>
                <a:srgbClr val="000000"/>
              </a:solidFill>
              <a:latin typeface="Arial" pitchFamily="34" charset="0"/>
              <a:cs typeface="Arial" pitchFamily="34" charset="0"/>
            </a:rPr>
            <a:t>Low doses: Irritability and REM rebound nightmares</a:t>
          </a:r>
          <a:endParaRPr lang="en-US" b="0" dirty="0">
            <a:solidFill>
              <a:srgbClr val="000000"/>
            </a:solidFill>
            <a:latin typeface="Arial" pitchFamily="34" charset="0"/>
            <a:cs typeface="Arial" pitchFamily="34" charset="0"/>
          </a:endParaRPr>
        </a:p>
      </dgm:t>
    </dgm:pt>
    <dgm:pt modelId="{2A31023E-63FC-6D46-A2A6-4F95224E36B1}" type="parTrans" cxnId="{C086B8DD-1671-2940-9FE1-C8B0F7185825}">
      <dgm:prSet/>
      <dgm:spPr/>
      <dgm:t>
        <a:bodyPr/>
        <a:lstStyle/>
        <a:p>
          <a:endParaRPr lang="en-US"/>
        </a:p>
      </dgm:t>
    </dgm:pt>
    <dgm:pt modelId="{76759361-5E3D-7E4C-967B-8FEA679C34AD}" type="sibTrans" cxnId="{C086B8DD-1671-2940-9FE1-C8B0F7185825}">
      <dgm:prSet/>
      <dgm:spPr/>
      <dgm:t>
        <a:bodyPr/>
        <a:lstStyle/>
        <a:p>
          <a:endParaRPr lang="en-US"/>
        </a:p>
      </dgm:t>
    </dgm:pt>
    <dgm:pt modelId="{1C5C99CF-D2D3-7C4C-BD1C-0576CB02CA64}">
      <dgm:prSet/>
      <dgm:spPr/>
      <dgm:t>
        <a:bodyPr/>
        <a:lstStyle/>
        <a:p>
          <a:r>
            <a:rPr lang="en-US" b="0" dirty="0" smtClean="0">
              <a:solidFill>
                <a:srgbClr val="000000"/>
              </a:solidFill>
              <a:latin typeface="Arial" pitchFamily="34" charset="0"/>
              <a:cs typeface="Arial" pitchFamily="34" charset="0"/>
            </a:rPr>
            <a:t>High doses: Hallucinations, disorientation, restlessness, and life-threatening convulsions</a:t>
          </a:r>
          <a:endParaRPr lang="en-US" b="0" dirty="0">
            <a:solidFill>
              <a:srgbClr val="000000"/>
            </a:solidFill>
            <a:latin typeface="Arial" pitchFamily="34" charset="0"/>
            <a:cs typeface="Arial" pitchFamily="34" charset="0"/>
          </a:endParaRPr>
        </a:p>
      </dgm:t>
    </dgm:pt>
    <dgm:pt modelId="{D15B0109-F1D6-644C-8F24-2604AFFC3299}" type="parTrans" cxnId="{BC9EF443-1C27-5646-9A6A-04FB0ECBBD74}">
      <dgm:prSet/>
      <dgm:spPr/>
      <dgm:t>
        <a:bodyPr/>
        <a:lstStyle/>
        <a:p>
          <a:endParaRPr lang="en-US"/>
        </a:p>
      </dgm:t>
    </dgm:pt>
    <dgm:pt modelId="{87315719-BF1A-ED46-A153-411DB98E5596}" type="sibTrans" cxnId="{BC9EF443-1C27-5646-9A6A-04FB0ECBBD74}">
      <dgm:prSet/>
      <dgm:spPr/>
      <dgm:t>
        <a:bodyPr/>
        <a:lstStyle/>
        <a:p>
          <a:endParaRPr lang="en-US"/>
        </a:p>
      </dgm:t>
    </dgm:pt>
    <dgm:pt modelId="{C5FFDF35-96DA-BA41-9DBC-3981D640203B}" type="pres">
      <dgm:prSet presAssocID="{4A0B9423-5277-D044-B703-35EE2AB1843E}" presName="Name0" presStyleCnt="0">
        <dgm:presLayoutVars>
          <dgm:dir/>
          <dgm:animLvl val="lvl"/>
          <dgm:resizeHandles val="exact"/>
        </dgm:presLayoutVars>
      </dgm:prSet>
      <dgm:spPr/>
      <dgm:t>
        <a:bodyPr/>
        <a:lstStyle/>
        <a:p>
          <a:endParaRPr lang="en-US"/>
        </a:p>
      </dgm:t>
    </dgm:pt>
    <dgm:pt modelId="{8439A8C7-65DD-2F4B-8E26-F29E4186C92A}" type="pres">
      <dgm:prSet presAssocID="{E030F6B4-41F3-3D4D-A87A-E826FA0913CB}" presName="composite" presStyleCnt="0"/>
      <dgm:spPr/>
    </dgm:pt>
    <dgm:pt modelId="{1FCD1875-4BAB-F449-B265-43C43AEF160B}" type="pres">
      <dgm:prSet presAssocID="{E030F6B4-41F3-3D4D-A87A-E826FA0913CB}" presName="parTx" presStyleLbl="alignNode1" presStyleIdx="0" presStyleCnt="2">
        <dgm:presLayoutVars>
          <dgm:chMax val="0"/>
          <dgm:chPref val="0"/>
          <dgm:bulletEnabled val="1"/>
        </dgm:presLayoutVars>
      </dgm:prSet>
      <dgm:spPr/>
      <dgm:t>
        <a:bodyPr/>
        <a:lstStyle/>
        <a:p>
          <a:endParaRPr lang="en-US"/>
        </a:p>
      </dgm:t>
    </dgm:pt>
    <dgm:pt modelId="{9A6A8C74-813C-4E4C-8975-CCDCDC1921A2}" type="pres">
      <dgm:prSet presAssocID="{E030F6B4-41F3-3D4D-A87A-E826FA0913CB}" presName="desTx" presStyleLbl="alignAccFollowNode1" presStyleIdx="0" presStyleCnt="2">
        <dgm:presLayoutVars>
          <dgm:bulletEnabled val="1"/>
        </dgm:presLayoutVars>
      </dgm:prSet>
      <dgm:spPr/>
      <dgm:t>
        <a:bodyPr/>
        <a:lstStyle/>
        <a:p>
          <a:endParaRPr lang="en-US"/>
        </a:p>
      </dgm:t>
    </dgm:pt>
    <dgm:pt modelId="{86AA4D1E-9EF3-CB44-A3D1-5B0639889BF1}" type="pres">
      <dgm:prSet presAssocID="{C3FAE9BF-53C4-834D-9537-F720B06AB735}" presName="space" presStyleCnt="0"/>
      <dgm:spPr/>
    </dgm:pt>
    <dgm:pt modelId="{83DD1F69-039E-C44B-ABB1-BB6D20F3FD68}" type="pres">
      <dgm:prSet presAssocID="{5E12110E-CB5F-8F45-837B-3693F90E5DA2}" presName="composite" presStyleCnt="0"/>
      <dgm:spPr/>
    </dgm:pt>
    <dgm:pt modelId="{5E6F7CAF-EA0A-9247-9586-379CF3490A97}" type="pres">
      <dgm:prSet presAssocID="{5E12110E-CB5F-8F45-837B-3693F90E5DA2}" presName="parTx" presStyleLbl="alignNode1" presStyleIdx="1" presStyleCnt="2">
        <dgm:presLayoutVars>
          <dgm:chMax val="0"/>
          <dgm:chPref val="0"/>
          <dgm:bulletEnabled val="1"/>
        </dgm:presLayoutVars>
      </dgm:prSet>
      <dgm:spPr/>
      <dgm:t>
        <a:bodyPr/>
        <a:lstStyle/>
        <a:p>
          <a:endParaRPr lang="en-US"/>
        </a:p>
      </dgm:t>
    </dgm:pt>
    <dgm:pt modelId="{E893DFA2-1CD3-534C-BE50-1568C2EB40CF}" type="pres">
      <dgm:prSet presAssocID="{5E12110E-CB5F-8F45-837B-3693F90E5DA2}" presName="desTx" presStyleLbl="alignAccFollowNode1" presStyleIdx="1" presStyleCnt="2">
        <dgm:presLayoutVars>
          <dgm:bulletEnabled val="1"/>
        </dgm:presLayoutVars>
      </dgm:prSet>
      <dgm:spPr/>
      <dgm:t>
        <a:bodyPr/>
        <a:lstStyle/>
        <a:p>
          <a:endParaRPr lang="en-US"/>
        </a:p>
      </dgm:t>
    </dgm:pt>
  </dgm:ptLst>
  <dgm:cxnLst>
    <dgm:cxn modelId="{EAB4D6FD-9771-7B47-A78A-3A5223D228AE}" type="presOf" srcId="{479A1A46-59E5-2445-AB67-F2DD8FFD0BE9}" destId="{9A6A8C74-813C-4E4C-8975-CCDCDC1921A2}" srcOrd="0" destOrd="0" presId="urn:microsoft.com/office/officeart/2005/8/layout/hList1"/>
    <dgm:cxn modelId="{3F753ED2-389B-0747-B866-3197C3422F4B}" srcId="{E030F6B4-41F3-3D4D-A87A-E826FA0913CB}" destId="{0DEB9CAB-CF0D-D04A-BEFB-0194602D43B8}" srcOrd="2" destOrd="0" parTransId="{0FA70888-9CED-DB4C-B0E2-BAC19E4A16BE}" sibTransId="{CCDC29E8-5976-2543-8D34-B1CBA5F6360E}"/>
    <dgm:cxn modelId="{FEB98DA4-A03E-EE4A-9D8D-54DAF51B6379}" srcId="{5E12110E-CB5F-8F45-837B-3693F90E5DA2}" destId="{80127200-A6FA-D24D-89C0-A80D4842FF87}" srcOrd="2" destOrd="0" parTransId="{96322ABB-E899-8647-89BE-3C6E4203DB3C}" sibTransId="{0DA3FE98-7AEB-C243-AEB0-7627AB20CFF8}"/>
    <dgm:cxn modelId="{F5886A03-5723-294D-9FBB-0C00362F231E}" srcId="{4A0B9423-5277-D044-B703-35EE2AB1843E}" destId="{E030F6B4-41F3-3D4D-A87A-E826FA0913CB}" srcOrd="0" destOrd="0" parTransId="{D6648CA5-4C2F-0347-ABCD-E3839F44862F}" sibTransId="{C3FAE9BF-53C4-834D-9537-F720B06AB735}"/>
    <dgm:cxn modelId="{090B725E-3E54-144C-A580-08C15D15C63D}" type="presOf" srcId="{4A0B9423-5277-D044-B703-35EE2AB1843E}" destId="{C5FFDF35-96DA-BA41-9DBC-3981D640203B}" srcOrd="0" destOrd="0" presId="urn:microsoft.com/office/officeart/2005/8/layout/hList1"/>
    <dgm:cxn modelId="{7938900B-A37C-ED49-B535-67B612D2EE3A}" type="presOf" srcId="{0DEB9CAB-CF0D-D04A-BEFB-0194602D43B8}" destId="{9A6A8C74-813C-4E4C-8975-CCDCDC1921A2}" srcOrd="0" destOrd="2" presId="urn:microsoft.com/office/officeart/2005/8/layout/hList1"/>
    <dgm:cxn modelId="{857CCF31-457E-6149-99AF-E7B1F76DCCD6}" srcId="{5E12110E-CB5F-8F45-837B-3693F90E5DA2}" destId="{D726E73E-EC93-0448-B055-71F7E792E631}" srcOrd="1" destOrd="0" parTransId="{3AC61BC6-9845-9548-AA26-94395673039D}" sibTransId="{39C68E2D-3AB6-C042-BF4F-A97BBA074F5C}"/>
    <dgm:cxn modelId="{C086B8DD-1671-2940-9FE1-C8B0F7185825}" srcId="{80127200-A6FA-D24D-89C0-A80D4842FF87}" destId="{96DA585E-AA84-C74D-9AE1-99C1B77A9A43}" srcOrd="0" destOrd="0" parTransId="{2A31023E-63FC-6D46-A2A6-4F95224E36B1}" sibTransId="{76759361-5E3D-7E4C-967B-8FEA679C34AD}"/>
    <dgm:cxn modelId="{BF786F29-C3A2-7B48-AE21-31C9EC899353}" type="presOf" srcId="{A7866AAB-8656-3146-AAD9-FCD19677A5D0}" destId="{E893DFA2-1CD3-534C-BE50-1568C2EB40CF}" srcOrd="0" destOrd="0" presId="urn:microsoft.com/office/officeart/2005/8/layout/hList1"/>
    <dgm:cxn modelId="{9041D0D2-3137-B54A-995D-D6E9EF85A931}" type="presOf" srcId="{1C5C99CF-D2D3-7C4C-BD1C-0576CB02CA64}" destId="{E893DFA2-1CD3-534C-BE50-1568C2EB40CF}" srcOrd="0" destOrd="4" presId="urn:microsoft.com/office/officeart/2005/8/layout/hList1"/>
    <dgm:cxn modelId="{78B4C184-303D-6C48-AE3B-2562008A323B}" type="presOf" srcId="{80127200-A6FA-D24D-89C0-A80D4842FF87}" destId="{E893DFA2-1CD3-534C-BE50-1568C2EB40CF}" srcOrd="0" destOrd="2" presId="urn:microsoft.com/office/officeart/2005/8/layout/hList1"/>
    <dgm:cxn modelId="{10E3F8A9-512B-774F-AACE-6A17B29760EA}" type="presOf" srcId="{6E323A06-33B8-C146-9132-49F9F4CFE360}" destId="{9A6A8C74-813C-4E4C-8975-CCDCDC1921A2}" srcOrd="0" destOrd="1" presId="urn:microsoft.com/office/officeart/2005/8/layout/hList1"/>
    <dgm:cxn modelId="{9ED19AFA-81D0-664C-AFAC-3D470E1D082D}" srcId="{E030F6B4-41F3-3D4D-A87A-E826FA0913CB}" destId="{6E323A06-33B8-C146-9132-49F9F4CFE360}" srcOrd="1" destOrd="0" parTransId="{146B05AA-53FF-574A-9DB4-16F12074B08D}" sibTransId="{338855DF-6DAE-634D-B3F6-E7B97F60E53E}"/>
    <dgm:cxn modelId="{D94EFEC7-EA60-3440-AC01-85F56878D79C}" srcId="{4A0B9423-5277-D044-B703-35EE2AB1843E}" destId="{5E12110E-CB5F-8F45-837B-3693F90E5DA2}" srcOrd="1" destOrd="0" parTransId="{66B6CB6E-A70B-2240-BD79-6BA3498F056F}" sibTransId="{1002B24D-AE22-8741-8379-925AE9F76666}"/>
    <dgm:cxn modelId="{9CEC544A-270D-5042-9CD9-B1086A98B180}" srcId="{E030F6B4-41F3-3D4D-A87A-E826FA0913CB}" destId="{479A1A46-59E5-2445-AB67-F2DD8FFD0BE9}" srcOrd="0" destOrd="0" parTransId="{CAA61457-5EB9-904D-9F79-FECD9AA00BC7}" sibTransId="{CF8EC57B-A05F-0643-A540-E7C550730BA5}"/>
    <dgm:cxn modelId="{1DDF3F64-573B-2B4C-B09C-07D09DA900AC}" type="presOf" srcId="{96DA585E-AA84-C74D-9AE1-99C1B77A9A43}" destId="{E893DFA2-1CD3-534C-BE50-1568C2EB40CF}" srcOrd="0" destOrd="3" presId="urn:microsoft.com/office/officeart/2005/8/layout/hList1"/>
    <dgm:cxn modelId="{8B5DB3E7-9C3F-1F43-81C9-F9FABF6C7088}" type="presOf" srcId="{E030F6B4-41F3-3D4D-A87A-E826FA0913CB}" destId="{1FCD1875-4BAB-F449-B265-43C43AEF160B}" srcOrd="0" destOrd="0" presId="urn:microsoft.com/office/officeart/2005/8/layout/hList1"/>
    <dgm:cxn modelId="{7FD5C09B-5806-AC4E-B1F7-C5FA7C01F631}" type="presOf" srcId="{5E12110E-CB5F-8F45-837B-3693F90E5DA2}" destId="{5E6F7CAF-EA0A-9247-9586-379CF3490A97}" srcOrd="0" destOrd="0" presId="urn:microsoft.com/office/officeart/2005/8/layout/hList1"/>
    <dgm:cxn modelId="{98E509B8-7D3E-9446-8D94-618BADA1C2E7}" type="presOf" srcId="{D726E73E-EC93-0448-B055-71F7E792E631}" destId="{E893DFA2-1CD3-534C-BE50-1568C2EB40CF}" srcOrd="0" destOrd="1" presId="urn:microsoft.com/office/officeart/2005/8/layout/hList1"/>
    <dgm:cxn modelId="{AC9E46BF-438E-A54D-AC10-406562AAB3A7}" srcId="{5E12110E-CB5F-8F45-837B-3693F90E5DA2}" destId="{A7866AAB-8656-3146-AAD9-FCD19677A5D0}" srcOrd="0" destOrd="0" parTransId="{DAA02606-F9C4-034E-930B-032CC5F435D4}" sibTransId="{D9856C40-9C24-914D-A408-F8A2760EFB93}"/>
    <dgm:cxn modelId="{BC9EF443-1C27-5646-9A6A-04FB0ECBBD74}" srcId="{80127200-A6FA-D24D-89C0-A80D4842FF87}" destId="{1C5C99CF-D2D3-7C4C-BD1C-0576CB02CA64}" srcOrd="1" destOrd="0" parTransId="{D15B0109-F1D6-644C-8F24-2604AFFC3299}" sibTransId="{87315719-BF1A-ED46-A153-411DB98E5596}"/>
    <dgm:cxn modelId="{3C5E9312-BAAC-DE4A-A604-6480BCEE6265}" type="presParOf" srcId="{C5FFDF35-96DA-BA41-9DBC-3981D640203B}" destId="{8439A8C7-65DD-2F4B-8E26-F29E4186C92A}" srcOrd="0" destOrd="0" presId="urn:microsoft.com/office/officeart/2005/8/layout/hList1"/>
    <dgm:cxn modelId="{8B78D48D-9F32-6E4F-A26A-01428C84580F}" type="presParOf" srcId="{8439A8C7-65DD-2F4B-8E26-F29E4186C92A}" destId="{1FCD1875-4BAB-F449-B265-43C43AEF160B}" srcOrd="0" destOrd="0" presId="urn:microsoft.com/office/officeart/2005/8/layout/hList1"/>
    <dgm:cxn modelId="{61E568B6-4D4E-A348-A6A1-B14E965BF062}" type="presParOf" srcId="{8439A8C7-65DD-2F4B-8E26-F29E4186C92A}" destId="{9A6A8C74-813C-4E4C-8975-CCDCDC1921A2}" srcOrd="1" destOrd="0" presId="urn:microsoft.com/office/officeart/2005/8/layout/hList1"/>
    <dgm:cxn modelId="{C7866610-DBD8-A446-8240-5B38E7353D22}" type="presParOf" srcId="{C5FFDF35-96DA-BA41-9DBC-3981D640203B}" destId="{86AA4D1E-9EF3-CB44-A3D1-5B0639889BF1}" srcOrd="1" destOrd="0" presId="urn:microsoft.com/office/officeart/2005/8/layout/hList1"/>
    <dgm:cxn modelId="{E703974E-D35F-7543-9E9E-B66430085D59}" type="presParOf" srcId="{C5FFDF35-96DA-BA41-9DBC-3981D640203B}" destId="{83DD1F69-039E-C44B-ABB1-BB6D20F3FD68}" srcOrd="2" destOrd="0" presId="urn:microsoft.com/office/officeart/2005/8/layout/hList1"/>
    <dgm:cxn modelId="{B63ACDFD-8A56-DF44-8EAE-CA30F3D39644}" type="presParOf" srcId="{83DD1F69-039E-C44B-ABB1-BB6D20F3FD68}" destId="{5E6F7CAF-EA0A-9247-9586-379CF3490A97}" srcOrd="0" destOrd="0" presId="urn:microsoft.com/office/officeart/2005/8/layout/hList1"/>
    <dgm:cxn modelId="{5CD8C90A-1E9A-D74F-9932-3D07255B6923}" type="presParOf" srcId="{83DD1F69-039E-C44B-ABB1-BB6D20F3FD68}" destId="{E893DFA2-1CD3-534C-BE50-1568C2EB40C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CF3DD-217D-FA46-B6EF-07E56AEF52ED}">
      <dsp:nvSpPr>
        <dsp:cNvPr id="0" name=""/>
        <dsp:cNvSpPr/>
      </dsp:nvSpPr>
      <dsp:spPr>
        <a:xfrm rot="16200000">
          <a:off x="-956010" y="957014"/>
          <a:ext cx="4525963" cy="2611933"/>
        </a:xfrm>
        <a:prstGeom prst="flowChartManualOperati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lvl="0" algn="l" defTabSz="933450" rtl="0">
            <a:lnSpc>
              <a:spcPct val="90000"/>
            </a:lnSpc>
            <a:spcBef>
              <a:spcPct val="0"/>
            </a:spcBef>
            <a:spcAft>
              <a:spcPct val="35000"/>
            </a:spcAft>
          </a:pPr>
          <a:r>
            <a:rPr lang="en-US" sz="2100" b="1" kern="1200" dirty="0" smtClean="0"/>
            <a:t>Multi-tasking</a:t>
          </a:r>
          <a:endParaRPr lang="en-US" sz="2100" kern="1200" dirty="0"/>
        </a:p>
        <a:p>
          <a:pPr marL="171450" lvl="1" indent="-171450" algn="l" defTabSz="800100" rtl="0">
            <a:lnSpc>
              <a:spcPct val="90000"/>
            </a:lnSpc>
            <a:spcBef>
              <a:spcPct val="0"/>
            </a:spcBef>
            <a:spcAft>
              <a:spcPct val="15000"/>
            </a:spcAft>
            <a:buChar char="••"/>
          </a:pPr>
          <a:r>
            <a:rPr lang="en-US" sz="1800" kern="1200" dirty="0" smtClean="0"/>
            <a:t>Involves division of attention</a:t>
          </a:r>
          <a:endParaRPr lang="en-US" sz="1800" kern="1200" dirty="0"/>
        </a:p>
        <a:p>
          <a:pPr marL="171450" lvl="1" indent="-171450" algn="l" defTabSz="800100" rtl="0">
            <a:lnSpc>
              <a:spcPct val="90000"/>
            </a:lnSpc>
            <a:spcBef>
              <a:spcPct val="0"/>
            </a:spcBef>
            <a:spcAft>
              <a:spcPct val="15000"/>
            </a:spcAft>
            <a:buChar char="••"/>
          </a:pPr>
          <a:r>
            <a:rPr lang="en-US" sz="1800" kern="1200" dirty="0" smtClean="0"/>
            <a:t>Creates less attention and impairs attention for each task</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Is less likely to cause interference when significant task variation is present</a:t>
          </a:r>
          <a:endParaRPr lang="en-US" sz="1800" kern="1200" dirty="0"/>
        </a:p>
      </dsp:txBody>
      <dsp:txXfrm rot="5400000">
        <a:off x="1005" y="905192"/>
        <a:ext cx="2611933" cy="2715577"/>
      </dsp:txXfrm>
    </dsp:sp>
    <dsp:sp modelId="{338E7934-F8C4-7B42-B325-9AC34C2207A5}">
      <dsp:nvSpPr>
        <dsp:cNvPr id="0" name=""/>
        <dsp:cNvSpPr/>
      </dsp:nvSpPr>
      <dsp:spPr>
        <a:xfrm rot="16200000">
          <a:off x="1851818" y="957014"/>
          <a:ext cx="4525963" cy="2611933"/>
        </a:xfrm>
        <a:prstGeom prst="flowChartManualOperati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rtl="0">
            <a:lnSpc>
              <a:spcPct val="90000"/>
            </a:lnSpc>
            <a:spcBef>
              <a:spcPct val="0"/>
            </a:spcBef>
            <a:spcAft>
              <a:spcPct val="35000"/>
            </a:spcAft>
          </a:pPr>
          <a:r>
            <a:rPr lang="en-US" sz="2000" b="1" kern="1200" dirty="0" smtClean="0"/>
            <a:t>Visual task absorption </a:t>
          </a:r>
          <a:r>
            <a:rPr lang="en-US" sz="2000" kern="1200" dirty="0" smtClean="0"/>
            <a:t>can produce inattentional deafness; </a:t>
          </a:r>
          <a:r>
            <a:rPr lang="en-US" sz="2000" b="1" kern="1200" dirty="0" smtClean="0"/>
            <a:t>auditory task absorption </a:t>
          </a:r>
          <a:r>
            <a:rPr lang="en-US" sz="2000" kern="1200" dirty="0" smtClean="0"/>
            <a:t>can produce inattentional blindness.</a:t>
          </a:r>
          <a:endParaRPr lang="en-US" sz="2000" kern="1200" dirty="0"/>
        </a:p>
      </dsp:txBody>
      <dsp:txXfrm rot="5400000">
        <a:off x="2808833" y="905192"/>
        <a:ext cx="2611933" cy="2715577"/>
      </dsp:txXfrm>
    </dsp:sp>
    <dsp:sp modelId="{5735D2F9-10BA-7A44-AD41-4A52E90E7B67}">
      <dsp:nvSpPr>
        <dsp:cNvPr id="0" name=""/>
        <dsp:cNvSpPr/>
      </dsp:nvSpPr>
      <dsp:spPr>
        <a:xfrm rot="16200000">
          <a:off x="4659647" y="957014"/>
          <a:ext cx="4525963" cy="2611933"/>
        </a:xfrm>
        <a:prstGeom prst="flowChartManualOperati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rtl="0">
            <a:lnSpc>
              <a:spcPct val="90000"/>
            </a:lnSpc>
            <a:spcBef>
              <a:spcPct val="0"/>
            </a:spcBef>
            <a:spcAft>
              <a:spcPct val="35000"/>
            </a:spcAft>
          </a:pPr>
          <a:r>
            <a:rPr lang="en-US" sz="1800" b="1" kern="1200" dirty="0" smtClean="0"/>
            <a:t>Cell phone use </a:t>
          </a:r>
          <a:r>
            <a:rPr lang="en-US" sz="1800" kern="1200" dirty="0" smtClean="0"/>
            <a:t>is more dangerously distracting than driving while legally drunk.</a:t>
          </a:r>
        </a:p>
        <a:p>
          <a:pPr lvl="0" algn="ctr" defTabSz="800100" rtl="0">
            <a:lnSpc>
              <a:spcPct val="90000"/>
            </a:lnSpc>
            <a:spcBef>
              <a:spcPct val="0"/>
            </a:spcBef>
            <a:spcAft>
              <a:spcPct val="35000"/>
            </a:spcAft>
          </a:pPr>
          <a:r>
            <a:rPr lang="en-US" sz="1800" kern="1200" dirty="0" smtClean="0"/>
            <a:t>Using a handset or Bluetooth device while driving does not improve safety .</a:t>
          </a:r>
          <a:endParaRPr lang="en-US" sz="1800" kern="1200" dirty="0"/>
        </a:p>
      </dsp:txBody>
      <dsp:txXfrm rot="5400000">
        <a:off x="5616662" y="905192"/>
        <a:ext cx="2611933" cy="27155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768ED-F860-3E45-9486-BB070C6C0D89}">
      <dsp:nvSpPr>
        <dsp:cNvPr id="0" name=""/>
        <dsp:cNvSpPr/>
      </dsp:nvSpPr>
      <dsp:spPr>
        <a:xfrm>
          <a:off x="0" y="53481"/>
          <a:ext cx="8229600" cy="576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kern="1200" dirty="0" smtClean="0"/>
            <a:t>Research has demonstrated that hypnosis can effectively:</a:t>
          </a:r>
          <a:endParaRPr lang="en-US" sz="2000" kern="1200" dirty="0"/>
        </a:p>
      </dsp:txBody>
      <dsp:txXfrm>
        <a:off x="0" y="53481"/>
        <a:ext cx="8229600" cy="576000"/>
      </dsp:txXfrm>
    </dsp:sp>
    <dsp:sp modelId="{523BB98E-5438-594D-914E-F53DA283A6E3}">
      <dsp:nvSpPr>
        <dsp:cNvPr id="0" name=""/>
        <dsp:cNvSpPr/>
      </dsp:nvSpPr>
      <dsp:spPr>
        <a:xfrm>
          <a:off x="0" y="629481"/>
          <a:ext cx="8229600" cy="384299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Reduce pain and discomfort associated with cancer, rheumatoid arthritis, burn wounds, and other chronic conditions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Reduce pain and discomfort associated with childbirth</a:t>
          </a:r>
          <a:endParaRPr lang="en-US" sz="2000" kern="1200" dirty="0"/>
        </a:p>
        <a:p>
          <a:pPr marL="228600" lvl="1" indent="-228600" algn="l" defTabSz="889000" rtl="0">
            <a:lnSpc>
              <a:spcPct val="90000"/>
            </a:lnSpc>
            <a:spcBef>
              <a:spcPct val="0"/>
            </a:spcBef>
            <a:spcAft>
              <a:spcPct val="15000"/>
            </a:spcAft>
            <a:buChar char="••"/>
          </a:pPr>
          <a:r>
            <a:rPr lang="en-US" sz="2000" kern="1200" dirty="0" smtClean="0"/>
            <a:t>Reduce the use of narcotics to relieve postoperative pain</a:t>
          </a:r>
          <a:endParaRPr lang="en-US" sz="2000" kern="1200" dirty="0"/>
        </a:p>
        <a:p>
          <a:pPr marL="228600" lvl="1" indent="-228600" algn="l" defTabSz="889000" rtl="0">
            <a:lnSpc>
              <a:spcPct val="90000"/>
            </a:lnSpc>
            <a:spcBef>
              <a:spcPct val="0"/>
            </a:spcBef>
            <a:spcAft>
              <a:spcPct val="15000"/>
            </a:spcAft>
            <a:buChar char="••"/>
          </a:pPr>
          <a:r>
            <a:rPr lang="en-US" sz="2000" kern="1200" dirty="0" smtClean="0"/>
            <a:t>Improve the concentration, motivation, and performance of athletes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Lessen the severity and frequency of asthma attacks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Eliminate recurring nightmares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Enhance the effectiveness of psychotherapy in the treatment of obesity, hypertension, and anxiety</a:t>
          </a:r>
          <a:endParaRPr lang="en-US" sz="2000" kern="1200" dirty="0"/>
        </a:p>
        <a:p>
          <a:pPr marL="228600" lvl="1" indent="-228600" algn="l" defTabSz="889000" rtl="0">
            <a:lnSpc>
              <a:spcPct val="90000"/>
            </a:lnSpc>
            <a:spcBef>
              <a:spcPct val="0"/>
            </a:spcBef>
            <a:spcAft>
              <a:spcPct val="15000"/>
            </a:spcAft>
            <a:buChar char="••"/>
          </a:pPr>
          <a:r>
            <a:rPr lang="en-US" sz="2000" kern="1200" dirty="0" smtClean="0"/>
            <a:t>Remove warts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Eliminate or reduce stuttering</a:t>
          </a:r>
          <a:endParaRPr lang="en-US" sz="2000" kern="1200" dirty="0"/>
        </a:p>
        <a:p>
          <a:pPr marL="228600" lvl="1" indent="-228600" algn="l" defTabSz="889000" rtl="0">
            <a:lnSpc>
              <a:spcPct val="90000"/>
            </a:lnSpc>
            <a:spcBef>
              <a:spcPct val="0"/>
            </a:spcBef>
            <a:spcAft>
              <a:spcPct val="15000"/>
            </a:spcAft>
            <a:buChar char="••"/>
          </a:pPr>
          <a:r>
            <a:rPr lang="en-US" sz="2000" kern="1200" dirty="0" smtClean="0"/>
            <a:t>Suppress the gag reflex during dental procedures</a:t>
          </a:r>
          <a:endParaRPr lang="en-US" sz="2000" kern="1200" dirty="0"/>
        </a:p>
      </dsp:txBody>
      <dsp:txXfrm>
        <a:off x="0" y="629481"/>
        <a:ext cx="8229600" cy="38429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D1E2-4760-4448-BDE8-D4076490487D}">
      <dsp:nvSpPr>
        <dsp:cNvPr id="0" name=""/>
        <dsp:cNvSpPr/>
      </dsp:nvSpPr>
      <dsp:spPr>
        <a:xfrm>
          <a:off x="0" y="3998960"/>
          <a:ext cx="8229600" cy="524861"/>
        </a:xfrm>
        <a:prstGeom prst="rect">
          <a:avLst/>
        </a:prstGeom>
        <a:solidFill>
          <a:schemeClr val="bg2">
            <a:lumMod val="75000"/>
            <a:alpha val="74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Change in reward circuitry:</a:t>
          </a:r>
          <a:r>
            <a:rPr lang="en-US" sz="1800" kern="1200" dirty="0" smtClean="0">
              <a:latin typeface="Arial" pitchFamily="34" charset="0"/>
              <a:ea typeface="Calibri" pitchFamily="34" charset="0"/>
              <a:cs typeface="Arial" pitchFamily="34" charset="0"/>
            </a:rPr>
            <a:t> normally reinforcing experiences of everyday life are no longer satisfying or pleasurable</a:t>
          </a:r>
          <a:endParaRPr lang="en-US" sz="1800" kern="1200" dirty="0" smtClean="0"/>
        </a:p>
      </dsp:txBody>
      <dsp:txXfrm>
        <a:off x="0" y="3998960"/>
        <a:ext cx="8229600" cy="524861"/>
      </dsp:txXfrm>
    </dsp:sp>
    <dsp:sp modelId="{FF9E2743-0BC8-4D43-A1FB-3E19C8A04A08}">
      <dsp:nvSpPr>
        <dsp:cNvPr id="0" name=""/>
        <dsp:cNvSpPr/>
      </dsp:nvSpPr>
      <dsp:spPr>
        <a:xfrm rot="10800000">
          <a:off x="0" y="3199596"/>
          <a:ext cx="8229600" cy="807236"/>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Drug abuse: </a:t>
          </a:r>
          <a:r>
            <a:rPr lang="en-US" sz="1800" kern="1200" dirty="0" smtClean="0">
              <a:latin typeface="Arial" pitchFamily="34" charset="0"/>
              <a:ea typeface="Calibri" pitchFamily="34" charset="0"/>
              <a:cs typeface="Arial" pitchFamily="34" charset="0"/>
            </a:rPr>
            <a:t>recurrent drug use resulting in disruption of academic, social, or occupational functioning, legal or psychological problems</a:t>
          </a:r>
        </a:p>
      </dsp:txBody>
      <dsp:txXfrm rot="10800000">
        <a:off x="0" y="3199596"/>
        <a:ext cx="8229600" cy="524518"/>
      </dsp:txXfrm>
    </dsp:sp>
    <dsp:sp modelId="{4369D91A-09BF-8A49-87A5-D0F252E830A4}">
      <dsp:nvSpPr>
        <dsp:cNvPr id="0" name=""/>
        <dsp:cNvSpPr/>
      </dsp:nvSpPr>
      <dsp:spPr>
        <a:xfrm rot="10800000">
          <a:off x="0" y="2400232"/>
          <a:ext cx="8229600" cy="807236"/>
        </a:xfrm>
        <a:prstGeom prst="upArrowCallout">
          <a:avLst/>
        </a:prstGeom>
        <a:solidFill>
          <a:schemeClr val="bg2">
            <a:lumMod val="75000"/>
            <a:alpha val="74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Drug rebound effect: </a:t>
          </a:r>
          <a:r>
            <a:rPr lang="en-US" sz="1800" kern="1200" dirty="0" smtClean="0">
              <a:latin typeface="Arial" pitchFamily="34" charset="0"/>
              <a:ea typeface="Calibri" pitchFamily="34" charset="0"/>
              <a:cs typeface="Arial" pitchFamily="34" charset="0"/>
            </a:rPr>
            <a:t>withdrawal symptoms are opposite to the drug’s action</a:t>
          </a:r>
        </a:p>
      </dsp:txBody>
      <dsp:txXfrm rot="10800000">
        <a:off x="0" y="2400232"/>
        <a:ext cx="8229600" cy="524518"/>
      </dsp:txXfrm>
    </dsp:sp>
    <dsp:sp modelId="{5387804D-0391-0349-B968-FA6AFFA5A183}">
      <dsp:nvSpPr>
        <dsp:cNvPr id="0" name=""/>
        <dsp:cNvSpPr/>
      </dsp:nvSpPr>
      <dsp:spPr>
        <a:xfrm rot="10800000">
          <a:off x="0" y="1600868"/>
          <a:ext cx="8229600" cy="807236"/>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Withdrawal symptoms: </a:t>
          </a:r>
          <a:r>
            <a:rPr lang="en-US" sz="1800" kern="1200" dirty="0" smtClean="0">
              <a:latin typeface="Arial" pitchFamily="34" charset="0"/>
              <a:ea typeface="Calibri" pitchFamily="34" charset="0"/>
              <a:cs typeface="Arial" pitchFamily="34" charset="0"/>
            </a:rPr>
            <a:t>unpleasant physical reactions to lack of drug, plus intense craving</a:t>
          </a:r>
        </a:p>
      </dsp:txBody>
      <dsp:txXfrm rot="10800000">
        <a:off x="0" y="1600868"/>
        <a:ext cx="8229600" cy="524518"/>
      </dsp:txXfrm>
    </dsp:sp>
    <dsp:sp modelId="{1A5DE7B4-6D41-E244-97C3-546E0FA985CC}">
      <dsp:nvSpPr>
        <dsp:cNvPr id="0" name=""/>
        <dsp:cNvSpPr/>
      </dsp:nvSpPr>
      <dsp:spPr>
        <a:xfrm rot="10800000">
          <a:off x="0" y="801504"/>
          <a:ext cx="8229600" cy="807236"/>
        </a:xfrm>
        <a:prstGeom prst="upArrowCallout">
          <a:avLst/>
        </a:prstGeom>
        <a:solidFill>
          <a:schemeClr val="bg2">
            <a:lumMod val="75000"/>
            <a:alpha val="74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Drug tolerance</a:t>
          </a:r>
          <a:r>
            <a:rPr lang="en-US" sz="1800" kern="1200" dirty="0" smtClean="0">
              <a:latin typeface="Arial" pitchFamily="34" charset="0"/>
              <a:ea typeface="Calibri" pitchFamily="34" charset="0"/>
              <a:cs typeface="Arial" pitchFamily="34" charset="0"/>
            </a:rPr>
            <a:t>: increasing amounts of drug are needed to gain original effect</a:t>
          </a:r>
        </a:p>
      </dsp:txBody>
      <dsp:txXfrm rot="10800000">
        <a:off x="0" y="801504"/>
        <a:ext cx="8229600" cy="524518"/>
      </dsp:txXfrm>
    </dsp:sp>
    <dsp:sp modelId="{5C4ACABD-26D2-F641-AA55-7A0C5B84DB34}">
      <dsp:nvSpPr>
        <dsp:cNvPr id="0" name=""/>
        <dsp:cNvSpPr/>
      </dsp:nvSpPr>
      <dsp:spPr>
        <a:xfrm rot="10800000">
          <a:off x="0" y="2140"/>
          <a:ext cx="8229600" cy="807236"/>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ea typeface="Calibri" pitchFamily="34" charset="0"/>
              <a:cs typeface="Arial" pitchFamily="34" charset="0"/>
            </a:rPr>
            <a:t>Physical dependence</a:t>
          </a:r>
          <a:r>
            <a:rPr lang="en-US" sz="1800" kern="1200" dirty="0" smtClean="0">
              <a:latin typeface="Arial" pitchFamily="34" charset="0"/>
              <a:ea typeface="Calibri" pitchFamily="34" charset="0"/>
              <a:cs typeface="Arial" pitchFamily="34" charset="0"/>
            </a:rPr>
            <a:t>: body and brain chemistry have physically adapted to a drug </a:t>
          </a:r>
          <a:endParaRPr lang="en-US" sz="1800" kern="1200" dirty="0"/>
        </a:p>
      </dsp:txBody>
      <dsp:txXfrm rot="10800000">
        <a:off x="0" y="2140"/>
        <a:ext cx="8229600" cy="5245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19CBF-F737-467B-91BB-EA399EA2F057}" type="datetimeFigureOut">
              <a:rPr lang="en-US" smtClean="0"/>
              <a:pPr/>
              <a:t>12/15/2015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FCC53-D4C8-435D-B659-58083D069D84}" type="slidenum">
              <a:rPr lang="en-US" smtClean="0"/>
              <a:pPr/>
              <a:t>‹#›</a:t>
            </a:fld>
            <a:endParaRPr lang="en-US" dirty="0"/>
          </a:p>
        </p:txBody>
      </p:sp>
    </p:spTree>
    <p:extLst>
      <p:ext uri="{BB962C8B-B14F-4D97-AF65-F5344CB8AC3E}">
        <p14:creationId xmlns:p14="http://schemas.microsoft.com/office/powerpoint/2010/main" val="15365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a:t>
            </a:fld>
            <a:endParaRPr lang="en-US" dirty="0"/>
          </a:p>
        </p:txBody>
      </p:sp>
    </p:spTree>
    <p:extLst>
      <p:ext uri="{BB962C8B-B14F-4D97-AF65-F5344CB8AC3E}">
        <p14:creationId xmlns:p14="http://schemas.microsoft.com/office/powerpoint/2010/main" val="3194325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a typical night, you experience five 90-minute cycles of alternating NREM and REM sleep. The deepest stages of NREM sleep, stages 3 and 4, occur during the first two 90-minute cycles. Dreaming REM sleep episodes become progressively longer as the night goes on. Shifts in sleep position, indicated by the dots, usually occur immediately before and after REM episodes. Source: Data from Hobson (2004)</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15</a:t>
            </a:fld>
            <a:endParaRPr lang="en-US" dirty="0"/>
          </a:p>
        </p:txBody>
      </p:sp>
    </p:spTree>
    <p:extLst>
      <p:ext uri="{BB962C8B-B14F-4D97-AF65-F5344CB8AC3E}">
        <p14:creationId xmlns:p14="http://schemas.microsoft.com/office/powerpoint/2010/main" val="160258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Sleep-Deprived Adolescents Circadian</a:t>
            </a:r>
          </a:p>
          <a:p>
            <a:r>
              <a:rPr lang="en-US" sz="1200" b="0" i="0" u="none" strike="noStrike" kern="1200" baseline="0" dirty="0" smtClean="0">
                <a:solidFill>
                  <a:schemeClr val="tx1"/>
                </a:solidFill>
                <a:latin typeface="+mn-lt"/>
                <a:ea typeface="+mn-ea"/>
                <a:cs typeface="+mn-cs"/>
              </a:rPr>
              <a:t>rhythms shift in adolescence. Adolescents</a:t>
            </a:r>
          </a:p>
          <a:p>
            <a:r>
              <a:rPr lang="en-US" sz="1200" b="0" i="0" u="none" strike="noStrike" kern="1200" baseline="0" dirty="0" smtClean="0">
                <a:solidFill>
                  <a:schemeClr val="tx1"/>
                </a:solidFill>
                <a:latin typeface="+mn-lt"/>
                <a:ea typeface="+mn-ea"/>
                <a:cs typeface="+mn-cs"/>
              </a:rPr>
              <a:t>tend to fall asleep later and wake up later.</a:t>
            </a:r>
          </a:p>
          <a:p>
            <a:r>
              <a:rPr lang="en-US" sz="1200" b="0" i="0" u="none" strike="noStrike" kern="1200" baseline="0" dirty="0" smtClean="0">
                <a:solidFill>
                  <a:schemeClr val="tx1"/>
                </a:solidFill>
                <a:latin typeface="+mn-lt"/>
                <a:ea typeface="+mn-ea"/>
                <a:cs typeface="+mn-cs"/>
              </a:rPr>
              <a:t>Few teenagers get the 8.5 to 9 hours</a:t>
            </a:r>
          </a:p>
          <a:p>
            <a:r>
              <a:rPr lang="en-US" sz="1200" b="0" i="0" u="none" strike="noStrike" kern="1200" baseline="0" dirty="0" smtClean="0">
                <a:solidFill>
                  <a:schemeClr val="tx1"/>
                </a:solidFill>
                <a:latin typeface="+mn-lt"/>
                <a:ea typeface="+mn-ea"/>
                <a:cs typeface="+mn-cs"/>
              </a:rPr>
              <a:t>of sleep that they need to feel fully</a:t>
            </a:r>
          </a:p>
          <a:p>
            <a:r>
              <a:rPr lang="en-US" sz="1200" b="0" i="0" u="none" strike="noStrike" kern="1200" baseline="0" dirty="0" smtClean="0">
                <a:solidFill>
                  <a:schemeClr val="tx1"/>
                </a:solidFill>
                <a:latin typeface="+mn-lt"/>
                <a:ea typeface="+mn-ea"/>
                <a:cs typeface="+mn-cs"/>
              </a:rPr>
              <a:t>rested. In the U.S., more than two-thirds</a:t>
            </a:r>
          </a:p>
          <a:p>
            <a:r>
              <a:rPr lang="en-US" sz="1200" b="0" i="0" u="none" strike="noStrike" kern="1200" baseline="0" dirty="0" smtClean="0">
                <a:solidFill>
                  <a:schemeClr val="tx1"/>
                </a:solidFill>
                <a:latin typeface="+mn-lt"/>
                <a:ea typeface="+mn-ea"/>
                <a:cs typeface="+mn-cs"/>
              </a:rPr>
              <a:t>of teenagers report that they get less</a:t>
            </a:r>
          </a:p>
          <a:p>
            <a:r>
              <a:rPr lang="en-US" sz="1200" b="0" i="0" u="none" strike="noStrike" kern="1200" baseline="0" dirty="0" smtClean="0">
                <a:solidFill>
                  <a:schemeClr val="tx1"/>
                </a:solidFill>
                <a:latin typeface="+mn-lt"/>
                <a:ea typeface="+mn-ea"/>
                <a:cs typeface="+mn-cs"/>
              </a:rPr>
              <a:t>than 7 hours of sleep on school nights,</a:t>
            </a:r>
          </a:p>
          <a:p>
            <a:r>
              <a:rPr lang="en-US" sz="1200" b="0" i="0" u="none" strike="noStrike" kern="1200" baseline="0" dirty="0" smtClean="0">
                <a:solidFill>
                  <a:schemeClr val="tx1"/>
                </a:solidFill>
                <a:latin typeface="+mn-lt"/>
                <a:ea typeface="+mn-ea"/>
                <a:cs typeface="+mn-cs"/>
              </a:rPr>
              <a:t>which is probably why they tend to sleep</a:t>
            </a:r>
          </a:p>
          <a:p>
            <a:r>
              <a:rPr lang="en-US" sz="1200" b="0" i="0" u="none" strike="noStrike" kern="1200" baseline="0" dirty="0" smtClean="0">
                <a:solidFill>
                  <a:schemeClr val="tx1"/>
                </a:solidFill>
                <a:latin typeface="+mn-lt"/>
                <a:ea typeface="+mn-ea"/>
                <a:cs typeface="+mn-cs"/>
              </a:rPr>
              <a:t>about 2 hours longer on weekends. Consequences</a:t>
            </a:r>
          </a:p>
          <a:p>
            <a:r>
              <a:rPr lang="en-US" sz="1200" b="0" i="0" u="none" strike="noStrike" kern="1200" baseline="0" dirty="0" smtClean="0">
                <a:solidFill>
                  <a:schemeClr val="tx1"/>
                </a:solidFill>
                <a:latin typeface="+mn-lt"/>
                <a:ea typeface="+mn-ea"/>
                <a:cs typeface="+mn-cs"/>
              </a:rPr>
              <a:t>of regular sleep loss include</a:t>
            </a:r>
          </a:p>
          <a:p>
            <a:r>
              <a:rPr lang="en-US" sz="1200" b="0" i="0" u="none" strike="noStrike" kern="1200" baseline="0" dirty="0" smtClean="0">
                <a:solidFill>
                  <a:schemeClr val="tx1"/>
                </a:solidFill>
                <a:latin typeface="+mn-lt"/>
                <a:ea typeface="+mn-ea"/>
                <a:cs typeface="+mn-cs"/>
              </a:rPr>
              <a:t>poor school performance, increased risk</a:t>
            </a:r>
          </a:p>
          <a:p>
            <a:r>
              <a:rPr lang="en-US" sz="1200" b="0" i="0" u="none" strike="noStrike" kern="1200" baseline="0" dirty="0" smtClean="0">
                <a:solidFill>
                  <a:schemeClr val="tx1"/>
                </a:solidFill>
                <a:latin typeface="+mn-lt"/>
                <a:ea typeface="+mn-ea"/>
                <a:cs typeface="+mn-cs"/>
              </a:rPr>
              <a:t>of accidents and injuries, and depressed</a:t>
            </a:r>
          </a:p>
          <a:p>
            <a:r>
              <a:rPr lang="en-US" sz="1200" b="0" i="0" u="none" strike="noStrike" kern="1200" baseline="0" dirty="0" smtClean="0">
                <a:solidFill>
                  <a:schemeClr val="tx1"/>
                </a:solidFill>
                <a:latin typeface="+mn-lt"/>
                <a:ea typeface="+mn-ea"/>
                <a:cs typeface="+mn-cs"/>
              </a:rPr>
              <a:t>mood (Colrain &amp; Baker, 2011).</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17</a:t>
            </a:fld>
            <a:endParaRPr lang="en-US" dirty="0"/>
          </a:p>
        </p:txBody>
      </p:sp>
    </p:spTree>
    <p:extLst>
      <p:ext uri="{BB962C8B-B14F-4D97-AF65-F5344CB8AC3E}">
        <p14:creationId xmlns:p14="http://schemas.microsoft.com/office/powerpoint/2010/main" val="413190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Sleep quality changes significantly over</a:t>
            </a:r>
          </a:p>
          <a:p>
            <a:r>
              <a:rPr lang="en-US" sz="1200" b="0" i="0" u="none" strike="noStrike" kern="1200" baseline="0" dirty="0" smtClean="0">
                <a:solidFill>
                  <a:schemeClr val="tx1"/>
                </a:solidFill>
                <a:latin typeface="+mn-lt"/>
                <a:ea typeface="+mn-ea"/>
                <a:cs typeface="+mn-cs"/>
              </a:rPr>
              <a:t>the lifespan. In particular, notice that slow wave</a:t>
            </a:r>
          </a:p>
          <a:p>
            <a:r>
              <a:rPr lang="en-US" sz="1200" b="0" i="0" u="none" strike="noStrike" kern="1200" baseline="0" dirty="0" smtClean="0">
                <a:solidFill>
                  <a:schemeClr val="tx1"/>
                </a:solidFill>
                <a:latin typeface="+mn-lt"/>
                <a:ea typeface="+mn-ea"/>
                <a:cs typeface="+mn-cs"/>
              </a:rPr>
              <a:t>sleep decreases over the lifespan,</a:t>
            </a:r>
          </a:p>
          <a:p>
            <a:r>
              <a:rPr lang="en-US" sz="1200" b="0" i="0" u="none" strike="noStrike" kern="1200" baseline="0" dirty="0" smtClean="0">
                <a:solidFill>
                  <a:schemeClr val="tx1"/>
                </a:solidFill>
                <a:latin typeface="+mn-lt"/>
                <a:ea typeface="+mn-ea"/>
                <a:cs typeface="+mn-cs"/>
              </a:rPr>
              <a:t>as does total sleep time. By middle adulthood,</a:t>
            </a:r>
          </a:p>
          <a:p>
            <a:r>
              <a:rPr lang="en-US" sz="1200" b="0" i="0" u="none" strike="noStrike" kern="1200" baseline="0" dirty="0" smtClean="0">
                <a:solidFill>
                  <a:schemeClr val="tx1"/>
                </a:solidFill>
                <a:latin typeface="+mn-lt"/>
                <a:ea typeface="+mn-ea"/>
                <a:cs typeface="+mn-cs"/>
              </a:rPr>
              <a:t>people are more likely to experience</a:t>
            </a:r>
          </a:p>
          <a:p>
            <a:r>
              <a:rPr lang="en-US" sz="1200" b="0" i="0" u="none" strike="noStrike" kern="1200" baseline="0" dirty="0" smtClean="0">
                <a:solidFill>
                  <a:schemeClr val="tx1"/>
                </a:solidFill>
                <a:latin typeface="+mn-lt"/>
                <a:ea typeface="+mn-ea"/>
                <a:cs typeface="+mn-cs"/>
              </a:rPr>
              <a:t>wakefulness after sleep onset. Senior</a:t>
            </a:r>
          </a:p>
          <a:p>
            <a:r>
              <a:rPr lang="en-US" sz="1200" b="0" i="0" u="none" strike="noStrike" kern="1200" baseline="0" dirty="0" smtClean="0">
                <a:solidFill>
                  <a:schemeClr val="tx1"/>
                </a:solidFill>
                <a:latin typeface="+mn-lt"/>
                <a:ea typeface="+mn-ea"/>
                <a:cs typeface="+mn-cs"/>
              </a:rPr>
              <a:t>adults aged 55 and older often take longer</a:t>
            </a:r>
          </a:p>
          <a:p>
            <a:r>
              <a:rPr lang="en-US" sz="1200" b="0" i="0" u="none" strike="noStrike" kern="1200" baseline="0" dirty="0" smtClean="0">
                <a:solidFill>
                  <a:schemeClr val="tx1"/>
                </a:solidFill>
                <a:latin typeface="+mn-lt"/>
                <a:ea typeface="+mn-ea"/>
                <a:cs typeface="+mn-cs"/>
              </a:rPr>
              <a:t>to fall asleep, which is technically called</a:t>
            </a:r>
          </a:p>
          <a:p>
            <a:r>
              <a:rPr lang="en-US" sz="1200" b="0" i="0" u="none" strike="noStrike" kern="1200" baseline="0" dirty="0" smtClean="0">
                <a:solidFill>
                  <a:schemeClr val="tx1"/>
                </a:solidFill>
                <a:latin typeface="+mn-lt"/>
                <a:ea typeface="+mn-ea"/>
                <a:cs typeface="+mn-cs"/>
              </a:rPr>
              <a:t>sleep latency (Bootzin &amp; Epstein, 2011).</a:t>
            </a:r>
          </a:p>
          <a:p>
            <a:r>
              <a:rPr lang="en-US" sz="1200" b="0" i="0" u="none" strike="noStrike" kern="1200" baseline="0" dirty="0" smtClean="0">
                <a:solidFill>
                  <a:schemeClr val="tx1"/>
                </a:solidFill>
                <a:latin typeface="+mn-lt"/>
                <a:ea typeface="+mn-ea"/>
                <a:cs typeface="+mn-cs"/>
              </a:rPr>
              <a:t>Source: Ohayon &amp; others (2004).</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18</a:t>
            </a:fld>
            <a:endParaRPr lang="en-US" dirty="0"/>
          </a:p>
        </p:txBody>
      </p:sp>
    </p:spTree>
    <p:extLst>
      <p:ext uri="{BB962C8B-B14F-4D97-AF65-F5344CB8AC3E}">
        <p14:creationId xmlns:p14="http://schemas.microsoft.com/office/powerpoint/2010/main" val="97832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sleep?</a:t>
            </a:r>
          </a:p>
          <a:p>
            <a:pPr lvl="1"/>
            <a:r>
              <a:rPr lang="en-US" dirty="0" smtClean="0"/>
              <a:t>To provide needed rest to muscles and body</a:t>
            </a:r>
          </a:p>
          <a:p>
            <a:pPr lvl="1"/>
            <a:r>
              <a:rPr lang="en-US" dirty="0" smtClean="0"/>
              <a:t>To clear metabolic waste products from brain</a:t>
            </a:r>
          </a:p>
          <a:p>
            <a:pPr lvl="1"/>
            <a:r>
              <a:rPr lang="en-US" dirty="0" smtClean="0"/>
              <a:t>To maintain immune system function</a:t>
            </a:r>
          </a:p>
          <a:p>
            <a:pPr lvl="1"/>
            <a:r>
              <a:rPr lang="en-US" dirty="0" smtClean="0"/>
              <a:t>To improve brain function, enhance learning, consolidate memory, and regulate moods and emotion </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19</a:t>
            </a:fld>
            <a:endParaRPr lang="en-US" dirty="0"/>
          </a:p>
        </p:txBody>
      </p:sp>
    </p:spTree>
    <p:extLst>
      <p:ext uri="{BB962C8B-B14F-4D97-AF65-F5344CB8AC3E}">
        <p14:creationId xmlns:p14="http://schemas.microsoft.com/office/powerpoint/2010/main" val="384791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 rebound: </a:t>
            </a:r>
            <a:r>
              <a:rPr lang="en-US" dirty="0" smtClean="0">
                <a:solidFill>
                  <a:schemeClr val="lt1"/>
                </a:solidFill>
                <a:latin typeface="Arial" pitchFamily="34" charset="0"/>
                <a:cs typeface="Arial" pitchFamily="34" charset="0"/>
              </a:rPr>
              <a:t>After several nights of being selectively deprived of REM sleep, REM sleep increases by as much as 50%.</a:t>
            </a:r>
            <a:br>
              <a:rPr lang="en-US" dirty="0" smtClean="0">
                <a:solidFill>
                  <a:schemeClr val="lt1"/>
                </a:solidFill>
                <a:latin typeface="Arial" pitchFamily="34" charset="0"/>
                <a:cs typeface="Arial" pitchFamily="34" charset="0"/>
              </a:rPr>
            </a:br>
            <a:endParaRPr lang="en-US" dirty="0" smtClean="0">
              <a:solidFill>
                <a:schemeClr val="lt1"/>
              </a:solidFill>
              <a:latin typeface="Arial" pitchFamily="34" charset="0"/>
              <a:cs typeface="Arial" pitchFamily="34" charset="0"/>
            </a:endParaRPr>
          </a:p>
          <a:p>
            <a:pPr marL="0" lvl="0" indent="0" algn="l" defTabSz="800100">
              <a:lnSpc>
                <a:spcPts val="1600"/>
              </a:lnSpc>
              <a:spcBef>
                <a:spcPct val="0"/>
              </a:spcBef>
              <a:spcAft>
                <a:spcPct val="35000"/>
              </a:spcAft>
              <a:buFont typeface="Arial"/>
              <a:buNone/>
            </a:pPr>
            <a:r>
              <a:rPr lang="en-US" dirty="0" smtClean="0"/>
              <a:t>Sleep restriction: </a:t>
            </a:r>
          </a:p>
          <a:p>
            <a:pPr marL="0" lvl="0" indent="0" algn="l" defTabSz="800100">
              <a:lnSpc>
                <a:spcPts val="1600"/>
              </a:lnSpc>
              <a:spcBef>
                <a:spcPct val="0"/>
              </a:spcBef>
              <a:spcAft>
                <a:spcPct val="35000"/>
              </a:spcAft>
              <a:buFont typeface="Arial"/>
              <a:buNone/>
            </a:pPr>
            <a:r>
              <a:rPr lang="en-US" dirty="0" smtClean="0">
                <a:latin typeface="Arial" pitchFamily="34" charset="0"/>
                <a:cs typeface="Arial" pitchFamily="34" charset="0"/>
              </a:rPr>
              <a:t>Increased urge to sleep. </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Diminished concentration, vigilance, reaction time, memory skills, and the ability to gauge risks</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Motor skills decrease, producing a greater risk of accidents.</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Hormones are disrupted; levels of stress hormones, immune system diminished</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Metabolic changes occur, linked to obesity and diabetes.</a:t>
            </a:r>
          </a:p>
          <a:p>
            <a:pPr marL="0" lvl="0" indent="0" defTabSz="800100">
              <a:lnSpc>
                <a:spcPts val="1600"/>
              </a:lnSpc>
              <a:spcBef>
                <a:spcPct val="0"/>
              </a:spcBef>
              <a:spcAft>
                <a:spcPct val="35000"/>
              </a:spcAft>
              <a:buFont typeface="Arial" pitchFamily="34" charset="0"/>
              <a:buNone/>
            </a:pPr>
            <a:endParaRPr lang="en-US" dirty="0" smtClean="0">
              <a:latin typeface="Arial" pitchFamily="34" charset="0"/>
              <a:cs typeface="Arial" pitchFamily="34" charset="0"/>
            </a:endParaRPr>
          </a:p>
          <a:p>
            <a:pPr marL="0" marR="0" lvl="0" indent="0" algn="l" defTabSz="800100" rtl="0" eaLnBrk="1" fontAlgn="auto" latinLnBrk="0" hangingPunct="1">
              <a:lnSpc>
                <a:spcPts val="1600"/>
              </a:lnSpc>
              <a:spcBef>
                <a:spcPct val="0"/>
              </a:spcBef>
              <a:spcAft>
                <a:spcPct val="35000"/>
              </a:spcAft>
              <a:buClrTx/>
              <a:buSzTx/>
              <a:buFont typeface="Arial" pitchFamily="34" charset="0"/>
              <a:buNone/>
              <a:tabLst/>
              <a:defRPr/>
            </a:pPr>
            <a:r>
              <a:rPr lang="en-US" dirty="0" smtClean="0">
                <a:latin typeface="Arial" pitchFamily="34" charset="0"/>
                <a:cs typeface="Arial" pitchFamily="34" charset="0"/>
              </a:rPr>
              <a:t>Emotions: </a:t>
            </a:r>
          </a:p>
          <a:p>
            <a:pPr marL="0" marR="0" lvl="0" indent="0" algn="l" defTabSz="800100" rtl="0" eaLnBrk="1" fontAlgn="auto" latinLnBrk="0" hangingPunct="1">
              <a:lnSpc>
                <a:spcPts val="1600"/>
              </a:lnSpc>
              <a:spcBef>
                <a:spcPct val="0"/>
              </a:spcBef>
              <a:spcAft>
                <a:spcPct val="35000"/>
              </a:spcAft>
              <a:buClrTx/>
              <a:buSzTx/>
              <a:buFont typeface="Arial" pitchFamily="34" charset="0"/>
              <a:buNone/>
              <a:tabLst/>
              <a:defRPr/>
            </a:pPr>
            <a:r>
              <a:rPr lang="en-US" dirty="0" smtClean="0">
                <a:latin typeface="Arial" pitchFamily="34" charset="0"/>
                <a:cs typeface="Arial" pitchFamily="34" charset="0"/>
              </a:rPr>
              <a:t>Sleep-deprived brain prone to emotional reactions as amygdala activated more strongly.</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Sleep deprivation studies: After one night—</a:t>
            </a:r>
            <a:r>
              <a:rPr lang="en-US" i="1" dirty="0" smtClean="0">
                <a:latin typeface="Arial" pitchFamily="34" charset="0"/>
                <a:cs typeface="Arial" pitchFamily="34" charset="0"/>
              </a:rPr>
              <a:t>microsleeps</a:t>
            </a:r>
            <a:r>
              <a:rPr lang="en-US" dirty="0" smtClean="0">
                <a:latin typeface="Arial" pitchFamily="34" charset="0"/>
                <a:cs typeface="Arial" pitchFamily="34" charset="0"/>
              </a:rPr>
              <a:t>, episodes of sleep lasting only a few seconds, during wakefulness</a:t>
            </a:r>
          </a:p>
          <a:p>
            <a:pPr marL="0" lvl="0" indent="0" defTabSz="800100">
              <a:lnSpc>
                <a:spcPts val="1600"/>
              </a:lnSpc>
              <a:spcBef>
                <a:spcPct val="0"/>
              </a:spcBef>
              <a:spcAft>
                <a:spcPct val="35000"/>
              </a:spcAft>
              <a:buFont typeface="Arial" pitchFamily="34" charset="0"/>
              <a:buNone/>
            </a:pPr>
            <a:r>
              <a:rPr lang="en-US" dirty="0" smtClean="0">
                <a:latin typeface="Arial" pitchFamily="34" charset="0"/>
                <a:cs typeface="Arial" pitchFamily="34" charset="0"/>
              </a:rPr>
              <a:t>For a day or more— disruptions in mood, mental abilities, reaction time, perceptual skills, and complex motor skills</a:t>
            </a:r>
          </a:p>
          <a:p>
            <a:pPr marL="0" lvl="0" indent="0" defTabSz="800100">
              <a:lnSpc>
                <a:spcPts val="1600"/>
              </a:lnSpc>
              <a:spcBef>
                <a:spcPct val="0"/>
              </a:spcBef>
              <a:spcAft>
                <a:spcPct val="35000"/>
              </a:spcAft>
              <a:buFont typeface="Arial" pitchFamily="34" charset="0"/>
              <a:buNone/>
            </a:pPr>
            <a:endParaRPr lang="en-US" dirty="0" smtClean="0">
              <a:latin typeface="Arial" pitchFamily="34" charset="0"/>
              <a:cs typeface="Arial" pitchFamily="34" charset="0"/>
            </a:endParaRPr>
          </a:p>
          <a:p>
            <a:pPr marL="0" lvl="0" indent="0" defTabSz="800100">
              <a:lnSpc>
                <a:spcPts val="1600"/>
              </a:lnSpc>
              <a:spcBef>
                <a:spcPct val="0"/>
              </a:spcBef>
              <a:spcAft>
                <a:spcPct val="35000"/>
              </a:spcAft>
              <a:buFont typeface="Arial" pitchFamily="34" charset="0"/>
              <a:buNone/>
            </a:pPr>
            <a:endParaRPr lang="en-US" dirty="0" smtClean="0">
              <a:latin typeface="Arial" pitchFamily="34" charset="0"/>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20</a:t>
            </a:fld>
            <a:endParaRPr lang="en-US" dirty="0"/>
          </a:p>
        </p:txBody>
      </p:sp>
    </p:spTree>
    <p:extLst>
      <p:ext uri="{BB962C8B-B14F-4D97-AF65-F5344CB8AC3E}">
        <p14:creationId xmlns:p14="http://schemas.microsoft.com/office/powerpoint/2010/main" val="3680784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Dream Images The hit film Inception, starring Leonardo DiCaprio, used compelling dream sequences in its tale of corporate espionage accomplished by invading the dreams of unsuspecting competitors. People tend to emphasize visual imagery when describing their dreams, but sounds and physical sensations are also commonly present. Sensations of falling, flying, spinning, or trying to run may be experienced. We tend to dream of familiar people and places, but the juxtapositions of characters, objects, and events are often illogical, and sometimes bizarre (Nielsen &amp; Stenstrom, 2005). Nevertheless, dreamers rarely question a dream’s details— until they wake up!  </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25</a:t>
            </a:fld>
            <a:endParaRPr lang="en-US" dirty="0"/>
          </a:p>
        </p:txBody>
      </p:sp>
    </p:spTree>
    <p:extLst>
      <p:ext uri="{BB962C8B-B14F-4D97-AF65-F5344CB8AC3E}">
        <p14:creationId xmlns:p14="http://schemas.microsoft.com/office/powerpoint/2010/main" val="3361921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Aharoni" pitchFamily="2" charset="-79"/>
                <a:ea typeface="Times New Roman" pitchFamily="18" charset="0"/>
                <a:cs typeface="Aharoni" pitchFamily="2" charset="-79"/>
              </a:rPr>
              <a:t>Freud:</a:t>
            </a:r>
            <a:r>
              <a:rPr lang="en-US" sz="1200" b="0" baseline="0" dirty="0" smtClean="0">
                <a:solidFill>
                  <a:schemeClr val="bg1"/>
                </a:solidFill>
                <a:latin typeface="Aharoni" pitchFamily="2" charset="-79"/>
                <a:ea typeface="Times New Roman" pitchFamily="18" charset="0"/>
                <a:cs typeface="Aharoni" pitchFamily="2" charset="-79"/>
              </a:rPr>
              <a:t> </a:t>
            </a:r>
            <a:r>
              <a:rPr lang="en-US" sz="1200" b="0" dirty="0" smtClean="0">
                <a:solidFill>
                  <a:schemeClr val="bg1"/>
                </a:solidFill>
                <a:latin typeface="Aharoni" pitchFamily="2" charset="-79"/>
                <a:ea typeface="Times New Roman" pitchFamily="18" charset="0"/>
                <a:cs typeface="Aharoni" pitchFamily="2" charset="-79"/>
              </a:rPr>
              <a:t>The notion that dream images contain symbolic messages has been challenged by contemporary neuroscience studies of the dreaming brain.</a:t>
            </a:r>
          </a:p>
          <a:p>
            <a:pPr>
              <a:lnSpc>
                <a:spcPts val="2000"/>
              </a:lnSpc>
              <a:spcAft>
                <a:spcPts val="600"/>
              </a:spcAft>
            </a:pPr>
            <a:r>
              <a:rPr lang="en-US" sz="2200" dirty="0" smtClean="0"/>
              <a:t>“In every dream an instinctual wish has to be represented as fulfilled.” </a:t>
            </a:r>
          </a:p>
          <a:p>
            <a:pPr>
              <a:lnSpc>
                <a:spcPts val="2000"/>
              </a:lnSpc>
              <a:spcAft>
                <a:spcPts val="600"/>
              </a:spcAft>
            </a:pPr>
            <a:r>
              <a:rPr lang="en-US" sz="2200" dirty="0" smtClean="0"/>
              <a:t>Dreams function as a sort of psychological “safety valve” for the release of unconscious and unacceptable urges.</a:t>
            </a:r>
          </a:p>
          <a:p>
            <a:pPr>
              <a:lnSpc>
                <a:spcPts val="2000"/>
              </a:lnSpc>
              <a:spcAft>
                <a:spcPts val="600"/>
              </a:spcAft>
            </a:pPr>
            <a:r>
              <a:rPr lang="en-US" sz="2200" dirty="0" smtClean="0"/>
              <a:t>Because psychological defenses are reduced during sleep, frustrated sexual and aggressive wishes are expressed symbolically in dreams.</a:t>
            </a:r>
          </a:p>
          <a:p>
            <a:pPr lvl="1">
              <a:lnSpc>
                <a:spcPts val="2000"/>
              </a:lnSpc>
              <a:spcAft>
                <a:spcPts val="600"/>
              </a:spcAft>
            </a:pPr>
            <a:r>
              <a:rPr lang="en-US" sz="2200" dirty="0" smtClean="0"/>
              <a:t>Manifest content—elements of the dream that are consciously experienced and remembered.</a:t>
            </a:r>
          </a:p>
          <a:p>
            <a:pPr lvl="1">
              <a:lnSpc>
                <a:spcPts val="2000"/>
              </a:lnSpc>
              <a:spcAft>
                <a:spcPts val="600"/>
              </a:spcAft>
            </a:pPr>
            <a:r>
              <a:rPr lang="en-US" sz="2200" dirty="0" smtClean="0"/>
              <a:t>Latent content—the unconscious wishes that are concealed in the manifest content.</a:t>
            </a:r>
          </a:p>
          <a:p>
            <a:pPr>
              <a:lnSpc>
                <a:spcPts val="2000"/>
              </a:lnSpc>
              <a:spcAft>
                <a:spcPts val="600"/>
              </a:spcAft>
            </a:pPr>
            <a:r>
              <a:rPr lang="en-US" sz="2200" dirty="0" smtClean="0"/>
              <a:t>Freud (1911) believed: </a:t>
            </a:r>
          </a:p>
          <a:p>
            <a:pPr lvl="1">
              <a:lnSpc>
                <a:spcPts val="2000"/>
              </a:lnSpc>
              <a:spcAft>
                <a:spcPts val="600"/>
              </a:spcAft>
            </a:pPr>
            <a:r>
              <a:rPr lang="en-US" sz="2200" dirty="0" smtClean="0"/>
              <a:t>Sticks, swords, brooms, and other elongated objects were phallic symbols</a:t>
            </a:r>
          </a:p>
          <a:p>
            <a:pPr lvl="1">
              <a:lnSpc>
                <a:spcPts val="2000"/>
              </a:lnSpc>
              <a:spcAft>
                <a:spcPts val="600"/>
              </a:spcAft>
            </a:pPr>
            <a:r>
              <a:rPr lang="en-US" sz="2200" dirty="0" smtClean="0"/>
              <a:t>Cupboards, boxes, and ovens supposedly symbolized the vagina</a:t>
            </a:r>
            <a:br>
              <a:rPr lang="en-US" sz="2200" dirty="0" smtClean="0"/>
            </a:br>
            <a:endParaRPr lang="en-US" sz="2200" dirty="0" smtClean="0"/>
          </a:p>
          <a:p>
            <a:pPr lvl="0">
              <a:lnSpc>
                <a:spcPts val="2000"/>
              </a:lnSpc>
              <a:spcAft>
                <a:spcPts val="600"/>
              </a:spcAft>
            </a:pPr>
            <a:r>
              <a:rPr lang="en-US" sz="2200" dirty="0" smtClean="0"/>
              <a:t>Activation-synthesis</a:t>
            </a:r>
            <a:r>
              <a:rPr lang="en-US" sz="2200" baseline="0" dirty="0" smtClean="0"/>
              <a:t> model</a:t>
            </a:r>
          </a:p>
          <a:p>
            <a:pPr marL="0" lvl="1" defTabSz="1200150">
              <a:lnSpc>
                <a:spcPts val="2200"/>
              </a:lnSpc>
              <a:spcBef>
                <a:spcPct val="0"/>
              </a:spcBef>
              <a:spcAft>
                <a:spcPts val="600"/>
              </a:spcAft>
            </a:pPr>
            <a:r>
              <a:rPr lang="en-US" sz="2400" dirty="0" smtClean="0">
                <a:solidFill>
                  <a:schemeClr val="bg1"/>
                </a:solidFill>
                <a:latin typeface="Arial" pitchFamily="34" charset="0"/>
                <a:cs typeface="Arial" pitchFamily="34" charset="0"/>
              </a:rPr>
              <a:t>The theory that brain activity during sleep produces dream images (</a:t>
            </a:r>
            <a:r>
              <a:rPr lang="en-US" sz="2400" i="1" dirty="0" smtClean="0">
                <a:solidFill>
                  <a:schemeClr val="bg1"/>
                </a:solidFill>
                <a:latin typeface="Arial" pitchFamily="34" charset="0"/>
                <a:cs typeface="Arial" pitchFamily="34" charset="0"/>
              </a:rPr>
              <a:t>activation</a:t>
            </a:r>
            <a:r>
              <a:rPr lang="en-US" sz="2400" dirty="0" smtClean="0">
                <a:solidFill>
                  <a:schemeClr val="bg1"/>
                </a:solidFill>
                <a:latin typeface="Arial" pitchFamily="34" charset="0"/>
                <a:cs typeface="Arial" pitchFamily="34" charset="0"/>
              </a:rPr>
              <a:t>), which are combined by brain into a dream story(</a:t>
            </a:r>
            <a:r>
              <a:rPr lang="en-US" sz="2400" i="1" dirty="0" smtClean="0">
                <a:solidFill>
                  <a:schemeClr val="bg1"/>
                </a:solidFill>
                <a:latin typeface="Arial" pitchFamily="34" charset="0"/>
                <a:cs typeface="Arial" pitchFamily="34" charset="0"/>
              </a:rPr>
              <a:t>synthesis</a:t>
            </a:r>
            <a:r>
              <a:rPr lang="en-US" sz="2400" dirty="0" smtClean="0">
                <a:solidFill>
                  <a:schemeClr val="bg1"/>
                </a:solidFill>
                <a:latin typeface="Arial" pitchFamily="34" charset="0"/>
                <a:cs typeface="Arial" pitchFamily="34" charset="0"/>
              </a:rPr>
              <a:t>)—</a:t>
            </a:r>
            <a:r>
              <a:rPr lang="en-US" sz="2400" b="1" dirty="0" smtClean="0">
                <a:solidFill>
                  <a:schemeClr val="bg1"/>
                </a:solidFill>
                <a:latin typeface="Arial" pitchFamily="34" charset="0"/>
                <a:cs typeface="Arial" pitchFamily="34" charset="0"/>
              </a:rPr>
              <a:t>J. Allan Hobson </a:t>
            </a:r>
            <a:r>
              <a:rPr lang="en-US" sz="2400" dirty="0" smtClean="0">
                <a:solidFill>
                  <a:schemeClr val="bg1"/>
                </a:solidFill>
                <a:latin typeface="Arial" pitchFamily="34" charset="0"/>
                <a:cs typeface="Arial" pitchFamily="34" charset="0"/>
              </a:rPr>
              <a:t>and </a:t>
            </a:r>
            <a:r>
              <a:rPr lang="en-US" sz="2400" b="1" dirty="0" smtClean="0">
                <a:solidFill>
                  <a:schemeClr val="bg1"/>
                </a:solidFill>
                <a:latin typeface="Arial" pitchFamily="34" charset="0"/>
                <a:cs typeface="Arial" pitchFamily="34" charset="0"/>
              </a:rPr>
              <a:t>Robert McCarley</a:t>
            </a:r>
            <a:r>
              <a:rPr lang="en-US" sz="2400" dirty="0" smtClean="0">
                <a:solidFill>
                  <a:schemeClr val="bg1"/>
                </a:solidFill>
                <a:latin typeface="Arial" pitchFamily="34" charset="0"/>
                <a:cs typeface="Arial" pitchFamily="34" charset="0"/>
              </a:rPr>
              <a:t> (1977).</a:t>
            </a:r>
          </a:p>
          <a:p>
            <a:pPr marL="0" lvl="0" indent="0" defTabSz="1200150">
              <a:lnSpc>
                <a:spcPts val="2200"/>
              </a:lnSpc>
              <a:spcBef>
                <a:spcPct val="0"/>
              </a:spcBef>
              <a:spcAft>
                <a:spcPts val="600"/>
              </a:spcAft>
              <a:buNone/>
            </a:pPr>
            <a:r>
              <a:rPr lang="en-US" sz="2400" dirty="0" smtClean="0">
                <a:solidFill>
                  <a:schemeClr val="bg1"/>
                </a:solidFill>
                <a:latin typeface="Arial" pitchFamily="34" charset="0"/>
                <a:cs typeface="Arial" pitchFamily="34" charset="0"/>
              </a:rPr>
              <a:t>Dreaming is due to the automatic activation of brainstem circuits at the base of the brain.</a:t>
            </a:r>
          </a:p>
          <a:p>
            <a:pPr marL="0" lvl="0" indent="0" defTabSz="1200150">
              <a:lnSpc>
                <a:spcPts val="2200"/>
              </a:lnSpc>
              <a:spcBef>
                <a:spcPct val="0"/>
              </a:spcBef>
              <a:spcAft>
                <a:spcPts val="600"/>
              </a:spcAft>
              <a:buNone/>
            </a:pPr>
            <a:r>
              <a:rPr lang="en-US" sz="2400" dirty="0" smtClean="0">
                <a:solidFill>
                  <a:schemeClr val="bg1"/>
                </a:solidFill>
                <a:latin typeface="Arial" pitchFamily="34" charset="0"/>
                <a:cs typeface="Arial" pitchFamily="34" charset="0"/>
              </a:rPr>
              <a:t>These circuits arouse more sophisticated brain areas, including visual, auditory, and motor pathways.</a:t>
            </a:r>
          </a:p>
          <a:p>
            <a:pPr marL="0" lvl="0" indent="0" defTabSz="1200150">
              <a:lnSpc>
                <a:spcPts val="2200"/>
              </a:lnSpc>
              <a:spcBef>
                <a:spcPct val="0"/>
              </a:spcBef>
              <a:spcAft>
                <a:spcPts val="600"/>
              </a:spcAft>
              <a:buNone/>
            </a:pPr>
            <a:r>
              <a:rPr lang="en-US" sz="2400" dirty="0" smtClean="0">
                <a:solidFill>
                  <a:schemeClr val="bg1"/>
                </a:solidFill>
                <a:latin typeface="Arial" pitchFamily="34" charset="0"/>
                <a:cs typeface="Arial" pitchFamily="34" charset="0"/>
              </a:rPr>
              <a:t>Activated brain combines, or synthesizes, these internally generated sensory signals and imposes meaning on them.</a:t>
            </a:r>
          </a:p>
          <a:p>
            <a:pPr marL="0" lvl="0" indent="0" defTabSz="1200150">
              <a:lnSpc>
                <a:spcPts val="2200"/>
              </a:lnSpc>
              <a:spcBef>
                <a:spcPct val="0"/>
              </a:spcBef>
              <a:spcAft>
                <a:spcPts val="600"/>
              </a:spcAft>
              <a:buNone/>
            </a:pPr>
            <a:endParaRPr lang="en-US" sz="2400" dirty="0" smtClean="0">
              <a:solidFill>
                <a:schemeClr val="bg1"/>
              </a:solidFill>
              <a:latin typeface="Arial" pitchFamily="34" charset="0"/>
              <a:cs typeface="Arial" pitchFamily="34" charset="0"/>
            </a:endParaRPr>
          </a:p>
          <a:p>
            <a:pPr marL="0" lvl="0" indent="0" defTabSz="1200150">
              <a:lnSpc>
                <a:spcPts val="2200"/>
              </a:lnSpc>
              <a:spcBef>
                <a:spcPct val="0"/>
              </a:spcBef>
              <a:spcAft>
                <a:spcPts val="600"/>
              </a:spcAft>
              <a:buNone/>
            </a:pPr>
            <a:r>
              <a:rPr lang="en-US" sz="2400" dirty="0" smtClean="0">
                <a:solidFill>
                  <a:schemeClr val="bg1"/>
                </a:solidFill>
                <a:latin typeface="Arial" pitchFamily="34" charset="0"/>
                <a:cs typeface="Arial" pitchFamily="34" charset="0"/>
              </a:rPr>
              <a:t>Neurocognitive theory of dreaming</a:t>
            </a:r>
          </a:p>
          <a:p>
            <a:pPr marL="0" lvl="1" defTabSz="1200150">
              <a:lnSpc>
                <a:spcPts val="2200"/>
              </a:lnSpc>
              <a:spcBef>
                <a:spcPct val="0"/>
              </a:spcBef>
              <a:spcAft>
                <a:spcPts val="600"/>
              </a:spcAft>
            </a:pPr>
            <a:r>
              <a:rPr lang="en-US" sz="2400" dirty="0" smtClean="0">
                <a:solidFill>
                  <a:schemeClr val="bg1"/>
                </a:solidFill>
                <a:latin typeface="Arial" pitchFamily="34" charset="0"/>
                <a:cs typeface="Arial" pitchFamily="34" charset="0"/>
              </a:rPr>
              <a:t>Model of dreaming that emphasizes continuity of waking and dreaming cognition, and states that </a:t>
            </a:r>
            <a:r>
              <a:rPr lang="en-US" sz="2400" b="0" dirty="0" smtClean="0">
                <a:solidFill>
                  <a:schemeClr val="bg1"/>
                </a:solidFill>
                <a:latin typeface="Arial" pitchFamily="34" charset="0"/>
                <a:cs typeface="Arial" pitchFamily="34" charset="0"/>
              </a:rPr>
              <a:t>dreaming is like thinking under conditions of reduced sensory input and the absence of voluntary control.</a:t>
            </a:r>
          </a:p>
          <a:p>
            <a:pPr marL="0" lvl="1" defTabSz="1200150">
              <a:lnSpc>
                <a:spcPts val="2200"/>
              </a:lnSpc>
              <a:spcBef>
                <a:spcPct val="0"/>
              </a:spcBef>
              <a:spcAft>
                <a:spcPts val="600"/>
              </a:spcAft>
            </a:pPr>
            <a:r>
              <a:rPr lang="en-US" sz="2400" b="0" dirty="0" smtClean="0">
                <a:solidFill>
                  <a:schemeClr val="bg1"/>
                </a:solidFill>
                <a:latin typeface="Arial" pitchFamily="34" charset="0"/>
                <a:cs typeface="Arial" pitchFamily="34" charset="0"/>
              </a:rPr>
              <a:t>Special characteristics of dreams are due to two conditions that occur during sleep.</a:t>
            </a:r>
          </a:p>
          <a:p>
            <a:pPr marL="228600" lvl="1" indent="-228600" defTabSz="1200150">
              <a:lnSpc>
                <a:spcPts val="2200"/>
              </a:lnSpc>
              <a:spcBef>
                <a:spcPct val="0"/>
              </a:spcBef>
              <a:spcAft>
                <a:spcPts val="600"/>
              </a:spcAft>
              <a:buChar char="••"/>
            </a:pPr>
            <a:r>
              <a:rPr lang="en-US" sz="2400" dirty="0" smtClean="0">
                <a:solidFill>
                  <a:schemeClr val="bg1"/>
                </a:solidFill>
                <a:latin typeface="Arial" pitchFamily="34" charset="0"/>
                <a:cs typeface="Arial" pitchFamily="34" charset="0"/>
              </a:rPr>
              <a:t>We are cut off from external sensory stimuli, so we generate our own sensory data. </a:t>
            </a:r>
          </a:p>
          <a:p>
            <a:pPr marL="228600" lvl="1" indent="-228600" defTabSz="1200150">
              <a:lnSpc>
                <a:spcPts val="2200"/>
              </a:lnSpc>
              <a:spcBef>
                <a:spcPct val="0"/>
              </a:spcBef>
              <a:spcAft>
                <a:spcPts val="600"/>
              </a:spcAft>
              <a:buChar char="••"/>
            </a:pPr>
            <a:r>
              <a:rPr lang="en-US" sz="2400" dirty="0" smtClean="0">
                <a:solidFill>
                  <a:schemeClr val="bg1"/>
                </a:solidFill>
                <a:latin typeface="Arial" pitchFamily="34" charset="0"/>
                <a:cs typeface="Arial" pitchFamily="34" charset="0"/>
              </a:rPr>
              <a:t>We’re unable to control our thought processes. </a:t>
            </a:r>
          </a:p>
          <a:p>
            <a:pPr marL="228600" lvl="1" indent="-228600" defTabSz="1200150">
              <a:lnSpc>
                <a:spcPts val="2200"/>
              </a:lnSpc>
              <a:spcBef>
                <a:spcPct val="0"/>
              </a:spcBef>
              <a:spcAft>
                <a:spcPts val="600"/>
              </a:spcAft>
            </a:pPr>
            <a:r>
              <a:rPr lang="en-US" sz="2400" dirty="0" smtClean="0">
                <a:solidFill>
                  <a:schemeClr val="bg1"/>
                </a:solidFill>
                <a:latin typeface="Arial" pitchFamily="34" charset="0"/>
                <a:cs typeface="Arial" pitchFamily="34" charset="0"/>
              </a:rPr>
              <a:t>Under these two conditions, “thoughts” take the shape of dreams.</a:t>
            </a:r>
          </a:p>
          <a:p>
            <a:pPr marL="0" lvl="0" indent="0" defTabSz="1200150">
              <a:lnSpc>
                <a:spcPts val="2200"/>
              </a:lnSpc>
              <a:spcBef>
                <a:spcPct val="0"/>
              </a:spcBef>
              <a:spcAft>
                <a:spcPts val="600"/>
              </a:spcAft>
              <a:buNone/>
            </a:pPr>
            <a:endParaRPr lang="en-US" sz="2400" dirty="0" smtClean="0">
              <a:solidFill>
                <a:schemeClr val="bg1"/>
              </a:solidFill>
              <a:latin typeface="Arial" pitchFamily="34" charset="0"/>
              <a:cs typeface="Arial" pitchFamily="34" charset="0"/>
            </a:endParaRPr>
          </a:p>
          <a:p>
            <a:pPr lvl="0">
              <a:lnSpc>
                <a:spcPts val="2000"/>
              </a:lnSpc>
              <a:spcAft>
                <a:spcPts val="600"/>
              </a:spcAft>
            </a:pPr>
            <a:endParaRPr lang="en-US" sz="2200"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26</a:t>
            </a:fld>
            <a:endParaRPr lang="en-US" dirty="0"/>
          </a:p>
        </p:txBody>
      </p:sp>
    </p:spTree>
    <p:extLst>
      <p:ext uri="{BB962C8B-B14F-4D97-AF65-F5344CB8AC3E}">
        <p14:creationId xmlns:p14="http://schemas.microsoft.com/office/powerpoint/2010/main" val="247157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Sleepwalking Sleepwalking is fairly common in children. Approximately</a:t>
            </a:r>
          </a:p>
          <a:p>
            <a:r>
              <a:rPr lang="en-US" sz="1200" b="0" i="0" u="none" strike="noStrike" kern="1200" baseline="0" dirty="0" smtClean="0">
                <a:solidFill>
                  <a:schemeClr val="tx1"/>
                </a:solidFill>
                <a:latin typeface="+mn-lt"/>
                <a:ea typeface="+mn-ea"/>
                <a:cs typeface="+mn-cs"/>
              </a:rPr>
              <a:t>1 percent of preschoolers and 2 percent of school-age children walk in</a:t>
            </a:r>
          </a:p>
          <a:p>
            <a:r>
              <a:rPr lang="en-US" sz="1200" b="0" i="0" u="none" strike="noStrike" kern="1200" baseline="0" dirty="0" smtClean="0">
                <a:solidFill>
                  <a:schemeClr val="tx1"/>
                </a:solidFill>
                <a:latin typeface="+mn-lt"/>
                <a:ea typeface="+mn-ea"/>
                <a:cs typeface="+mn-cs"/>
              </a:rPr>
              <a:t>their sleep at least a few nights per week (National Sleep Foundation,</a:t>
            </a:r>
          </a:p>
          <a:p>
            <a:r>
              <a:rPr lang="en-US" sz="1200" b="0" i="0" u="none" strike="noStrike" kern="1200" baseline="0" dirty="0" smtClean="0">
                <a:solidFill>
                  <a:schemeClr val="tx1"/>
                </a:solidFill>
                <a:latin typeface="+mn-lt"/>
                <a:ea typeface="+mn-ea"/>
                <a:cs typeface="+mn-cs"/>
              </a:rPr>
              <a:t>2004a). More generally, about 15 percent of all children have had at least</a:t>
            </a:r>
          </a:p>
          <a:p>
            <a:r>
              <a:rPr lang="en-US" sz="1200" b="0" i="0" u="none" strike="noStrike" kern="1200" baseline="0" dirty="0" smtClean="0">
                <a:solidFill>
                  <a:schemeClr val="tx1"/>
                </a:solidFill>
                <a:latin typeface="+mn-lt"/>
                <a:ea typeface="+mn-ea"/>
                <a:cs typeface="+mn-cs"/>
              </a:rPr>
              <a:t>one sleepwalking episode. Researchers used to believe that children outgrew</a:t>
            </a:r>
          </a:p>
          <a:p>
            <a:r>
              <a:rPr lang="en-US" sz="1200" b="0" i="0" u="none" strike="noStrike" kern="1200" baseline="0" dirty="0" smtClean="0">
                <a:solidFill>
                  <a:schemeClr val="tx1"/>
                </a:solidFill>
                <a:latin typeface="+mn-lt"/>
                <a:ea typeface="+mn-ea"/>
                <a:cs typeface="+mn-cs"/>
              </a:rPr>
              <a:t>their tendency to sleepwalk by late adolescence. However, sleepwalking</a:t>
            </a:r>
          </a:p>
          <a:p>
            <a:r>
              <a:rPr lang="en-US" sz="1200" b="0" i="0" u="none" strike="noStrike" kern="1200" baseline="0" dirty="0" smtClean="0">
                <a:solidFill>
                  <a:schemeClr val="tx1"/>
                </a:solidFill>
                <a:latin typeface="+mn-lt"/>
                <a:ea typeface="+mn-ea"/>
                <a:cs typeface="+mn-cs"/>
              </a:rPr>
              <a:t>in adulthood is much more common than once thought. It’s now</a:t>
            </a:r>
          </a:p>
          <a:p>
            <a:r>
              <a:rPr lang="en-US" sz="1200" b="0" i="0" u="none" strike="noStrike" kern="1200" baseline="0" dirty="0" smtClean="0">
                <a:solidFill>
                  <a:schemeClr val="tx1"/>
                </a:solidFill>
                <a:latin typeface="+mn-lt"/>
                <a:ea typeface="+mn-ea"/>
                <a:cs typeface="+mn-cs"/>
              </a:rPr>
              <a:t>known that about 4 percent of adults are sleepwalkers (Hughes, 2007).</a:t>
            </a:r>
            <a:endParaRPr lang="en-US" sz="1200" dirty="0" smtClean="0">
              <a:latin typeface="Arial" pitchFamily="34" charset="0"/>
              <a:ea typeface="Times New Roman" pitchFamily="18" charset="0"/>
              <a:cs typeface="Arial" pitchFamily="34" charset="0"/>
            </a:endParaRPr>
          </a:p>
          <a:p>
            <a:pPr fontAlgn="base">
              <a:lnSpc>
                <a:spcPts val="1800"/>
              </a:lnSpc>
              <a:spcBef>
                <a:spcPct val="0"/>
              </a:spcBef>
              <a:spcAft>
                <a:spcPts val="600"/>
              </a:spcAft>
            </a:pPr>
            <a:r>
              <a:rPr lang="en-US" sz="1200" dirty="0" smtClean="0">
                <a:latin typeface="Arial" pitchFamily="34" charset="0"/>
                <a:ea typeface="Times New Roman" pitchFamily="18" charset="0"/>
                <a:cs typeface="Arial" pitchFamily="34" charset="0"/>
              </a:rPr>
              <a:t>The </a:t>
            </a:r>
            <a:r>
              <a:rPr lang="en-US" sz="1200" b="1" dirty="0" smtClean="0">
                <a:latin typeface="Arial" pitchFamily="34" charset="0"/>
                <a:ea typeface="Times New Roman" pitchFamily="18" charset="0"/>
                <a:cs typeface="Arial" pitchFamily="34" charset="0"/>
              </a:rPr>
              <a:t>parasomnias</a:t>
            </a:r>
            <a:r>
              <a:rPr lang="en-US" sz="1200" dirty="0" smtClean="0">
                <a:latin typeface="Arial" pitchFamily="34" charset="0"/>
                <a:ea typeface="Times New Roman" pitchFamily="18" charset="0"/>
                <a:cs typeface="Arial" pitchFamily="34" charset="0"/>
              </a:rPr>
              <a:t> are undesired arousal or actions during sleep.</a:t>
            </a:r>
          </a:p>
          <a:p>
            <a:pPr marL="342900" indent="-342900" fontAlgn="base">
              <a:lnSpc>
                <a:spcPts val="1800"/>
              </a:lnSpc>
              <a:spcBef>
                <a:spcPct val="0"/>
              </a:spcBef>
              <a:spcAft>
                <a:spcPts val="600"/>
              </a:spcAft>
              <a:buFont typeface="Arial" pitchFamily="34" charset="0"/>
              <a:buChar char="•"/>
            </a:pPr>
            <a:r>
              <a:rPr lang="en-US" sz="1200" dirty="0" smtClean="0">
                <a:latin typeface="Arial" pitchFamily="34" charset="0"/>
                <a:ea typeface="Times New Roman" pitchFamily="18" charset="0"/>
                <a:cs typeface="Arial" pitchFamily="34" charset="0"/>
              </a:rPr>
              <a:t>Brain is partially awake</a:t>
            </a:r>
          </a:p>
          <a:p>
            <a:pPr marL="342900" indent="-342900" fontAlgn="base">
              <a:lnSpc>
                <a:spcPts val="1800"/>
              </a:lnSpc>
              <a:spcBef>
                <a:spcPct val="0"/>
              </a:spcBef>
              <a:spcAft>
                <a:spcPts val="600"/>
              </a:spcAft>
              <a:buFont typeface="Arial" pitchFamily="34" charset="0"/>
              <a:buChar char="•"/>
            </a:pPr>
            <a:r>
              <a:rPr lang="en-US" sz="1200" dirty="0" smtClean="0">
                <a:latin typeface="Arial" pitchFamily="34" charset="0"/>
                <a:ea typeface="Times New Roman" pitchFamily="18" charset="0"/>
                <a:cs typeface="Arial" pitchFamily="34" charset="0"/>
              </a:rPr>
              <a:t>Arises during the NREM stages 3 and 4 of slow-wave sleep in first half of the night</a:t>
            </a:r>
          </a:p>
          <a:p>
            <a:pPr marL="342900" indent="-342900" fontAlgn="base">
              <a:lnSpc>
                <a:spcPts val="1800"/>
              </a:lnSpc>
              <a:spcBef>
                <a:spcPct val="0"/>
              </a:spcBef>
              <a:spcAft>
                <a:spcPts val="600"/>
              </a:spcAft>
              <a:buFont typeface="Arial" pitchFamily="34" charset="0"/>
              <a:buChar char="•"/>
            </a:pPr>
            <a:r>
              <a:rPr lang="en-US" sz="1200" dirty="0" smtClean="0">
                <a:latin typeface="Arial" pitchFamily="34" charset="0"/>
                <a:ea typeface="Times New Roman" pitchFamily="18" charset="0"/>
                <a:cs typeface="Arial" pitchFamily="34" charset="0"/>
              </a:rPr>
              <a:t>More common in children and decrease with age </a:t>
            </a:r>
          </a:p>
          <a:p>
            <a:pPr marL="342900" indent="-342900" fontAlgn="base">
              <a:lnSpc>
                <a:spcPts val="1800"/>
              </a:lnSpc>
              <a:spcBef>
                <a:spcPct val="0"/>
              </a:spcBef>
              <a:spcAft>
                <a:spcPts val="600"/>
              </a:spcAft>
              <a:buFont typeface="Arial" pitchFamily="34" charset="0"/>
              <a:buChar char="•"/>
            </a:pPr>
            <a:r>
              <a:rPr lang="en-US" sz="1200" dirty="0" smtClean="0">
                <a:latin typeface="Arial" pitchFamily="34" charset="0"/>
                <a:ea typeface="Times New Roman" pitchFamily="18" charset="0"/>
                <a:cs typeface="Arial" pitchFamily="34" charset="0"/>
              </a:rPr>
              <a:t>May have genetic predisposition</a:t>
            </a:r>
          </a:p>
          <a:p>
            <a:pPr marL="342900" indent="-342900" fontAlgn="base">
              <a:lnSpc>
                <a:spcPts val="1800"/>
              </a:lnSpc>
              <a:spcBef>
                <a:spcPct val="0"/>
              </a:spcBef>
              <a:spcAft>
                <a:spcPts val="600"/>
              </a:spcAft>
              <a:buFont typeface="Arial" pitchFamily="34" charset="0"/>
              <a:buChar char="•"/>
            </a:pPr>
            <a:r>
              <a:rPr lang="en-US" sz="1200" dirty="0" smtClean="0">
                <a:latin typeface="Arial" pitchFamily="34" charset="0"/>
                <a:ea typeface="Times New Roman" pitchFamily="18" charset="0"/>
                <a:cs typeface="Arial" pitchFamily="34" charset="0"/>
              </a:rPr>
              <a:t>Triggered by wide-ranging stimuli, including sleep deprivation, stress, erratic sleep schedules, sleeping medications, stimulants, pregnancy, and tranquilizers</a:t>
            </a:r>
          </a:p>
          <a:p>
            <a:r>
              <a:rPr lang="en-US" dirty="0" smtClean="0"/>
              <a:t>Insomnia</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Complain about the quality or duration of their sleep</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Have difficulty going to sleep or staying asleep</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Wake before it is time to get up   </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Can be traced to anxiety over stressful life events  </a:t>
            </a:r>
          </a:p>
          <a:p>
            <a:pPr marL="0" lvl="1" indent="0" algn="l" defTabSz="577850">
              <a:lnSpc>
                <a:spcPct val="90000"/>
              </a:lnSpc>
              <a:spcBef>
                <a:spcPct val="0"/>
              </a:spcBef>
              <a:spcAft>
                <a:spcPct val="15000"/>
              </a:spcAft>
              <a:buNone/>
            </a:pPr>
            <a:r>
              <a:rPr lang="en-US" kern="1200" dirty="0" smtClean="0">
                <a:latin typeface="Arial" pitchFamily="34" charset="0"/>
                <a:cs typeface="Arial" pitchFamily="34" charset="0"/>
              </a:rPr>
              <a:t>Obstructive sleep apnea</a:t>
            </a:r>
          </a:p>
          <a:p>
            <a:pPr marL="171450" marR="0" lvl="1" indent="-171450" algn="l" defTabSz="577850" rtl="0" eaLnBrk="1" fontAlgn="auto" latinLnBrk="0" hangingPunct="1">
              <a:lnSpc>
                <a:spcPct val="90000"/>
              </a:lnSpc>
              <a:spcBef>
                <a:spcPct val="0"/>
              </a:spcBef>
              <a:spcAft>
                <a:spcPct val="15000"/>
              </a:spcAft>
              <a:buClrTx/>
              <a:buSzTx/>
              <a:buFont typeface="Arial"/>
              <a:buChar char="•"/>
              <a:tabLst/>
              <a:defRPr/>
            </a:pPr>
            <a:r>
              <a:rPr lang="en-US" kern="1200" dirty="0" smtClean="0">
                <a:latin typeface="Arial" pitchFamily="34" charset="0"/>
                <a:cs typeface="Arial" pitchFamily="34" charset="0"/>
              </a:rPr>
              <a:t>Sleeper’s airway becomes narrowed or blocked, causing very shallow breathing or repeated pauses in breathing</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kern="1200" dirty="0" smtClean="0">
                <a:latin typeface="Arial" pitchFamily="34" charset="0"/>
                <a:cs typeface="Arial" pitchFamily="34" charset="0"/>
              </a:rPr>
              <a:t>Narcolepsy</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Overwhelming bouts of excessive daytime sleepiness and brief, uncontrollable episodes of sleep</a:t>
            </a:r>
          </a:p>
          <a:p>
            <a:pPr marL="114300" lvl="1" indent="-114300" algn="l" defTabSz="577850">
              <a:lnSpc>
                <a:spcPct val="90000"/>
              </a:lnSpc>
              <a:spcBef>
                <a:spcPct val="0"/>
              </a:spcBef>
              <a:spcAft>
                <a:spcPct val="15000"/>
              </a:spcAft>
              <a:buChar char="••"/>
            </a:pPr>
            <a:r>
              <a:rPr lang="en-US" b="1" kern="1200" dirty="0" smtClean="0">
                <a:latin typeface="Arial" pitchFamily="34" charset="0"/>
                <a:cs typeface="Arial" pitchFamily="34" charset="0"/>
              </a:rPr>
              <a:t>Cataplexy (related)</a:t>
            </a:r>
            <a:endParaRPr lang="en-US" kern="1200" dirty="0" smtClean="0">
              <a:latin typeface="Arial" pitchFamily="34" charset="0"/>
              <a:cs typeface="Arial" pitchFamily="34" charset="0"/>
            </a:endParaRPr>
          </a:p>
          <a:p>
            <a:pPr marL="228600" lvl="2" indent="-114300" algn="l" defTabSz="577850">
              <a:lnSpc>
                <a:spcPct val="90000"/>
              </a:lnSpc>
              <a:spcBef>
                <a:spcPct val="0"/>
              </a:spcBef>
              <a:spcAft>
                <a:spcPct val="15000"/>
              </a:spcAft>
            </a:pPr>
            <a:r>
              <a:rPr lang="en-US" kern="1200" dirty="0" smtClean="0">
                <a:latin typeface="Arial" pitchFamily="34" charset="0"/>
                <a:cs typeface="Arial" pitchFamily="34" charset="0"/>
              </a:rPr>
              <a:t>Sudden loss of voluntary muscle strength and control, lasting from several seconds to several minutes </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Usually triggered by a sudden, intense emotion</a:t>
            </a:r>
          </a:p>
          <a:p>
            <a:pPr marL="114300" lvl="1" indent="-114300" algn="l" defTabSz="577850">
              <a:lnSpc>
                <a:spcPct val="90000"/>
              </a:lnSpc>
              <a:spcBef>
                <a:spcPct val="0"/>
              </a:spcBef>
              <a:spcAft>
                <a:spcPct val="15000"/>
              </a:spcAft>
              <a:buChar char="••"/>
            </a:pPr>
            <a:r>
              <a:rPr lang="en-US" kern="1200" dirty="0" smtClean="0">
                <a:latin typeface="Arial" pitchFamily="34" charset="0"/>
                <a:cs typeface="Arial" pitchFamily="34" charset="0"/>
              </a:rPr>
              <a:t>May be due to reduced numbers of hypocretin-producing neurons in hypothalamus needed for wakefulness</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kern="1200" dirty="0" smtClean="0">
                <a:latin typeface="Arial" pitchFamily="34" charset="0"/>
                <a:cs typeface="Arial" pitchFamily="34" charset="0"/>
              </a:rPr>
              <a:t>Sleep terrors</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sz="1200" dirty="0" smtClean="0">
                <a:solidFill>
                  <a:schemeClr val="bg1"/>
                </a:solidFill>
                <a:latin typeface="Arial" pitchFamily="34" charset="0"/>
                <a:ea typeface="Times New Roman" pitchFamily="18" charset="0"/>
                <a:cs typeface="Arial" pitchFamily="34" charset="0"/>
              </a:rPr>
              <a:t>Increased physiological arousal, intense fear and panic, frightening hallucinations, no recall of the episode next morning</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sz="1200" dirty="0" smtClean="0">
                <a:solidFill>
                  <a:schemeClr val="bg1"/>
                </a:solidFill>
                <a:latin typeface="Arial" pitchFamily="34" charset="0"/>
                <a:ea typeface="Times New Roman" pitchFamily="18" charset="0"/>
                <a:cs typeface="Arial" pitchFamily="34" charset="0"/>
              </a:rPr>
              <a:t>Sleepsex</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sz="1200" dirty="0" smtClean="0">
                <a:solidFill>
                  <a:schemeClr val="bg1"/>
                </a:solidFill>
                <a:latin typeface="Arial" pitchFamily="34" charset="0"/>
                <a:ea typeface="Times New Roman" pitchFamily="18" charset="0"/>
                <a:cs typeface="Arial" pitchFamily="34" charset="0"/>
              </a:rPr>
              <a:t>Abnormal sexual behaviors and experiences during sleep</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sz="1200" dirty="0" smtClean="0">
                <a:solidFill>
                  <a:schemeClr val="bg1"/>
                </a:solidFill>
                <a:latin typeface="Arial" pitchFamily="34" charset="0"/>
                <a:ea typeface="Times New Roman" pitchFamily="18" charset="0"/>
                <a:cs typeface="Arial" pitchFamily="34" charset="0"/>
              </a:rPr>
              <a:t>Sleepwalking and sleep-related eating disorder</a:t>
            </a:r>
          </a:p>
          <a:p>
            <a:pPr marL="0" marR="0" lvl="1" indent="0" algn="l" defTabSz="577850" rtl="0" eaLnBrk="1" fontAlgn="auto" latinLnBrk="0" hangingPunct="1">
              <a:lnSpc>
                <a:spcPct val="90000"/>
              </a:lnSpc>
              <a:spcBef>
                <a:spcPct val="0"/>
              </a:spcBef>
              <a:spcAft>
                <a:spcPct val="15000"/>
              </a:spcAft>
              <a:buClrTx/>
              <a:buSzTx/>
              <a:buFont typeface="Arial"/>
              <a:buNone/>
              <a:tabLst/>
              <a:defRPr/>
            </a:pPr>
            <a:r>
              <a:rPr lang="en-US" sz="1200" dirty="0" smtClean="0">
                <a:solidFill>
                  <a:schemeClr val="bg1"/>
                </a:solidFill>
                <a:latin typeface="Arial" pitchFamily="34" charset="0"/>
                <a:ea typeface="Times New Roman" pitchFamily="18" charset="0"/>
                <a:cs typeface="Arial" pitchFamily="34" charset="0"/>
              </a:rPr>
              <a:t>Walking or performing other actions during stage 3 or stage 4</a:t>
            </a:r>
          </a:p>
          <a:p>
            <a:pPr marL="0" marR="0" lvl="1" indent="0" algn="l" defTabSz="577850" rtl="0" eaLnBrk="1" fontAlgn="auto" latinLnBrk="0" hangingPunct="1">
              <a:lnSpc>
                <a:spcPct val="90000"/>
              </a:lnSpc>
              <a:spcBef>
                <a:spcPct val="0"/>
              </a:spcBef>
              <a:spcAft>
                <a:spcPct val="15000"/>
              </a:spcAft>
              <a:buClrTx/>
              <a:buSzTx/>
              <a:buFont typeface="Arial"/>
              <a:buNone/>
              <a:tabLst/>
              <a:defRPr/>
            </a:pPr>
            <a:endParaRPr lang="en-US" sz="1200" dirty="0" smtClean="0">
              <a:solidFill>
                <a:schemeClr val="bg1"/>
              </a:solidFill>
              <a:latin typeface="Arial" pitchFamily="34" charset="0"/>
              <a:ea typeface="Times New Roman" pitchFamily="18" charset="0"/>
              <a:cs typeface="Arial" pitchFamily="34" charset="0"/>
            </a:endParaRPr>
          </a:p>
          <a:p>
            <a:pPr marL="0" marR="0" lvl="1" indent="0" algn="l" defTabSz="577850" rtl="0" eaLnBrk="1" fontAlgn="auto" latinLnBrk="0" hangingPunct="1">
              <a:lnSpc>
                <a:spcPct val="90000"/>
              </a:lnSpc>
              <a:spcBef>
                <a:spcPct val="0"/>
              </a:spcBef>
              <a:spcAft>
                <a:spcPct val="15000"/>
              </a:spcAft>
              <a:buClrTx/>
              <a:buSzTx/>
              <a:buFont typeface="Arial"/>
              <a:buNone/>
              <a:tabLst/>
              <a:defRPr/>
            </a:pPr>
            <a:endParaRPr lang="en-US" kern="1200" dirty="0" smtClean="0">
              <a:latin typeface="Arial" pitchFamily="34" charset="0"/>
              <a:cs typeface="Arial" pitchFamily="34" charset="0"/>
            </a:endParaRPr>
          </a:p>
          <a:p>
            <a:pPr marL="0" marR="0" lvl="1" indent="0" algn="l" defTabSz="577850" rtl="0" eaLnBrk="1" fontAlgn="auto" latinLnBrk="0" hangingPunct="1">
              <a:lnSpc>
                <a:spcPct val="90000"/>
              </a:lnSpc>
              <a:spcBef>
                <a:spcPct val="0"/>
              </a:spcBef>
              <a:spcAft>
                <a:spcPct val="15000"/>
              </a:spcAft>
              <a:buClrTx/>
              <a:buSzTx/>
              <a:buFont typeface="Arial"/>
              <a:buNone/>
              <a:tabLst/>
              <a:defRPr/>
            </a:pPr>
            <a:endParaRPr lang="en-US" kern="1200" dirty="0" smtClean="0">
              <a:latin typeface="Arial" pitchFamily="34" charset="0"/>
              <a:cs typeface="Arial" pitchFamily="34" charset="0"/>
            </a:endParaRPr>
          </a:p>
          <a:p>
            <a:pPr marL="0" marR="0" lvl="1" indent="0" algn="l" defTabSz="577850" rtl="0" eaLnBrk="1" fontAlgn="auto" latinLnBrk="0" hangingPunct="1">
              <a:lnSpc>
                <a:spcPct val="90000"/>
              </a:lnSpc>
              <a:spcBef>
                <a:spcPct val="0"/>
              </a:spcBef>
              <a:spcAft>
                <a:spcPct val="15000"/>
              </a:spcAft>
              <a:buClrTx/>
              <a:buSzTx/>
              <a:buFont typeface="Arial"/>
              <a:buNone/>
              <a:tabLst/>
              <a:defRPr/>
            </a:pPr>
            <a:endParaRPr lang="en-US" kern="1200" dirty="0" smtClean="0">
              <a:latin typeface="Arial" pitchFamily="34" charset="0"/>
              <a:cs typeface="Arial" pitchFamily="34" charset="0"/>
            </a:endParaRPr>
          </a:p>
          <a:p>
            <a:pPr marL="0" lvl="1" indent="0" algn="l" defTabSz="577850">
              <a:lnSpc>
                <a:spcPct val="90000"/>
              </a:lnSpc>
              <a:spcBef>
                <a:spcPct val="0"/>
              </a:spcBef>
              <a:spcAft>
                <a:spcPct val="15000"/>
              </a:spcAft>
              <a:buNone/>
            </a:pPr>
            <a:endParaRPr lang="en-US" kern="1200" dirty="0" smtClean="0">
              <a:latin typeface="Arial" pitchFamily="34" charset="0"/>
              <a:cs typeface="Arial" pitchFamily="34" charset="0"/>
            </a:endParaRPr>
          </a:p>
          <a:p>
            <a:pPr marL="0" lvl="1" indent="0" algn="l" defTabSz="577850">
              <a:lnSpc>
                <a:spcPct val="90000"/>
              </a:lnSpc>
              <a:spcBef>
                <a:spcPct val="0"/>
              </a:spcBef>
              <a:spcAft>
                <a:spcPct val="15000"/>
              </a:spcAft>
              <a:buNone/>
            </a:pPr>
            <a:r>
              <a:rPr lang="en-US" kern="1200" dirty="0" smtClean="0">
                <a:latin typeface="Arial" pitchFamily="34" charset="0"/>
                <a:cs typeface="Arial" pitchFamily="34" charset="0"/>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28</a:t>
            </a:fld>
            <a:endParaRPr lang="en-US" dirty="0"/>
          </a:p>
        </p:txBody>
      </p:sp>
    </p:spTree>
    <p:extLst>
      <p:ext uri="{BB962C8B-B14F-4D97-AF65-F5344CB8AC3E}">
        <p14:creationId xmlns:p14="http://schemas.microsoft.com/office/powerpoint/2010/main" val="401692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57A294-DC09-4551-93EC-2A6AB3E5F55B}" type="slidenum">
              <a:rPr lang="en-US"/>
              <a:pPr/>
              <a:t>29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B4F21-D1AC-470C-9858-7BD8EEB11221}" type="slidenum">
              <a:rPr lang="en-US"/>
              <a:pPr/>
              <a:t>30</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Multi-tasking refers to paying attention to two or more sources of stimuli at once.</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a:t>
            </a:fld>
            <a:endParaRPr lang="en-US" dirty="0"/>
          </a:p>
        </p:txBody>
      </p:sp>
    </p:spTree>
    <p:extLst>
      <p:ext uri="{BB962C8B-B14F-4D97-AF65-F5344CB8AC3E}">
        <p14:creationId xmlns:p14="http://schemas.microsoft.com/office/powerpoint/2010/main" val="3981579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E95C7-F2B6-4872-98DF-9606365EECDF}" type="slidenum">
              <a:rPr lang="en-US"/>
              <a:pPr/>
              <a:t>31</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5116F-8E83-4D63-829C-9EE43335918B}" type="slidenum">
              <a:rPr lang="en-US"/>
              <a:pPr/>
              <a:t>32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B1F96-A729-4A05-907D-5195A586EAC2}" type="slidenum">
              <a:rPr lang="en-US"/>
              <a:pPr/>
              <a:t>33</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lvl="0" indent="-233363" eaLnBrk="0" fontAlgn="base" hangingPunct="0">
              <a:lnSpc>
                <a:spcPts val="2200"/>
              </a:lnSpc>
              <a:spcBef>
                <a:spcPct val="0"/>
              </a:spcBef>
              <a:spcAft>
                <a:spcPts val="1200"/>
              </a:spcAft>
              <a:buFont typeface="Wingdings" pitchFamily="2" charset="2"/>
              <a:buChar char="§"/>
            </a:pPr>
            <a:r>
              <a:rPr lang="en-US" sz="1200" i="1" dirty="0" smtClean="0">
                <a:latin typeface="Arial" pitchFamily="34" charset="0"/>
                <a:ea typeface="Calibri" pitchFamily="34" charset="0"/>
                <a:cs typeface="Arial" pitchFamily="34" charset="0"/>
              </a:rPr>
              <a:t>Hypnosis</a:t>
            </a:r>
            <a:r>
              <a:rPr lang="en-US" sz="1200" dirty="0" smtClean="0">
                <a:latin typeface="Arial" pitchFamily="34" charset="0"/>
                <a:ea typeface="Calibri" pitchFamily="34" charset="0"/>
                <a:cs typeface="Arial" pitchFamily="34" charset="0"/>
              </a:rPr>
              <a:t> is derived from the Greek </a:t>
            </a:r>
            <a:r>
              <a:rPr lang="en-US" sz="1200" i="1" dirty="0" smtClean="0">
                <a:latin typeface="Arial" pitchFamily="34" charset="0"/>
                <a:ea typeface="Calibri" pitchFamily="34" charset="0"/>
                <a:cs typeface="Arial" pitchFamily="34" charset="0"/>
              </a:rPr>
              <a:t>hypnos</a:t>
            </a:r>
            <a:r>
              <a:rPr lang="en-US" sz="1200" dirty="0" smtClean="0">
                <a:latin typeface="Arial" pitchFamily="34" charset="0"/>
                <a:ea typeface="Calibri" pitchFamily="34" charset="0"/>
                <a:cs typeface="Arial" pitchFamily="34" charset="0"/>
              </a:rPr>
              <a:t>, meaning “sleep”</a:t>
            </a:r>
          </a:p>
          <a:p>
            <a:pPr marL="233363" lvl="0" indent="-233363" eaLnBrk="0" fontAlgn="base" hangingPunct="0">
              <a:lnSpc>
                <a:spcPts val="2200"/>
              </a:lnSpc>
              <a:spcBef>
                <a:spcPct val="0"/>
              </a:spcBef>
              <a:spcAft>
                <a:spcPts val="1200"/>
              </a:spcAft>
              <a:buFont typeface="Wingdings" pitchFamily="2" charset="2"/>
              <a:buChar char="§"/>
            </a:pPr>
            <a:r>
              <a:rPr lang="en-US" sz="1200" dirty="0" smtClean="0">
                <a:latin typeface="Arial" pitchFamily="34" charset="0"/>
                <a:ea typeface="Calibri" pitchFamily="34" charset="0"/>
                <a:cs typeface="Arial" pitchFamily="34" charset="0"/>
              </a:rPr>
              <a:t>Hypnosis is an unusual state of awareness, defined as a cooperative social interaction in which the hypnotic participant responds to suggestions made by hypnotist</a:t>
            </a:r>
          </a:p>
          <a:p>
            <a:pPr marL="233363" lvl="0" indent="-233363" eaLnBrk="0" fontAlgn="base" hangingPunct="0">
              <a:lnSpc>
                <a:spcPts val="2200"/>
              </a:lnSpc>
              <a:spcBef>
                <a:spcPct val="0"/>
              </a:spcBef>
              <a:spcAft>
                <a:spcPts val="1200"/>
              </a:spcAft>
              <a:buFont typeface="Wingdings" pitchFamily="2" charset="2"/>
              <a:buChar char="§"/>
            </a:pPr>
            <a:r>
              <a:rPr lang="en-US" sz="1200" dirty="0" smtClean="0">
                <a:latin typeface="Arial" pitchFamily="34" charset="0"/>
                <a:ea typeface="Calibri" pitchFamily="34" charset="0"/>
                <a:cs typeface="Arial" pitchFamily="34" charset="0"/>
              </a:rPr>
              <a:t>Characterized by highly focused attention</a:t>
            </a:r>
          </a:p>
          <a:p>
            <a:pPr marL="233363" lvl="0" indent="-233363" eaLnBrk="0" fontAlgn="base" hangingPunct="0">
              <a:lnSpc>
                <a:spcPts val="2200"/>
              </a:lnSpc>
              <a:spcBef>
                <a:spcPct val="0"/>
              </a:spcBef>
              <a:spcAft>
                <a:spcPts val="1200"/>
              </a:spcAft>
              <a:buFont typeface="Wingdings" pitchFamily="2" charset="2"/>
              <a:buChar char="§"/>
            </a:pPr>
            <a:r>
              <a:rPr lang="en-US" sz="1200" dirty="0" smtClean="0">
                <a:latin typeface="Arial" pitchFamily="34" charset="0"/>
                <a:ea typeface="Calibri" pitchFamily="34" charset="0"/>
                <a:cs typeface="Arial" pitchFamily="34" charset="0"/>
              </a:rPr>
              <a:t>Best candidates for hypnosis are individuals who approach the experience with positive, receptive attitudes</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34</a:t>
            </a:fld>
            <a:endParaRPr lang="en-US" dirty="0"/>
          </a:p>
        </p:txBody>
      </p:sp>
    </p:spTree>
    <p:extLst>
      <p:ext uri="{BB962C8B-B14F-4D97-AF65-F5344CB8AC3E}">
        <p14:creationId xmlns:p14="http://schemas.microsoft.com/office/powerpoint/2010/main" val="3549485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35</a:t>
            </a:fld>
            <a:endParaRPr lang="en-US" dirty="0"/>
          </a:p>
        </p:txBody>
      </p:sp>
    </p:spTree>
    <p:extLst>
      <p:ext uri="{BB962C8B-B14F-4D97-AF65-F5344CB8AC3E}">
        <p14:creationId xmlns:p14="http://schemas.microsoft.com/office/powerpoint/2010/main" val="354948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36</a:t>
            </a:fld>
            <a:endParaRPr lang="en-US" dirty="0"/>
          </a:p>
        </p:txBody>
      </p:sp>
    </p:spTree>
    <p:extLst>
      <p:ext uri="{BB962C8B-B14F-4D97-AF65-F5344CB8AC3E}">
        <p14:creationId xmlns:p14="http://schemas.microsoft.com/office/powerpoint/2010/main" val="3549485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Meditation</a:t>
            </a:r>
          </a:p>
          <a:p>
            <a:pPr marL="342900" lvl="0" indent="-342900" eaLnBrk="0" fontAlgn="base" hangingPunct="0">
              <a:lnSpc>
                <a:spcPts val="2200"/>
              </a:lnSpc>
              <a:spcBef>
                <a:spcPct val="0"/>
              </a:spcBef>
              <a:spcAft>
                <a:spcPts val="1200"/>
              </a:spcAft>
            </a:pPr>
            <a:r>
              <a:rPr lang="en-US" sz="2400" dirty="0" smtClean="0">
                <a:solidFill>
                  <a:prstClr val="black"/>
                </a:solidFill>
                <a:latin typeface="Arial" pitchFamily="34" charset="0"/>
                <a:ea typeface="Calibri" pitchFamily="34" charset="0"/>
                <a:cs typeface="Arial" pitchFamily="34" charset="0"/>
              </a:rPr>
              <a:t>Lowered physiological arousal</a:t>
            </a:r>
          </a:p>
          <a:p>
            <a:pPr marL="800100" lvl="1" indent="-342900" eaLnBrk="0" fontAlgn="base" hangingPunct="0">
              <a:lnSpc>
                <a:spcPts val="2200"/>
              </a:lnSpc>
              <a:spcBef>
                <a:spcPct val="0"/>
              </a:spcBef>
              <a:spcAft>
                <a:spcPts val="1200"/>
              </a:spcAft>
              <a:buFont typeface="Arial" pitchFamily="34" charset="0"/>
              <a:buChar char="•"/>
            </a:pPr>
            <a:r>
              <a:rPr lang="en-US" sz="2400" dirty="0" smtClean="0">
                <a:solidFill>
                  <a:prstClr val="black"/>
                </a:solidFill>
                <a:latin typeface="Arial" pitchFamily="34" charset="0"/>
                <a:ea typeface="Calibri" pitchFamily="34" charset="0"/>
                <a:cs typeface="Arial" pitchFamily="34" charset="0"/>
              </a:rPr>
              <a:t>Decreased heart rate</a:t>
            </a:r>
          </a:p>
          <a:p>
            <a:pPr marL="800100" lvl="1" indent="-342900" eaLnBrk="0" fontAlgn="base" hangingPunct="0">
              <a:lnSpc>
                <a:spcPts val="2200"/>
              </a:lnSpc>
              <a:spcBef>
                <a:spcPct val="0"/>
              </a:spcBef>
              <a:spcAft>
                <a:spcPts val="1200"/>
              </a:spcAft>
              <a:buFont typeface="Arial" pitchFamily="34" charset="0"/>
              <a:buChar char="•"/>
            </a:pPr>
            <a:r>
              <a:rPr lang="en-US" sz="2400" dirty="0" smtClean="0">
                <a:solidFill>
                  <a:prstClr val="black"/>
                </a:solidFill>
                <a:latin typeface="Arial" pitchFamily="34" charset="0"/>
                <a:ea typeface="Calibri" pitchFamily="34" charset="0"/>
                <a:cs typeface="Arial" pitchFamily="34" charset="0"/>
              </a:rPr>
              <a:t>Decreased blood pressure</a:t>
            </a:r>
          </a:p>
          <a:p>
            <a:pPr marL="342900" lvl="0" indent="-342900" eaLnBrk="0" fontAlgn="base" hangingPunct="0">
              <a:lnSpc>
                <a:spcPts val="2200"/>
              </a:lnSpc>
              <a:spcBef>
                <a:spcPct val="0"/>
              </a:spcBef>
              <a:spcAft>
                <a:spcPts val="1200"/>
              </a:spcAft>
            </a:pPr>
            <a:r>
              <a:rPr lang="en-US" sz="2400" dirty="0" smtClean="0">
                <a:solidFill>
                  <a:prstClr val="black"/>
                </a:solidFill>
                <a:latin typeface="Arial" pitchFamily="34" charset="0"/>
                <a:ea typeface="Calibri" pitchFamily="34" charset="0"/>
                <a:cs typeface="Arial" pitchFamily="34" charset="0"/>
              </a:rPr>
              <a:t>Predominance of alpha brain waves</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Meditation in Different Cultures (Left) Like this group in Hanoi, Vietnam, many people throughout Asia</a:t>
            </a:r>
          </a:p>
          <a:p>
            <a:r>
              <a:rPr lang="en-US" sz="1200" b="1" i="0" u="none" strike="noStrike" kern="1200" baseline="0" dirty="0" smtClean="0">
                <a:solidFill>
                  <a:schemeClr val="tx1"/>
                </a:solidFill>
                <a:latin typeface="+mn-lt"/>
                <a:ea typeface="+mn-ea"/>
                <a:cs typeface="+mn-cs"/>
              </a:rPr>
              <a:t>begin their day with tai chi, often meeting in parks and other public places. Tai chi is a form of meditation</a:t>
            </a:r>
          </a:p>
          <a:p>
            <a:r>
              <a:rPr lang="en-US" sz="1200" b="1" i="0" u="none" strike="noStrike" kern="1200" baseline="0" dirty="0" smtClean="0">
                <a:solidFill>
                  <a:schemeClr val="tx1"/>
                </a:solidFill>
                <a:latin typeface="+mn-lt"/>
                <a:ea typeface="+mn-ea"/>
                <a:cs typeface="+mn-cs"/>
              </a:rPr>
              <a:t>that involves a structured series of slow, smooth movements. Sometimes described as “meditation in</a:t>
            </a:r>
          </a:p>
          <a:p>
            <a:r>
              <a:rPr lang="en-US" sz="1200" b="1" i="0" u="none" strike="noStrike" kern="1200" baseline="0" dirty="0" smtClean="0">
                <a:solidFill>
                  <a:schemeClr val="tx1"/>
                </a:solidFill>
                <a:latin typeface="+mn-lt"/>
                <a:ea typeface="+mn-ea"/>
                <a:cs typeface="+mn-cs"/>
              </a:rPr>
              <a:t>motion,” tai chi has been practiced for over 2,000 years.</a:t>
            </a:r>
          </a:p>
          <a:p>
            <a:r>
              <a:rPr lang="en-US" sz="1200" b="1" i="0" u="none" strike="noStrike" kern="1200" baseline="0" dirty="0" smtClean="0">
                <a:solidFill>
                  <a:schemeClr val="tx1"/>
                </a:solidFill>
                <a:latin typeface="+mn-lt"/>
                <a:ea typeface="+mn-ea"/>
                <a:cs typeface="+mn-cs"/>
              </a:rPr>
              <a:t>(Right) Zen Buddhist practitioners in an American temple practice zazen, or “just sitting,” a form of</a:t>
            </a:r>
          </a:p>
          <a:p>
            <a:r>
              <a:rPr lang="en-US" sz="1200" b="1" i="0" u="none" strike="noStrike" kern="1200" baseline="0" dirty="0" smtClean="0">
                <a:solidFill>
                  <a:schemeClr val="tx1"/>
                </a:solidFill>
                <a:latin typeface="+mn-lt"/>
                <a:ea typeface="+mn-ea"/>
                <a:cs typeface="+mn-cs"/>
              </a:rPr>
              <a:t>open monitoring meditation (Austin, 2009). Originating in China, Zen is found in many Asian countries,</a:t>
            </a:r>
          </a:p>
          <a:p>
            <a:r>
              <a:rPr lang="en-US" sz="1200" b="1" i="0" u="none" strike="noStrike" kern="1200" baseline="0" dirty="0" smtClean="0">
                <a:solidFill>
                  <a:schemeClr val="tx1"/>
                </a:solidFill>
                <a:latin typeface="+mn-lt"/>
                <a:ea typeface="+mn-ea"/>
                <a:cs typeface="+mn-cs"/>
              </a:rPr>
              <a:t>especially Japan, Korea, and Vietnam. Over the past few decades, Zen Buddhism has become increasingly</a:t>
            </a:r>
          </a:p>
          <a:p>
            <a:r>
              <a:rPr lang="en-US" sz="1200" b="1" i="0" u="none" strike="noStrike" kern="1200" baseline="0" dirty="0" smtClean="0">
                <a:solidFill>
                  <a:schemeClr val="tx1"/>
                </a:solidFill>
                <a:latin typeface="+mn-lt"/>
                <a:ea typeface="+mn-ea"/>
                <a:cs typeface="+mn-cs"/>
              </a:rPr>
              <a:t>popular in the United States and other Western countries.</a:t>
            </a:r>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38</a:t>
            </a:fld>
            <a:endParaRPr lang="en-US" dirty="0"/>
          </a:p>
        </p:txBody>
      </p:sp>
    </p:spTree>
    <p:extLst>
      <p:ext uri="{BB962C8B-B14F-4D97-AF65-F5344CB8AC3E}">
        <p14:creationId xmlns:p14="http://schemas.microsoft.com/office/powerpoint/2010/main" val="27099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Ricard, a former molecular</a:t>
            </a:r>
          </a:p>
          <a:p>
            <a:r>
              <a:rPr lang="en-US" sz="1200" b="0" i="0" u="none" strike="noStrike" kern="1200" baseline="0" dirty="0" smtClean="0">
                <a:solidFill>
                  <a:schemeClr val="tx1"/>
                </a:solidFill>
                <a:latin typeface="+mn-lt"/>
                <a:ea typeface="+mn-ea"/>
                <a:cs typeface="+mn-cs"/>
              </a:rPr>
              <a:t>biologist, helped design the studies, held</a:t>
            </a:r>
          </a:p>
          <a:p>
            <a:r>
              <a:rPr lang="en-US" sz="1200" b="0" i="0" u="none" strike="noStrike" kern="1200" baseline="0" dirty="0" smtClean="0">
                <a:solidFill>
                  <a:schemeClr val="tx1"/>
                </a:solidFill>
                <a:latin typeface="+mn-lt"/>
                <a:ea typeface="+mn-ea"/>
                <a:cs typeface="+mn-cs"/>
              </a:rPr>
              <a:t>under the auspices of the Mind and Life</a:t>
            </a:r>
          </a:p>
          <a:p>
            <a:r>
              <a:rPr lang="en-US" sz="1200" b="0" i="0" u="none" strike="noStrike" kern="1200" baseline="0" dirty="0" smtClean="0">
                <a:solidFill>
                  <a:schemeClr val="tx1"/>
                </a:solidFill>
                <a:latin typeface="+mn-lt"/>
                <a:ea typeface="+mn-ea"/>
                <a:cs typeface="+mn-cs"/>
              </a:rPr>
              <a:t>Institute (www.mindandlife.org). The</a:t>
            </a:r>
          </a:p>
          <a:p>
            <a:r>
              <a:rPr lang="en-US" sz="1200" b="0" i="0" u="none" strike="noStrike" kern="1200" baseline="0" dirty="0" smtClean="0">
                <a:solidFill>
                  <a:schemeClr val="tx1"/>
                </a:solidFill>
                <a:latin typeface="+mn-lt"/>
                <a:ea typeface="+mn-ea"/>
                <a:cs typeface="+mn-cs"/>
              </a:rPr>
              <a:t>14th Dalai Lama has been instrumental</a:t>
            </a:r>
          </a:p>
          <a:p>
            <a:r>
              <a:rPr lang="en-US" sz="1200" b="0" i="0" u="none" strike="noStrike" kern="1200" baseline="0" dirty="0" smtClean="0">
                <a:solidFill>
                  <a:schemeClr val="tx1"/>
                </a:solidFill>
                <a:latin typeface="+mn-lt"/>
                <a:ea typeface="+mn-ea"/>
                <a:cs typeface="+mn-cs"/>
              </a:rPr>
              <a:t>in encouraging such collaborations</a:t>
            </a:r>
          </a:p>
          <a:p>
            <a:r>
              <a:rPr lang="en-US" sz="1200" b="0" i="0" u="none" strike="noStrike" kern="1200" baseline="0" dirty="0" smtClean="0">
                <a:solidFill>
                  <a:schemeClr val="tx1"/>
                </a:solidFill>
                <a:latin typeface="+mn-lt"/>
                <a:ea typeface="+mn-ea"/>
                <a:cs typeface="+mn-cs"/>
              </a:rPr>
              <a:t>between Western scientists and Tibetan</a:t>
            </a:r>
          </a:p>
          <a:p>
            <a:r>
              <a:rPr lang="en-US" sz="1200" b="0" i="0" u="none" strike="noStrike" kern="1200" baseline="0" dirty="0" smtClean="0">
                <a:solidFill>
                  <a:schemeClr val="tx1"/>
                </a:solidFill>
                <a:latin typeface="+mn-lt"/>
                <a:ea typeface="+mn-ea"/>
                <a:cs typeface="+mn-cs"/>
              </a:rPr>
              <a:t>Buddhist practitioners (Ekman &amp; others,</a:t>
            </a:r>
          </a:p>
          <a:p>
            <a:r>
              <a:rPr lang="en-US" sz="1200" b="0" i="0" u="none" strike="noStrike" kern="1200" baseline="0" dirty="0" smtClean="0">
                <a:solidFill>
                  <a:schemeClr val="tx1"/>
                </a:solidFill>
                <a:latin typeface="+mn-lt"/>
                <a:ea typeface="+mn-ea"/>
                <a:cs typeface="+mn-cs"/>
              </a:rPr>
              <a:t>2005). As the Dalai Lama wrote,</a:t>
            </a:r>
          </a:p>
          <a:p>
            <a:r>
              <a:rPr lang="en-US" sz="1200" b="0" i="0" u="none" strike="noStrike" kern="1200" baseline="0" dirty="0" smtClean="0">
                <a:solidFill>
                  <a:schemeClr val="tx1"/>
                </a:solidFill>
                <a:latin typeface="+mn-lt"/>
                <a:ea typeface="+mn-ea"/>
                <a:cs typeface="+mn-cs"/>
              </a:rPr>
              <a:t>“Buddhists have a 2,500-year history of</a:t>
            </a:r>
          </a:p>
          <a:p>
            <a:r>
              <a:rPr lang="en-US" sz="1200" b="0" i="0" u="none" strike="noStrike" kern="1200" baseline="0" dirty="0" smtClean="0">
                <a:solidFill>
                  <a:schemeClr val="tx1"/>
                </a:solidFill>
                <a:latin typeface="+mn-lt"/>
                <a:ea typeface="+mn-ea"/>
                <a:cs typeface="+mn-cs"/>
              </a:rPr>
              <a:t>investigating the workings of the mind.”</a:t>
            </a:r>
          </a:p>
          <a:p>
            <a:r>
              <a:rPr lang="en-US" sz="1200" b="0" i="0" u="none" strike="noStrike" kern="1200" baseline="0" dirty="0" smtClean="0">
                <a:solidFill>
                  <a:schemeClr val="tx1"/>
                </a:solidFill>
                <a:latin typeface="+mn-lt"/>
                <a:ea typeface="+mn-ea"/>
                <a:cs typeface="+mn-cs"/>
              </a:rPr>
              <a:t>Using imaging devices that show what</a:t>
            </a:r>
          </a:p>
          <a:p>
            <a:r>
              <a:rPr lang="en-US" sz="1200" b="0" i="0" u="none" strike="noStrike" kern="1200" baseline="0" dirty="0" smtClean="0">
                <a:solidFill>
                  <a:schemeClr val="tx1"/>
                </a:solidFill>
                <a:latin typeface="+mn-lt"/>
                <a:ea typeface="+mn-ea"/>
                <a:cs typeface="+mn-cs"/>
              </a:rPr>
              <a:t>occurs in the brain during meditation,</a:t>
            </a:r>
          </a:p>
          <a:p>
            <a:r>
              <a:rPr lang="en-US" sz="1200" b="0" i="0" u="none" strike="noStrike" kern="1200" baseline="0" dirty="0" smtClean="0">
                <a:solidFill>
                  <a:schemeClr val="tx1"/>
                </a:solidFill>
                <a:latin typeface="+mn-lt"/>
                <a:ea typeface="+mn-ea"/>
                <a:cs typeface="+mn-cs"/>
              </a:rPr>
              <a:t>Dr. Davidson has been able to study the</a:t>
            </a:r>
          </a:p>
          <a:p>
            <a:r>
              <a:rPr lang="en-US" sz="1200" b="0" i="0" u="none" strike="noStrike" kern="1200" baseline="0" dirty="0" smtClean="0">
                <a:solidFill>
                  <a:schemeClr val="tx1"/>
                </a:solidFill>
                <a:latin typeface="+mn-lt"/>
                <a:ea typeface="+mn-ea"/>
                <a:cs typeface="+mn-cs"/>
              </a:rPr>
              <a:t>effects of Buddhist practice for cultivating</a:t>
            </a:r>
          </a:p>
          <a:p>
            <a:r>
              <a:rPr lang="en-US" sz="1200" b="0" i="0" u="none" strike="noStrike" kern="1200" baseline="0" dirty="0" smtClean="0">
                <a:solidFill>
                  <a:schemeClr val="tx1"/>
                </a:solidFill>
                <a:latin typeface="+mn-lt"/>
                <a:ea typeface="+mn-ea"/>
                <a:cs typeface="+mn-cs"/>
              </a:rPr>
              <a:t>compassion, equanimity, or mindfulness</a:t>
            </a:r>
          </a:p>
          <a:p>
            <a:r>
              <a:rPr lang="hu-HU" sz="1200" b="0" i="0" u="none" strike="noStrike" kern="1200" baseline="0" dirty="0" smtClean="0">
                <a:solidFill>
                  <a:schemeClr val="tx1"/>
                </a:solidFill>
                <a:latin typeface="+mn-lt"/>
                <a:ea typeface="+mn-ea"/>
                <a:cs typeface="+mn-cs"/>
              </a:rPr>
              <a:t>(Gyatso, 2003).</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39</a:t>
            </a:fld>
            <a:endParaRPr lang="en-US" dirty="0"/>
          </a:p>
        </p:txBody>
      </p:sp>
    </p:spTree>
    <p:extLst>
      <p:ext uri="{BB962C8B-B14F-4D97-AF65-F5344CB8AC3E}">
        <p14:creationId xmlns:p14="http://schemas.microsoft.com/office/powerpoint/2010/main" val="1825711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study by Sara Lazar and her colleagues</a:t>
            </a:r>
          </a:p>
          <a:p>
            <a:r>
              <a:rPr lang="en-US" sz="1200" b="0" i="0" u="none" strike="noStrike" kern="1200" baseline="0" dirty="0" smtClean="0">
                <a:solidFill>
                  <a:schemeClr val="tx1"/>
                </a:solidFill>
                <a:latin typeface="+mn-lt"/>
                <a:ea typeface="+mn-ea"/>
                <a:cs typeface="+mn-cs"/>
              </a:rPr>
              <a:t>(2005) found that cortical areas shown in red and</a:t>
            </a:r>
          </a:p>
          <a:p>
            <a:r>
              <a:rPr lang="en-US" sz="1200" b="0" i="0" u="none" strike="noStrike" kern="1200" baseline="0" dirty="0" smtClean="0">
                <a:solidFill>
                  <a:schemeClr val="tx1"/>
                </a:solidFill>
                <a:latin typeface="+mn-lt"/>
                <a:ea typeface="+mn-ea"/>
                <a:cs typeface="+mn-cs"/>
              </a:rPr>
              <a:t>yellow were significantly thicker in meditators than in a</a:t>
            </a:r>
          </a:p>
          <a:p>
            <a:r>
              <a:rPr lang="en-US" sz="1200" b="0" i="0" u="none" strike="noStrike" kern="1200" baseline="0" dirty="0" smtClean="0">
                <a:solidFill>
                  <a:schemeClr val="tx1"/>
                </a:solidFill>
                <a:latin typeface="+mn-lt"/>
                <a:ea typeface="+mn-ea"/>
                <a:cs typeface="+mn-cs"/>
              </a:rPr>
              <a:t>matched control group. The somatosensory cortex and</a:t>
            </a:r>
          </a:p>
          <a:p>
            <a:r>
              <a:rPr lang="en-US" sz="1200" b="0" i="0" u="none" strike="noStrike" kern="1200" baseline="0" dirty="0" smtClean="0">
                <a:solidFill>
                  <a:schemeClr val="tx1"/>
                </a:solidFill>
                <a:latin typeface="+mn-lt"/>
                <a:ea typeface="+mn-ea"/>
                <a:cs typeface="+mn-cs"/>
              </a:rPr>
              <a:t>insula are both associated with sensory awareness, with</a:t>
            </a:r>
          </a:p>
          <a:p>
            <a:r>
              <a:rPr lang="en-US" sz="1200" b="0" i="0" u="none" strike="noStrike" kern="1200" baseline="0" dirty="0" smtClean="0">
                <a:solidFill>
                  <a:schemeClr val="tx1"/>
                </a:solidFill>
                <a:latin typeface="+mn-lt"/>
                <a:ea typeface="+mn-ea"/>
                <a:cs typeface="+mn-cs"/>
              </a:rPr>
              <a:t>the insula specifically linked to awareness of internal body</a:t>
            </a:r>
          </a:p>
          <a:p>
            <a:r>
              <a:rPr lang="en-US" sz="1200" b="0" i="0" u="none" strike="noStrike" kern="1200" baseline="0" dirty="0" smtClean="0">
                <a:solidFill>
                  <a:schemeClr val="tx1"/>
                </a:solidFill>
                <a:latin typeface="+mn-lt"/>
                <a:ea typeface="+mn-ea"/>
                <a:cs typeface="+mn-cs"/>
              </a:rPr>
              <a:t>sensations and signals. According to the researchers, the</a:t>
            </a:r>
          </a:p>
          <a:p>
            <a:r>
              <a:rPr lang="en-US" sz="1200" b="0" i="0" u="none" strike="noStrike" kern="1200" baseline="0" dirty="0" smtClean="0">
                <a:solidFill>
                  <a:schemeClr val="tx1"/>
                </a:solidFill>
                <a:latin typeface="+mn-lt"/>
                <a:ea typeface="+mn-ea"/>
                <a:cs typeface="+mn-cs"/>
              </a:rPr>
              <a:t>particular region of the prefrontal cortex that was thicker</a:t>
            </a:r>
          </a:p>
          <a:p>
            <a:r>
              <a:rPr lang="en-US" sz="1200" b="0" i="0" u="none" strike="noStrike" kern="1200" baseline="0" dirty="0" smtClean="0">
                <a:solidFill>
                  <a:schemeClr val="tx1"/>
                </a:solidFill>
                <a:latin typeface="+mn-lt"/>
                <a:ea typeface="+mn-ea"/>
                <a:cs typeface="+mn-cs"/>
              </a:rPr>
              <a:t>in the meditators than the controls is thought to be associated</a:t>
            </a:r>
          </a:p>
          <a:p>
            <a:r>
              <a:rPr lang="en-US" sz="1200" b="0" i="0" u="none" strike="noStrike" kern="1200" baseline="0" dirty="0" smtClean="0">
                <a:solidFill>
                  <a:schemeClr val="tx1"/>
                </a:solidFill>
                <a:latin typeface="+mn-lt"/>
                <a:ea typeface="+mn-ea"/>
                <a:cs typeface="+mn-cs"/>
              </a:rPr>
              <a:t>with the integration of thoughts and feelings.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40</a:t>
            </a:fld>
            <a:endParaRPr lang="en-US" dirty="0"/>
          </a:p>
        </p:txBody>
      </p:sp>
    </p:spTree>
    <p:extLst>
      <p:ext uri="{BB962C8B-B14F-4D97-AF65-F5344CB8AC3E}">
        <p14:creationId xmlns:p14="http://schemas.microsoft.com/office/powerpoint/2010/main" val="2338068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intoxicating effects of all addictive drugs are produced by rapidly increasing dopamine levels in the brain’s reward system (Volkow &amp; others, 2009, 2011b). As the brain adjusts to the effects of repeated drug use, long-term changes occur in the brain’s reward circuitry. The number of dopamine receptors is indicated by orange and yellow in the scans above. Substance abuse sharply reduces the number of dopamine receptors in the brain’s reward system.  </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42</a:t>
            </a:fld>
            <a:endParaRPr lang="en-US" dirty="0"/>
          </a:p>
        </p:txBody>
      </p:sp>
    </p:spTree>
    <p:extLst>
      <p:ext uri="{BB962C8B-B14F-4D97-AF65-F5344CB8AC3E}">
        <p14:creationId xmlns:p14="http://schemas.microsoft.com/office/powerpoint/2010/main" val="34489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circadian rhythm </a:t>
            </a:r>
            <a:r>
              <a:rPr lang="en-US" sz="1200" b="1" i="0" u="none" strike="noStrike" kern="1200" baseline="0" dirty="0" smtClean="0">
                <a:solidFill>
                  <a:schemeClr val="tx1"/>
                </a:solidFill>
                <a:latin typeface="+mn-lt"/>
                <a:ea typeface="+mn-ea"/>
                <a:cs typeface="+mn-cs"/>
              </a:rPr>
              <a:t>(ser-KADE-ee-en) A</a:t>
            </a:r>
          </a:p>
          <a:p>
            <a:r>
              <a:rPr lang="en-US" sz="1200" b="1" i="0" u="none" strike="noStrike" kern="1200" baseline="0" dirty="0" smtClean="0">
                <a:solidFill>
                  <a:schemeClr val="tx1"/>
                </a:solidFill>
                <a:latin typeface="+mn-lt"/>
                <a:ea typeface="+mn-ea"/>
                <a:cs typeface="+mn-cs"/>
              </a:rPr>
              <a:t>cycle or rhythm that is roughly 24 hours</a:t>
            </a:r>
          </a:p>
          <a:p>
            <a:r>
              <a:rPr lang="en-US" sz="1200" b="1" i="0" u="none" strike="noStrike" kern="1200" baseline="0" dirty="0" smtClean="0">
                <a:solidFill>
                  <a:schemeClr val="tx1"/>
                </a:solidFill>
                <a:latin typeface="+mn-lt"/>
                <a:ea typeface="+mn-ea"/>
                <a:cs typeface="+mn-cs"/>
              </a:rPr>
              <a:t>long; the cyclical daily fluctuations in</a:t>
            </a:r>
          </a:p>
          <a:p>
            <a:r>
              <a:rPr lang="en-US" sz="1200" b="1" i="0" u="none" strike="noStrike" kern="1200" baseline="0" dirty="0" smtClean="0">
                <a:solidFill>
                  <a:schemeClr val="tx1"/>
                </a:solidFill>
                <a:latin typeface="+mn-lt"/>
                <a:ea typeface="+mn-ea"/>
                <a:cs typeface="+mn-cs"/>
              </a:rPr>
              <a:t>biological and psychological processes.</a:t>
            </a:r>
          </a:p>
          <a:p>
            <a:r>
              <a:rPr lang="en-US" sz="1200" b="0" i="0" u="none" strike="noStrike" kern="1200" baseline="0" dirty="0" smtClean="0">
                <a:solidFill>
                  <a:schemeClr val="tx1"/>
                </a:solidFill>
                <a:latin typeface="+mn-lt"/>
                <a:ea typeface="+mn-ea"/>
                <a:cs typeface="+mn-cs"/>
              </a:rPr>
              <a:t>The Emergence of Circadian Rhythms</a:t>
            </a:r>
          </a:p>
          <a:p>
            <a:r>
              <a:rPr lang="en-US" sz="1200" b="0" i="0" u="none" strike="noStrike" kern="1200" baseline="0" dirty="0" smtClean="0">
                <a:solidFill>
                  <a:schemeClr val="tx1"/>
                </a:solidFill>
                <a:latin typeface="+mn-lt"/>
                <a:ea typeface="+mn-ea"/>
                <a:cs typeface="+mn-cs"/>
              </a:rPr>
              <a:t>Consistent daily variations in movement,</a:t>
            </a:r>
          </a:p>
          <a:p>
            <a:r>
              <a:rPr lang="en-US" sz="1200" b="0" i="0" u="none" strike="noStrike" kern="1200" baseline="0" dirty="0" smtClean="0">
                <a:solidFill>
                  <a:schemeClr val="tx1"/>
                </a:solidFill>
                <a:latin typeface="+mn-lt"/>
                <a:ea typeface="+mn-ea"/>
                <a:cs typeface="+mn-cs"/>
              </a:rPr>
              <a:t>heart rate, and other variables</a:t>
            </a:r>
          </a:p>
          <a:p>
            <a:r>
              <a:rPr lang="en-US" sz="1200" b="0" i="0" u="none" strike="noStrike" kern="1200" baseline="0" dirty="0" smtClean="0">
                <a:solidFill>
                  <a:schemeClr val="tx1"/>
                </a:solidFill>
                <a:latin typeface="+mn-lt"/>
                <a:ea typeface="+mn-ea"/>
                <a:cs typeface="+mn-cs"/>
              </a:rPr>
              <a:t>are evident during the fifth month of</a:t>
            </a:r>
          </a:p>
          <a:p>
            <a:r>
              <a:rPr lang="en-US" sz="1200" b="0" i="0" u="none" strike="noStrike" kern="1200" baseline="0" dirty="0" smtClean="0">
                <a:solidFill>
                  <a:schemeClr val="tx1"/>
                </a:solidFill>
                <a:latin typeface="+mn-lt"/>
                <a:ea typeface="+mn-ea"/>
                <a:cs typeface="+mn-cs"/>
              </a:rPr>
              <a:t>gestation in the human fetus. After birth,</a:t>
            </a:r>
          </a:p>
          <a:p>
            <a:r>
              <a:rPr lang="en-US" sz="1200" b="0" i="0" u="none" strike="noStrike" kern="1200" baseline="0" dirty="0" smtClean="0">
                <a:solidFill>
                  <a:schemeClr val="tx1"/>
                </a:solidFill>
                <a:latin typeface="+mn-lt"/>
                <a:ea typeface="+mn-ea"/>
                <a:cs typeface="+mn-cs"/>
              </a:rPr>
              <a:t>the synchronization of infants’ circadian</a:t>
            </a:r>
          </a:p>
          <a:p>
            <a:r>
              <a:rPr lang="en-US" sz="1200" b="0" i="0" u="none" strike="noStrike" kern="1200" baseline="0" dirty="0" smtClean="0">
                <a:solidFill>
                  <a:schemeClr val="tx1"/>
                </a:solidFill>
                <a:latin typeface="+mn-lt"/>
                <a:ea typeface="+mn-ea"/>
                <a:cs typeface="+mn-cs"/>
              </a:rPr>
              <a:t>rhythms to a day–night cycle usually</a:t>
            </a:r>
          </a:p>
          <a:p>
            <a:r>
              <a:rPr lang="en-US" sz="1200" b="0" i="0" u="none" strike="noStrike" kern="1200" baseline="0" dirty="0" smtClean="0">
                <a:solidFill>
                  <a:schemeClr val="tx1"/>
                </a:solidFill>
                <a:latin typeface="+mn-lt"/>
                <a:ea typeface="+mn-ea"/>
                <a:cs typeface="+mn-cs"/>
              </a:rPr>
              <a:t>occurs by 2 or 3 months of age (Mistlberger</a:t>
            </a:r>
          </a:p>
          <a:p>
            <a:r>
              <a:rPr lang="en-US" sz="1200" b="0" i="0" u="none" strike="noStrike" kern="1200" baseline="0" dirty="0" smtClean="0">
                <a:solidFill>
                  <a:schemeClr val="tx1"/>
                </a:solidFill>
                <a:latin typeface="+mn-lt"/>
                <a:ea typeface="+mn-ea"/>
                <a:cs typeface="+mn-cs"/>
              </a:rPr>
              <a:t>&amp; Rusak, 2005). Daytime exposure</a:t>
            </a:r>
          </a:p>
          <a:p>
            <a:r>
              <a:rPr lang="en-US" sz="1200" b="0" i="0" u="none" strike="noStrike" kern="1200" baseline="0" dirty="0" smtClean="0">
                <a:solidFill>
                  <a:schemeClr val="tx1"/>
                </a:solidFill>
                <a:latin typeface="+mn-lt"/>
                <a:ea typeface="+mn-ea"/>
                <a:cs typeface="+mn-cs"/>
              </a:rPr>
              <a:t>to bright light helps establish these</a:t>
            </a:r>
          </a:p>
          <a:p>
            <a:r>
              <a:rPr lang="en-US" sz="1200" b="0" i="0" u="none" strike="noStrike" kern="1200" baseline="0" dirty="0" smtClean="0">
                <a:solidFill>
                  <a:schemeClr val="tx1"/>
                </a:solidFill>
                <a:latin typeface="+mn-lt"/>
                <a:ea typeface="+mn-ea"/>
                <a:cs typeface="+mn-cs"/>
              </a:rPr>
              <a:t>regular rest–activity circadian rhythms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a:t>
            </a:fld>
            <a:endParaRPr lang="en-US" dirty="0"/>
          </a:p>
        </p:txBody>
      </p:sp>
    </p:spTree>
    <p:extLst>
      <p:ext uri="{BB962C8B-B14F-4D97-AF65-F5344CB8AC3E}">
        <p14:creationId xmlns:p14="http://schemas.microsoft.com/office/powerpoint/2010/main" val="2026531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Addiction</a:t>
            </a:r>
            <a:r>
              <a:rPr lang="en-US" sz="1200" dirty="0" smtClean="0"/>
              <a:t> involves a condition in which a person feels psychologically and physically compelled to take a specific drug</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43</a:t>
            </a:fld>
            <a:endParaRPr lang="en-US" dirty="0"/>
          </a:p>
        </p:txBody>
      </p:sp>
    </p:spTree>
    <p:extLst>
      <p:ext uri="{BB962C8B-B14F-4D97-AF65-F5344CB8AC3E}">
        <p14:creationId xmlns:p14="http://schemas.microsoft.com/office/powerpoint/2010/main" val="3376022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Intoxicated drivers have</a:t>
            </a:r>
          </a:p>
          <a:p>
            <a:r>
              <a:rPr lang="en-US" sz="1200" b="0" i="0" u="none" strike="noStrike" kern="1200" baseline="0" dirty="0" smtClean="0">
                <a:solidFill>
                  <a:schemeClr val="tx1"/>
                </a:solidFill>
                <a:latin typeface="+mn-lt"/>
                <a:ea typeface="+mn-ea"/>
                <a:cs typeface="+mn-cs"/>
              </a:rPr>
              <a:t>impaired perceptual ability and psychomotor</a:t>
            </a:r>
          </a:p>
          <a:p>
            <a:r>
              <a:rPr lang="en-US" sz="1200" b="0" i="0" u="none" strike="noStrike" kern="1200" baseline="0" dirty="0" smtClean="0">
                <a:solidFill>
                  <a:schemeClr val="tx1"/>
                </a:solidFill>
                <a:latin typeface="+mn-lt"/>
                <a:ea typeface="+mn-ea"/>
                <a:cs typeface="+mn-cs"/>
              </a:rPr>
              <a:t>functions, delayed reaction time,</a:t>
            </a:r>
          </a:p>
          <a:p>
            <a:r>
              <a:rPr lang="en-US" sz="1200" b="0" i="0" u="none" strike="noStrike" kern="1200" baseline="0" dirty="0" smtClean="0">
                <a:solidFill>
                  <a:schemeClr val="tx1"/>
                </a:solidFill>
                <a:latin typeface="+mn-lt"/>
                <a:ea typeface="+mn-ea"/>
                <a:cs typeface="+mn-cs"/>
              </a:rPr>
              <a:t>and poor coordination. They are also</a:t>
            </a:r>
          </a:p>
          <a:p>
            <a:r>
              <a:rPr lang="en-US" sz="1200" b="0" i="0" u="none" strike="noStrike" kern="1200" baseline="0" dirty="0" smtClean="0">
                <a:solidFill>
                  <a:schemeClr val="tx1"/>
                </a:solidFill>
                <a:latin typeface="+mn-lt"/>
                <a:ea typeface="+mn-ea"/>
                <a:cs typeface="+mn-cs"/>
              </a:rPr>
              <a:t>likely to display impaired judgment, poor</a:t>
            </a:r>
          </a:p>
          <a:p>
            <a:r>
              <a:rPr lang="en-US" sz="1200" b="0" i="0" u="none" strike="noStrike" kern="1200" baseline="0" dirty="0" smtClean="0">
                <a:solidFill>
                  <a:schemeClr val="tx1"/>
                </a:solidFill>
                <a:latin typeface="+mn-lt"/>
                <a:ea typeface="+mn-ea"/>
                <a:cs typeface="+mn-cs"/>
              </a:rPr>
              <a:t>impulse control, and an inflated self-image.</a:t>
            </a:r>
          </a:p>
          <a:p>
            <a:r>
              <a:rPr lang="en-US" sz="1200" b="0" i="0" u="none" strike="noStrike" kern="1200" baseline="0" dirty="0" smtClean="0">
                <a:solidFill>
                  <a:schemeClr val="tx1"/>
                </a:solidFill>
                <a:latin typeface="+mn-lt"/>
                <a:ea typeface="+mn-ea"/>
                <a:cs typeface="+mn-cs"/>
              </a:rPr>
              <a:t>This deadly combination results</a:t>
            </a:r>
          </a:p>
          <a:p>
            <a:r>
              <a:rPr lang="en-US" sz="1200" b="0" i="0" u="none" strike="noStrike" kern="1200" baseline="0" dirty="0" smtClean="0">
                <a:solidFill>
                  <a:schemeClr val="tx1"/>
                </a:solidFill>
                <a:latin typeface="+mn-lt"/>
                <a:ea typeface="+mn-ea"/>
                <a:cs typeface="+mn-cs"/>
              </a:rPr>
              <a:t>in more than 17,000 U.S. traffic deaths</a:t>
            </a:r>
          </a:p>
          <a:p>
            <a:r>
              <a:rPr lang="en-US" sz="1200" b="0" i="0" u="none" strike="noStrike" kern="1200" baseline="0" dirty="0" smtClean="0">
                <a:solidFill>
                  <a:schemeClr val="tx1"/>
                </a:solidFill>
                <a:latin typeface="+mn-lt"/>
                <a:ea typeface="+mn-ea"/>
                <a:cs typeface="+mn-cs"/>
              </a:rPr>
              <a:t>each year.</a:t>
            </a:r>
            <a:r>
              <a:rPr lang="en-US" sz="1200" dirty="0" smtClean="0">
                <a:solidFill>
                  <a:schemeClr val="bg1"/>
                </a:solidFill>
                <a:latin typeface="Arial" pitchFamily="34" charset="0"/>
                <a:ea typeface="Calibri" pitchFamily="34" charset="0"/>
                <a:cs typeface="Arial" pitchFamily="34" charset="0"/>
              </a:rPr>
              <a:t/>
            </a:r>
            <a:br>
              <a:rPr lang="en-US" sz="1200" dirty="0" smtClean="0">
                <a:solidFill>
                  <a:schemeClr val="bg1"/>
                </a:solidFill>
                <a:latin typeface="Arial" pitchFamily="34" charset="0"/>
                <a:ea typeface="Calibri" pitchFamily="34" charset="0"/>
                <a:cs typeface="Arial" pitchFamily="34" charset="0"/>
              </a:rPr>
            </a:br>
            <a:endParaRPr lang="en-US" sz="1200" dirty="0" smtClean="0">
              <a:solidFill>
                <a:schemeClr val="bg1"/>
              </a:solidFill>
              <a:latin typeface="Arial" pitchFamily="34" charset="0"/>
              <a:ea typeface="Calibri" pitchFamily="34" charset="0"/>
              <a:cs typeface="Arial" pitchFamily="34" charset="0"/>
            </a:endParaRPr>
          </a:p>
          <a:p>
            <a:pPr marL="342900" lvl="0" indent="-342900" eaLnBrk="0" fontAlgn="base" hangingPunct="0">
              <a:lnSpc>
                <a:spcPts val="2200"/>
              </a:lnSpc>
              <a:spcBef>
                <a:spcPct val="0"/>
              </a:spcBef>
              <a:spcAft>
                <a:spcPts val="600"/>
              </a:spcAft>
              <a:buFont typeface="Arial" pitchFamily="34" charset="0"/>
              <a:buChar char="•"/>
            </a:pPr>
            <a:r>
              <a:rPr lang="en-US" sz="1200" dirty="0" smtClean="0">
                <a:solidFill>
                  <a:schemeClr val="bg1"/>
                </a:solidFill>
                <a:latin typeface="Arial" pitchFamily="34" charset="0"/>
                <a:ea typeface="Calibri" pitchFamily="34" charset="0"/>
                <a:cs typeface="Arial" pitchFamily="34" charset="0"/>
              </a:rPr>
              <a:t>Inhalants</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Chemical substances that are inhaled to produce an alteration in consciousness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Paint solvents, spray paint, gasoline, and aerosol sprays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Act as central nervous system depressants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Dangers</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Suffocation </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Toxic to the liver and other organs </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Chronic abuse leads to neurological and brain damage</a:t>
            </a:r>
            <a:br>
              <a:rPr lang="en-US" sz="2200" dirty="0" smtClean="0">
                <a:solidFill>
                  <a:schemeClr val="bg1"/>
                </a:solidFill>
                <a:latin typeface="Arial" pitchFamily="34" charset="0"/>
                <a:cs typeface="Arial" pitchFamily="34" charset="0"/>
              </a:rPr>
            </a:br>
            <a:endParaRPr lang="en-US" sz="2200" dirty="0" smtClean="0">
              <a:solidFill>
                <a:schemeClr val="bg1"/>
              </a:solidFill>
              <a:latin typeface="Arial" pitchFamily="34" charset="0"/>
              <a:cs typeface="Arial" pitchFamily="34" charset="0"/>
            </a:endParaRPr>
          </a:p>
          <a:p>
            <a:pPr marL="0" lvl="0" indent="0">
              <a:lnSpc>
                <a:spcPts val="2000"/>
              </a:lnSpc>
              <a:buFont typeface="Arial" pitchFamily="34" charset="0"/>
              <a:buNone/>
            </a:pPr>
            <a:r>
              <a:rPr lang="en-US" sz="2200" dirty="0" smtClean="0">
                <a:solidFill>
                  <a:schemeClr val="bg1"/>
                </a:solidFill>
                <a:latin typeface="Arial" pitchFamily="34" charset="0"/>
                <a:cs typeface="Arial" pitchFamily="34" charset="0"/>
              </a:rPr>
              <a:t>Barbiturates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Reduce anxiety and promote sleep</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 activity in brain centers that control arousal, wakefulness, and alertness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 brain’s respiratory centers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Common barbiturates </a:t>
            </a:r>
          </a:p>
          <a:p>
            <a:pPr marL="800100" lvl="1" indent="-342900" eaLnBrk="0" fontAlgn="base" hangingPunct="0">
              <a:lnSpc>
                <a:spcPts val="2000"/>
              </a:lnSpc>
              <a:spcAft>
                <a:spcPts val="600"/>
              </a:spcAft>
              <a:buFont typeface="Arial" pitchFamily="34" charset="0"/>
              <a:buChar char="•"/>
            </a:pPr>
            <a:r>
              <a:rPr lang="en-US" sz="2200" i="1" dirty="0" smtClean="0">
                <a:solidFill>
                  <a:schemeClr val="bg1"/>
                </a:solidFill>
                <a:latin typeface="Arial" pitchFamily="34" charset="0"/>
                <a:ea typeface="Calibri" pitchFamily="34" charset="0"/>
                <a:cs typeface="Arial" pitchFamily="34" charset="0"/>
              </a:rPr>
              <a:t>Seconal </a:t>
            </a:r>
            <a:r>
              <a:rPr lang="en-US" sz="2200" dirty="0" smtClean="0">
                <a:solidFill>
                  <a:schemeClr val="bg1"/>
                </a:solidFill>
                <a:latin typeface="Arial" pitchFamily="34" charset="0"/>
                <a:ea typeface="Calibri" pitchFamily="34" charset="0"/>
                <a:cs typeface="Arial" pitchFamily="34" charset="0"/>
              </a:rPr>
              <a:t>and </a:t>
            </a:r>
            <a:r>
              <a:rPr lang="en-US" sz="2200" i="1" dirty="0" smtClean="0">
                <a:solidFill>
                  <a:schemeClr val="bg1"/>
                </a:solidFill>
                <a:latin typeface="Arial" pitchFamily="34" charset="0"/>
                <a:ea typeface="Calibri" pitchFamily="34" charset="0"/>
                <a:cs typeface="Arial" pitchFamily="34" charset="0"/>
              </a:rPr>
              <a:t>Nembutal</a:t>
            </a:r>
            <a:endParaRPr lang="en-US" sz="2200" dirty="0" smtClean="0">
              <a:solidFill>
                <a:schemeClr val="bg1"/>
              </a:solidFill>
              <a:latin typeface="Arial" pitchFamily="34" charset="0"/>
              <a:ea typeface="Calibri" pitchFamily="34" charset="0"/>
              <a:cs typeface="Arial" pitchFamily="34" charset="0"/>
            </a:endParaRPr>
          </a:p>
          <a:p>
            <a:pPr marL="800100" lvl="1"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Illegal: </a:t>
            </a:r>
            <a:r>
              <a:rPr lang="en-US" sz="2200" i="1" dirty="0" smtClean="0">
                <a:solidFill>
                  <a:schemeClr val="bg1"/>
                </a:solidFill>
                <a:latin typeface="Arial" pitchFamily="34" charset="0"/>
                <a:ea typeface="Calibri" pitchFamily="34" charset="0"/>
                <a:cs typeface="Arial" pitchFamily="34" charset="0"/>
              </a:rPr>
              <a:t>methaqualone</a:t>
            </a:r>
            <a:r>
              <a:rPr lang="en-US" sz="2200" dirty="0" smtClean="0">
                <a:solidFill>
                  <a:schemeClr val="bg1"/>
                </a:solidFill>
                <a:latin typeface="Arial" pitchFamily="34" charset="0"/>
                <a:ea typeface="Calibri" pitchFamily="34" charset="0"/>
                <a:cs typeface="Arial" pitchFamily="34" charset="0"/>
              </a:rPr>
              <a:t> (street name </a:t>
            </a:r>
            <a:r>
              <a:rPr lang="en-US" sz="2200" i="1" dirty="0" smtClean="0">
                <a:solidFill>
                  <a:schemeClr val="bg1"/>
                </a:solidFill>
                <a:latin typeface="Arial" pitchFamily="34" charset="0"/>
                <a:ea typeface="Calibri" pitchFamily="34" charset="0"/>
                <a:cs typeface="Arial" pitchFamily="34" charset="0"/>
              </a:rPr>
              <a:t>quaalude</a:t>
            </a:r>
            <a:r>
              <a:rPr lang="en-US" sz="2200" dirty="0" smtClean="0">
                <a:solidFill>
                  <a:schemeClr val="bg1"/>
                </a:solidFill>
                <a:latin typeface="Arial" pitchFamily="34" charset="0"/>
                <a:ea typeface="Calibri" pitchFamily="34" charset="0"/>
                <a:cs typeface="Arial" pitchFamily="34" charset="0"/>
              </a:rPr>
              <a:t>)</a:t>
            </a:r>
          </a:p>
          <a:p>
            <a:pPr marL="34290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cs typeface="Arial" pitchFamily="34" charset="0"/>
              </a:rPr>
              <a:t>Withdrawal</a:t>
            </a:r>
          </a:p>
          <a:p>
            <a:pPr lvl="1">
              <a:lnSpc>
                <a:spcPts val="2000"/>
              </a:lnSpc>
              <a:spcAft>
                <a:spcPts val="600"/>
              </a:spcAft>
            </a:pPr>
            <a:r>
              <a:rPr lang="en-US" sz="2200" dirty="0" smtClean="0">
                <a:solidFill>
                  <a:schemeClr val="bg1"/>
                </a:solidFill>
                <a:latin typeface="Arial" pitchFamily="34" charset="0"/>
                <a:cs typeface="Arial" pitchFamily="34" charset="0"/>
              </a:rPr>
              <a:t>Low doses - irritability and REM rebound nightmares</a:t>
            </a:r>
          </a:p>
          <a:p>
            <a:pPr lvl="1">
              <a:lnSpc>
                <a:spcPts val="2000"/>
              </a:lnSpc>
              <a:spcAft>
                <a:spcPts val="600"/>
              </a:spcAft>
            </a:pPr>
            <a:r>
              <a:rPr lang="en-US" sz="2200" dirty="0" smtClean="0">
                <a:solidFill>
                  <a:schemeClr val="bg1"/>
                </a:solidFill>
                <a:latin typeface="Arial" pitchFamily="34" charset="0"/>
                <a:cs typeface="Arial" pitchFamily="34" charset="0"/>
              </a:rPr>
              <a:t>High doses - hallucinations, disorientation, restlessness, and life-threatening convulsions</a:t>
            </a:r>
          </a:p>
          <a:p>
            <a:pPr eaLnBrk="0" fontAlgn="base" hangingPunct="0">
              <a:lnSpc>
                <a:spcPts val="2200"/>
              </a:lnSpc>
              <a:spcBef>
                <a:spcPct val="0"/>
              </a:spcBef>
              <a:spcAft>
                <a:spcPts val="600"/>
              </a:spcAft>
            </a:pPr>
            <a:endParaRPr lang="en-US" sz="2200" dirty="0" smtClean="0">
              <a:solidFill>
                <a:schemeClr val="bg1"/>
              </a:solidFill>
              <a:latin typeface="Arial" pitchFamily="34" charset="0"/>
              <a:ea typeface="Calibri" pitchFamily="34" charset="0"/>
              <a:cs typeface="Arial" pitchFamily="34" charset="0"/>
            </a:endParaRPr>
          </a:p>
          <a:p>
            <a:pPr marL="0" lvl="0" indent="0">
              <a:lnSpc>
                <a:spcPts val="2000"/>
              </a:lnSpc>
              <a:buFont typeface="Arial" pitchFamily="34" charset="0"/>
              <a:buNone/>
            </a:pPr>
            <a:r>
              <a:rPr lang="en-US" sz="2200" dirty="0" smtClean="0">
                <a:solidFill>
                  <a:schemeClr val="bg1"/>
                </a:solidFill>
                <a:latin typeface="Arial" pitchFamily="34" charset="0"/>
                <a:cs typeface="Arial" pitchFamily="34" charset="0"/>
              </a:rPr>
              <a:t>Inhalants</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Depressants that relieve anxiety. </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Commonly prescribed tranquilizers — </a:t>
            </a:r>
            <a:r>
              <a:rPr lang="en-US" sz="2200" i="1" dirty="0" smtClean="0">
                <a:solidFill>
                  <a:schemeClr val="bg1"/>
                </a:solidFill>
                <a:latin typeface="Arial" pitchFamily="34" charset="0"/>
                <a:ea typeface="Calibri" pitchFamily="34" charset="0"/>
                <a:cs typeface="Arial" pitchFamily="34" charset="0"/>
              </a:rPr>
              <a:t>Xanax</a:t>
            </a:r>
            <a:r>
              <a:rPr lang="en-US" sz="2200" dirty="0" smtClean="0">
                <a:solidFill>
                  <a:schemeClr val="bg1"/>
                </a:solidFill>
                <a:latin typeface="Arial" pitchFamily="34" charset="0"/>
                <a:ea typeface="Calibri" pitchFamily="34" charset="0"/>
                <a:cs typeface="Arial" pitchFamily="34" charset="0"/>
              </a:rPr>
              <a:t>, </a:t>
            </a:r>
            <a:r>
              <a:rPr lang="en-US" sz="2200" i="1" dirty="0" smtClean="0">
                <a:solidFill>
                  <a:schemeClr val="bg1"/>
                </a:solidFill>
                <a:latin typeface="Arial" pitchFamily="34" charset="0"/>
                <a:ea typeface="Calibri" pitchFamily="34" charset="0"/>
                <a:cs typeface="Arial" pitchFamily="34" charset="0"/>
              </a:rPr>
              <a:t>Valium</a:t>
            </a:r>
            <a:r>
              <a:rPr lang="en-US" sz="2200" dirty="0" smtClean="0">
                <a:solidFill>
                  <a:schemeClr val="bg1"/>
                </a:solidFill>
                <a:latin typeface="Arial" pitchFamily="34" charset="0"/>
                <a:ea typeface="Calibri" pitchFamily="34" charset="0"/>
                <a:cs typeface="Arial" pitchFamily="34" charset="0"/>
              </a:rPr>
              <a:t>, </a:t>
            </a:r>
            <a:r>
              <a:rPr lang="en-US" sz="2200" i="1" dirty="0" smtClean="0">
                <a:solidFill>
                  <a:schemeClr val="bg1"/>
                </a:solidFill>
                <a:latin typeface="Arial" pitchFamily="34" charset="0"/>
                <a:ea typeface="Calibri" pitchFamily="34" charset="0"/>
                <a:cs typeface="Arial" pitchFamily="34" charset="0"/>
              </a:rPr>
              <a:t>Librium</a:t>
            </a:r>
            <a:r>
              <a:rPr lang="en-US" sz="2200" dirty="0" smtClean="0">
                <a:solidFill>
                  <a:schemeClr val="bg1"/>
                </a:solidFill>
                <a:latin typeface="Arial" pitchFamily="34" charset="0"/>
                <a:ea typeface="Calibri" pitchFamily="34" charset="0"/>
                <a:cs typeface="Arial" pitchFamily="34" charset="0"/>
              </a:rPr>
              <a:t>, and </a:t>
            </a:r>
            <a:r>
              <a:rPr lang="en-US" sz="2200" i="1" dirty="0" smtClean="0">
                <a:solidFill>
                  <a:schemeClr val="bg1"/>
                </a:solidFill>
                <a:latin typeface="Arial" pitchFamily="34" charset="0"/>
                <a:ea typeface="Calibri" pitchFamily="34" charset="0"/>
                <a:cs typeface="Arial" pitchFamily="34" charset="0"/>
              </a:rPr>
              <a:t>Ativan</a:t>
            </a:r>
            <a:endParaRPr lang="en-US" sz="2200" dirty="0" smtClean="0">
              <a:solidFill>
                <a:schemeClr val="bg1"/>
              </a:solidFill>
              <a:latin typeface="Arial" pitchFamily="34" charset="0"/>
              <a:ea typeface="Calibri" pitchFamily="34" charset="0"/>
              <a:cs typeface="Arial" pitchFamily="34" charset="0"/>
            </a:endParaRPr>
          </a:p>
          <a:p>
            <a:pPr marL="0" lvl="0" indent="0">
              <a:lnSpc>
                <a:spcPts val="2000"/>
              </a:lnSpc>
              <a:buFont typeface="Arial" pitchFamily="34" charset="0"/>
              <a:buNone/>
            </a:pPr>
            <a:endParaRPr lang="en-US" sz="2200" dirty="0" smtClean="0">
              <a:solidFill>
                <a:schemeClr val="bg1"/>
              </a:solidFill>
              <a:latin typeface="Arial" pitchFamily="34" charset="0"/>
              <a:cs typeface="Arial" pitchFamily="34" charset="0"/>
            </a:endParaRPr>
          </a:p>
          <a:p>
            <a:pPr marL="342900" lvl="0" indent="-342900" eaLnBrk="0" fontAlgn="base" hangingPunct="0">
              <a:lnSpc>
                <a:spcPts val="2200"/>
              </a:lnSpc>
              <a:spcBef>
                <a:spcPct val="0"/>
              </a:spcBef>
              <a:spcAft>
                <a:spcPts val="600"/>
              </a:spcAft>
              <a:buFont typeface="Arial" pitchFamily="34" charset="0"/>
              <a:buChar char="•"/>
            </a:pPr>
            <a:endParaRPr lang="en-US" sz="1200" dirty="0" smtClean="0">
              <a:solidFill>
                <a:schemeClr val="bg1"/>
              </a:solidFill>
              <a:latin typeface="Arial" pitchFamily="34" charset="0"/>
              <a:ea typeface="Calibri"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45</a:t>
            </a:fld>
            <a:endParaRPr lang="en-US" dirty="0"/>
          </a:p>
        </p:txBody>
      </p:sp>
    </p:spTree>
    <p:extLst>
      <p:ext uri="{BB962C8B-B14F-4D97-AF65-F5344CB8AC3E}">
        <p14:creationId xmlns:p14="http://schemas.microsoft.com/office/powerpoint/2010/main" val="4033288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Fun? According to a national survey</a:t>
            </a:r>
          </a:p>
          <a:p>
            <a:r>
              <a:rPr lang="en-US" sz="1200" b="0" i="0" u="none" strike="noStrike" kern="1200" baseline="0" dirty="0" smtClean="0">
                <a:solidFill>
                  <a:schemeClr val="tx1"/>
                </a:solidFill>
                <a:latin typeface="+mn-lt"/>
                <a:ea typeface="+mn-ea"/>
                <a:cs typeface="+mn-cs"/>
              </a:rPr>
              <a:t>of college students, more than half</a:t>
            </a:r>
          </a:p>
          <a:p>
            <a:r>
              <a:rPr lang="en-US" sz="1200" b="0" i="0" u="none" strike="noStrike" kern="1200" baseline="0" dirty="0" smtClean="0">
                <a:solidFill>
                  <a:schemeClr val="tx1"/>
                </a:solidFill>
                <a:latin typeface="+mn-lt"/>
                <a:ea typeface="+mn-ea"/>
                <a:cs typeface="+mn-cs"/>
              </a:rPr>
              <a:t>“drank to get drunk” in the previous year</a:t>
            </a:r>
          </a:p>
          <a:p>
            <a:r>
              <a:rPr lang="en-US" sz="1200" b="0" i="0" u="none" strike="noStrike" kern="1200" baseline="0" dirty="0" smtClean="0">
                <a:solidFill>
                  <a:schemeClr val="tx1"/>
                </a:solidFill>
                <a:latin typeface="+mn-lt"/>
                <a:ea typeface="+mn-ea"/>
                <a:cs typeface="+mn-cs"/>
              </a:rPr>
              <a:t>(Wechsler &amp; Nelson, 2008). Despite the</a:t>
            </a:r>
          </a:p>
          <a:p>
            <a:r>
              <a:rPr lang="en-US" sz="1200" b="0" i="0" u="none" strike="noStrike" kern="1200" baseline="0" dirty="0" smtClean="0">
                <a:solidFill>
                  <a:schemeClr val="tx1"/>
                </a:solidFill>
                <a:latin typeface="+mn-lt"/>
                <a:ea typeface="+mn-ea"/>
                <a:cs typeface="+mn-cs"/>
              </a:rPr>
              <a:t>deaths from alcohol poisoning of several</a:t>
            </a:r>
          </a:p>
          <a:p>
            <a:r>
              <a:rPr lang="en-US" sz="1200" b="0" i="0" u="none" strike="noStrike" kern="1200" baseline="0" dirty="0" smtClean="0">
                <a:solidFill>
                  <a:schemeClr val="tx1"/>
                </a:solidFill>
                <a:latin typeface="+mn-lt"/>
                <a:ea typeface="+mn-ea"/>
                <a:cs typeface="+mn-cs"/>
              </a:rPr>
              <a:t>college students each year, binge drinking</a:t>
            </a:r>
          </a:p>
          <a:p>
            <a:r>
              <a:rPr lang="en-US" sz="1200" b="0" i="0" u="none" strike="noStrike" kern="1200" baseline="0" dirty="0" smtClean="0">
                <a:solidFill>
                  <a:schemeClr val="tx1"/>
                </a:solidFill>
                <a:latin typeface="+mn-lt"/>
                <a:ea typeface="+mn-ea"/>
                <a:cs typeface="+mn-cs"/>
              </a:rPr>
              <a:t>and public drunkenness remain common</a:t>
            </a:r>
          </a:p>
          <a:p>
            <a:r>
              <a:rPr lang="en-US" sz="1200" b="0" i="0" u="none" strike="noStrike" kern="1200" baseline="0" dirty="0" smtClean="0">
                <a:solidFill>
                  <a:schemeClr val="tx1"/>
                </a:solidFill>
                <a:latin typeface="+mn-lt"/>
                <a:ea typeface="+mn-ea"/>
                <a:cs typeface="+mn-cs"/>
              </a:rPr>
              <a:t>at spring break celebrations. College</a:t>
            </a:r>
          </a:p>
          <a:p>
            <a:r>
              <a:rPr lang="en-US" sz="1200" b="0" i="0" u="none" strike="noStrike" kern="1200" baseline="0" dirty="0" smtClean="0">
                <a:solidFill>
                  <a:schemeClr val="tx1"/>
                </a:solidFill>
                <a:latin typeface="+mn-lt"/>
                <a:ea typeface="+mn-ea"/>
                <a:cs typeface="+mn-cs"/>
              </a:rPr>
              <a:t>students currently spend $5.5 billion a</a:t>
            </a:r>
          </a:p>
          <a:p>
            <a:r>
              <a:rPr lang="en-US" sz="1200" b="0" i="0" u="none" strike="noStrike" kern="1200" baseline="0" dirty="0" smtClean="0">
                <a:solidFill>
                  <a:schemeClr val="tx1"/>
                </a:solidFill>
                <a:latin typeface="+mn-lt"/>
                <a:ea typeface="+mn-ea"/>
                <a:cs typeface="+mn-cs"/>
              </a:rPr>
              <a:t>year on alcohol, more than they spend on</a:t>
            </a:r>
          </a:p>
          <a:p>
            <a:r>
              <a:rPr lang="en-US" sz="1200" b="0" i="0" u="none" strike="noStrike" kern="1200" baseline="0" dirty="0" smtClean="0">
                <a:solidFill>
                  <a:schemeClr val="tx1"/>
                </a:solidFill>
                <a:latin typeface="+mn-lt"/>
                <a:ea typeface="+mn-ea"/>
                <a:cs typeface="+mn-cs"/>
              </a:rPr>
              <a:t>textbooks, soft drinks, tea, milk, juice, and</a:t>
            </a:r>
          </a:p>
          <a:p>
            <a:r>
              <a:rPr lang="en-US" sz="1200" b="0" i="0" u="none" strike="noStrike" kern="1200" baseline="0" dirty="0" smtClean="0">
                <a:solidFill>
                  <a:schemeClr val="tx1"/>
                </a:solidFill>
                <a:latin typeface="+mn-lt"/>
                <a:ea typeface="+mn-ea"/>
                <a:cs typeface="+mn-cs"/>
              </a:rPr>
              <a:t>coffee combined (Nelson &amp; others, 2005).</a:t>
            </a:r>
            <a:r>
              <a:rPr lang="en-US" sz="1200" dirty="0" smtClean="0">
                <a:solidFill>
                  <a:schemeClr val="bg1"/>
                </a:solidFill>
                <a:latin typeface="Arial" pitchFamily="34" charset="0"/>
                <a:ea typeface="Calibri" pitchFamily="34" charset="0"/>
                <a:cs typeface="Arial" pitchFamily="34" charset="0"/>
              </a:rPr>
              <a:t/>
            </a:r>
            <a:br>
              <a:rPr lang="en-US" sz="1200" dirty="0" smtClean="0">
                <a:solidFill>
                  <a:schemeClr val="bg1"/>
                </a:solidFill>
                <a:latin typeface="Arial" pitchFamily="34" charset="0"/>
                <a:ea typeface="Calibri" pitchFamily="34" charset="0"/>
                <a:cs typeface="Arial" pitchFamily="34" charset="0"/>
              </a:rPr>
            </a:br>
            <a:endParaRPr lang="en-US" sz="1200" dirty="0" smtClean="0">
              <a:solidFill>
                <a:schemeClr val="bg1"/>
              </a:solidFill>
              <a:latin typeface="Arial" pitchFamily="34" charset="0"/>
              <a:ea typeface="Calibri" pitchFamily="34" charset="0"/>
              <a:cs typeface="Arial" pitchFamily="34" charset="0"/>
            </a:endParaRPr>
          </a:p>
          <a:p>
            <a:pPr marL="342900" lvl="0" indent="-342900" eaLnBrk="0" fontAlgn="base" hangingPunct="0">
              <a:lnSpc>
                <a:spcPts val="2200"/>
              </a:lnSpc>
              <a:spcBef>
                <a:spcPct val="0"/>
              </a:spcBef>
              <a:spcAft>
                <a:spcPts val="600"/>
              </a:spcAft>
              <a:buFont typeface="Arial" pitchFamily="34" charset="0"/>
              <a:buChar char="•"/>
            </a:pPr>
            <a:r>
              <a:rPr lang="en-US" sz="1200" dirty="0" smtClean="0">
                <a:solidFill>
                  <a:schemeClr val="bg1"/>
                </a:solidFill>
                <a:latin typeface="Arial" pitchFamily="34" charset="0"/>
                <a:ea typeface="Calibri" pitchFamily="34" charset="0"/>
                <a:cs typeface="Arial" pitchFamily="34" charset="0"/>
              </a:rPr>
              <a:t>Inhalants</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Chemical substances that are inhaled to produce an alteration in consciousness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Paint solvents, spray paint, gasoline, and aerosol sprays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Act as central nervous system depressants</a:t>
            </a:r>
          </a:p>
          <a:p>
            <a:pPr marL="342900" indent="-342900" eaLnBrk="0" fontAlgn="base" hangingPunct="0">
              <a:lnSpc>
                <a:spcPts val="2000"/>
              </a:lnSpc>
              <a:spcBef>
                <a:spcPct val="0"/>
              </a:spcBef>
              <a:spcAft>
                <a:spcPts val="12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Dangers</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Suffocation </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Toxic to the liver and other organs </a:t>
            </a:r>
          </a:p>
          <a:p>
            <a:pPr marL="742950" lvl="1" indent="-285750">
              <a:lnSpc>
                <a:spcPts val="2000"/>
              </a:lnSpc>
              <a:buFont typeface="Arial" pitchFamily="34" charset="0"/>
              <a:buChar char="•"/>
            </a:pPr>
            <a:r>
              <a:rPr lang="en-US" sz="2200" dirty="0" smtClean="0">
                <a:solidFill>
                  <a:schemeClr val="bg1"/>
                </a:solidFill>
                <a:latin typeface="Arial" pitchFamily="34" charset="0"/>
                <a:cs typeface="Arial" pitchFamily="34" charset="0"/>
              </a:rPr>
              <a:t>Chronic abuse leads to neurological and brain damage</a:t>
            </a:r>
            <a:br>
              <a:rPr lang="en-US" sz="2200" dirty="0" smtClean="0">
                <a:solidFill>
                  <a:schemeClr val="bg1"/>
                </a:solidFill>
                <a:latin typeface="Arial" pitchFamily="34" charset="0"/>
                <a:cs typeface="Arial" pitchFamily="34" charset="0"/>
              </a:rPr>
            </a:br>
            <a:endParaRPr lang="en-US" sz="2200" dirty="0" smtClean="0">
              <a:solidFill>
                <a:schemeClr val="bg1"/>
              </a:solidFill>
              <a:latin typeface="Arial" pitchFamily="34" charset="0"/>
              <a:cs typeface="Arial" pitchFamily="34" charset="0"/>
            </a:endParaRPr>
          </a:p>
          <a:p>
            <a:pPr marL="0" lvl="0" indent="0">
              <a:lnSpc>
                <a:spcPts val="2000"/>
              </a:lnSpc>
              <a:buFont typeface="Arial" pitchFamily="34" charset="0"/>
              <a:buNone/>
            </a:pPr>
            <a:r>
              <a:rPr lang="en-US" sz="2200" dirty="0" smtClean="0">
                <a:solidFill>
                  <a:schemeClr val="bg1"/>
                </a:solidFill>
                <a:latin typeface="Arial" pitchFamily="34" charset="0"/>
                <a:cs typeface="Arial" pitchFamily="34" charset="0"/>
              </a:rPr>
              <a:t>Barbiturates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Reduce anxiety and promote sleep</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 activity in brain centers that control arousal, wakefulness, and alertness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 brain’s respiratory centers</a:t>
            </a:r>
          </a:p>
          <a:p>
            <a:pPr marL="342900" lvl="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Common barbiturates </a:t>
            </a:r>
          </a:p>
          <a:p>
            <a:pPr marL="800100" lvl="1" indent="-342900" eaLnBrk="0" fontAlgn="base" hangingPunct="0">
              <a:lnSpc>
                <a:spcPts val="2000"/>
              </a:lnSpc>
              <a:spcAft>
                <a:spcPts val="600"/>
              </a:spcAft>
              <a:buFont typeface="Arial" pitchFamily="34" charset="0"/>
              <a:buChar char="•"/>
            </a:pPr>
            <a:r>
              <a:rPr lang="en-US" sz="2200" i="1" dirty="0" smtClean="0">
                <a:solidFill>
                  <a:schemeClr val="bg1"/>
                </a:solidFill>
                <a:latin typeface="Arial" pitchFamily="34" charset="0"/>
                <a:ea typeface="Calibri" pitchFamily="34" charset="0"/>
                <a:cs typeface="Arial" pitchFamily="34" charset="0"/>
              </a:rPr>
              <a:t>Seconal </a:t>
            </a:r>
            <a:r>
              <a:rPr lang="en-US" sz="2200" dirty="0" smtClean="0">
                <a:solidFill>
                  <a:schemeClr val="bg1"/>
                </a:solidFill>
                <a:latin typeface="Arial" pitchFamily="34" charset="0"/>
                <a:ea typeface="Calibri" pitchFamily="34" charset="0"/>
                <a:cs typeface="Arial" pitchFamily="34" charset="0"/>
              </a:rPr>
              <a:t>and </a:t>
            </a:r>
            <a:r>
              <a:rPr lang="en-US" sz="2200" i="1" dirty="0" smtClean="0">
                <a:solidFill>
                  <a:schemeClr val="bg1"/>
                </a:solidFill>
                <a:latin typeface="Arial" pitchFamily="34" charset="0"/>
                <a:ea typeface="Calibri" pitchFamily="34" charset="0"/>
                <a:cs typeface="Arial" pitchFamily="34" charset="0"/>
              </a:rPr>
              <a:t>Nembutal</a:t>
            </a:r>
            <a:endParaRPr lang="en-US" sz="2200" dirty="0" smtClean="0">
              <a:solidFill>
                <a:schemeClr val="bg1"/>
              </a:solidFill>
              <a:latin typeface="Arial" pitchFamily="34" charset="0"/>
              <a:ea typeface="Calibri" pitchFamily="34" charset="0"/>
              <a:cs typeface="Arial" pitchFamily="34" charset="0"/>
            </a:endParaRPr>
          </a:p>
          <a:p>
            <a:pPr marL="800100" lvl="1"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Illegal: </a:t>
            </a:r>
            <a:r>
              <a:rPr lang="en-US" sz="2200" i="1" dirty="0" smtClean="0">
                <a:solidFill>
                  <a:schemeClr val="bg1"/>
                </a:solidFill>
                <a:latin typeface="Arial" pitchFamily="34" charset="0"/>
                <a:ea typeface="Calibri" pitchFamily="34" charset="0"/>
                <a:cs typeface="Arial" pitchFamily="34" charset="0"/>
              </a:rPr>
              <a:t>methaqualone</a:t>
            </a:r>
            <a:r>
              <a:rPr lang="en-US" sz="2200" dirty="0" smtClean="0">
                <a:solidFill>
                  <a:schemeClr val="bg1"/>
                </a:solidFill>
                <a:latin typeface="Arial" pitchFamily="34" charset="0"/>
                <a:ea typeface="Calibri" pitchFamily="34" charset="0"/>
                <a:cs typeface="Arial" pitchFamily="34" charset="0"/>
              </a:rPr>
              <a:t> (street name </a:t>
            </a:r>
            <a:r>
              <a:rPr lang="en-US" sz="2200" i="1" dirty="0" smtClean="0">
                <a:solidFill>
                  <a:schemeClr val="bg1"/>
                </a:solidFill>
                <a:latin typeface="Arial" pitchFamily="34" charset="0"/>
                <a:ea typeface="Calibri" pitchFamily="34" charset="0"/>
                <a:cs typeface="Arial" pitchFamily="34" charset="0"/>
              </a:rPr>
              <a:t>quaalude</a:t>
            </a:r>
            <a:r>
              <a:rPr lang="en-US" sz="2200" dirty="0" smtClean="0">
                <a:solidFill>
                  <a:schemeClr val="bg1"/>
                </a:solidFill>
                <a:latin typeface="Arial" pitchFamily="34" charset="0"/>
                <a:ea typeface="Calibri" pitchFamily="34" charset="0"/>
                <a:cs typeface="Arial" pitchFamily="34" charset="0"/>
              </a:rPr>
              <a:t>)</a:t>
            </a:r>
          </a:p>
          <a:p>
            <a:pPr marL="342900" indent="-342900" eaLnBrk="0" fontAlgn="base" hangingPunct="0">
              <a:lnSpc>
                <a:spcPts val="2000"/>
              </a:lnSpc>
              <a:spcAft>
                <a:spcPts val="600"/>
              </a:spcAft>
              <a:buFont typeface="Arial" pitchFamily="34" charset="0"/>
              <a:buChar char="•"/>
            </a:pPr>
            <a:r>
              <a:rPr lang="en-US" sz="2200" dirty="0" smtClean="0">
                <a:solidFill>
                  <a:schemeClr val="bg1"/>
                </a:solidFill>
                <a:latin typeface="Arial" pitchFamily="34" charset="0"/>
                <a:cs typeface="Arial" pitchFamily="34" charset="0"/>
              </a:rPr>
              <a:t>Withdrawal</a:t>
            </a:r>
          </a:p>
          <a:p>
            <a:pPr lvl="1">
              <a:lnSpc>
                <a:spcPts val="2000"/>
              </a:lnSpc>
              <a:spcAft>
                <a:spcPts val="600"/>
              </a:spcAft>
            </a:pPr>
            <a:r>
              <a:rPr lang="en-US" sz="2200" dirty="0" smtClean="0">
                <a:solidFill>
                  <a:schemeClr val="bg1"/>
                </a:solidFill>
                <a:latin typeface="Arial" pitchFamily="34" charset="0"/>
                <a:cs typeface="Arial" pitchFamily="34" charset="0"/>
              </a:rPr>
              <a:t>Low doses - irritability and REM rebound nightmares</a:t>
            </a:r>
          </a:p>
          <a:p>
            <a:pPr lvl="1">
              <a:lnSpc>
                <a:spcPts val="2000"/>
              </a:lnSpc>
              <a:spcAft>
                <a:spcPts val="600"/>
              </a:spcAft>
            </a:pPr>
            <a:r>
              <a:rPr lang="en-US" sz="2200" dirty="0" smtClean="0">
                <a:solidFill>
                  <a:schemeClr val="bg1"/>
                </a:solidFill>
                <a:latin typeface="Arial" pitchFamily="34" charset="0"/>
                <a:cs typeface="Arial" pitchFamily="34" charset="0"/>
              </a:rPr>
              <a:t>High doses - hallucinations, disorientation, restlessness, and life-threatening convulsions</a:t>
            </a:r>
          </a:p>
          <a:p>
            <a:pPr eaLnBrk="0" fontAlgn="base" hangingPunct="0">
              <a:lnSpc>
                <a:spcPts val="2200"/>
              </a:lnSpc>
              <a:spcBef>
                <a:spcPct val="0"/>
              </a:spcBef>
              <a:spcAft>
                <a:spcPts val="600"/>
              </a:spcAft>
            </a:pPr>
            <a:endParaRPr lang="en-US" sz="2200" dirty="0" smtClean="0">
              <a:solidFill>
                <a:schemeClr val="bg1"/>
              </a:solidFill>
              <a:latin typeface="Arial" pitchFamily="34" charset="0"/>
              <a:ea typeface="Calibri" pitchFamily="34" charset="0"/>
              <a:cs typeface="Arial" pitchFamily="34" charset="0"/>
            </a:endParaRPr>
          </a:p>
          <a:p>
            <a:pPr marL="0" lvl="0" indent="0">
              <a:lnSpc>
                <a:spcPts val="2000"/>
              </a:lnSpc>
              <a:buFont typeface="Arial" pitchFamily="34" charset="0"/>
              <a:buNone/>
            </a:pPr>
            <a:r>
              <a:rPr lang="en-US" sz="2200" dirty="0" smtClean="0">
                <a:solidFill>
                  <a:schemeClr val="bg1"/>
                </a:solidFill>
                <a:latin typeface="Arial" pitchFamily="34" charset="0"/>
                <a:cs typeface="Arial" pitchFamily="34" charset="0"/>
              </a:rPr>
              <a:t>Inhalants</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Depressants that relieve anxiety. </a:t>
            </a:r>
          </a:p>
          <a:p>
            <a:pPr marL="342900" indent="-342900" eaLnBrk="0" fontAlgn="base" hangingPunct="0">
              <a:lnSpc>
                <a:spcPts val="2000"/>
              </a:lnSpc>
              <a:spcBef>
                <a:spcPct val="0"/>
              </a:spcBef>
              <a:spcAft>
                <a:spcPts val="600"/>
              </a:spcAft>
              <a:buFont typeface="Arial" pitchFamily="34" charset="0"/>
              <a:buChar char="•"/>
            </a:pPr>
            <a:r>
              <a:rPr lang="en-US" sz="2200" dirty="0" smtClean="0">
                <a:solidFill>
                  <a:schemeClr val="bg1"/>
                </a:solidFill>
                <a:latin typeface="Arial" pitchFamily="34" charset="0"/>
                <a:ea typeface="Calibri" pitchFamily="34" charset="0"/>
                <a:cs typeface="Arial" pitchFamily="34" charset="0"/>
              </a:rPr>
              <a:t>Commonly prescribed tranquilizers — </a:t>
            </a:r>
            <a:r>
              <a:rPr lang="en-US" sz="2200" i="1" dirty="0" smtClean="0">
                <a:solidFill>
                  <a:schemeClr val="bg1"/>
                </a:solidFill>
                <a:latin typeface="Arial" pitchFamily="34" charset="0"/>
                <a:ea typeface="Calibri" pitchFamily="34" charset="0"/>
                <a:cs typeface="Arial" pitchFamily="34" charset="0"/>
              </a:rPr>
              <a:t>Xanax</a:t>
            </a:r>
            <a:r>
              <a:rPr lang="en-US" sz="2200" dirty="0" smtClean="0">
                <a:solidFill>
                  <a:schemeClr val="bg1"/>
                </a:solidFill>
                <a:latin typeface="Arial" pitchFamily="34" charset="0"/>
                <a:ea typeface="Calibri" pitchFamily="34" charset="0"/>
                <a:cs typeface="Arial" pitchFamily="34" charset="0"/>
              </a:rPr>
              <a:t>, </a:t>
            </a:r>
            <a:r>
              <a:rPr lang="en-US" sz="2200" i="1" dirty="0" smtClean="0">
                <a:solidFill>
                  <a:schemeClr val="bg1"/>
                </a:solidFill>
                <a:latin typeface="Arial" pitchFamily="34" charset="0"/>
                <a:ea typeface="Calibri" pitchFamily="34" charset="0"/>
                <a:cs typeface="Arial" pitchFamily="34" charset="0"/>
              </a:rPr>
              <a:t>Valium</a:t>
            </a:r>
            <a:r>
              <a:rPr lang="en-US" sz="2200" dirty="0" smtClean="0">
                <a:solidFill>
                  <a:schemeClr val="bg1"/>
                </a:solidFill>
                <a:latin typeface="Arial" pitchFamily="34" charset="0"/>
                <a:ea typeface="Calibri" pitchFamily="34" charset="0"/>
                <a:cs typeface="Arial" pitchFamily="34" charset="0"/>
              </a:rPr>
              <a:t>, </a:t>
            </a:r>
            <a:r>
              <a:rPr lang="en-US" sz="2200" i="1" dirty="0" smtClean="0">
                <a:solidFill>
                  <a:schemeClr val="bg1"/>
                </a:solidFill>
                <a:latin typeface="Arial" pitchFamily="34" charset="0"/>
                <a:ea typeface="Calibri" pitchFamily="34" charset="0"/>
                <a:cs typeface="Arial" pitchFamily="34" charset="0"/>
              </a:rPr>
              <a:t>Librium</a:t>
            </a:r>
            <a:r>
              <a:rPr lang="en-US" sz="2200" dirty="0" smtClean="0">
                <a:solidFill>
                  <a:schemeClr val="bg1"/>
                </a:solidFill>
                <a:latin typeface="Arial" pitchFamily="34" charset="0"/>
                <a:ea typeface="Calibri" pitchFamily="34" charset="0"/>
                <a:cs typeface="Arial" pitchFamily="34" charset="0"/>
              </a:rPr>
              <a:t>, and </a:t>
            </a:r>
            <a:r>
              <a:rPr lang="en-US" sz="2200" i="1" dirty="0" smtClean="0">
                <a:solidFill>
                  <a:schemeClr val="bg1"/>
                </a:solidFill>
                <a:latin typeface="Arial" pitchFamily="34" charset="0"/>
                <a:ea typeface="Calibri" pitchFamily="34" charset="0"/>
                <a:cs typeface="Arial" pitchFamily="34" charset="0"/>
              </a:rPr>
              <a:t>Ativan</a:t>
            </a:r>
            <a:endParaRPr lang="en-US" sz="2200" dirty="0" smtClean="0">
              <a:solidFill>
                <a:schemeClr val="bg1"/>
              </a:solidFill>
              <a:latin typeface="Arial" pitchFamily="34" charset="0"/>
              <a:ea typeface="Calibri" pitchFamily="34" charset="0"/>
              <a:cs typeface="Arial" pitchFamily="34" charset="0"/>
            </a:endParaRPr>
          </a:p>
          <a:p>
            <a:pPr marL="0" lvl="0" indent="0">
              <a:lnSpc>
                <a:spcPts val="2000"/>
              </a:lnSpc>
              <a:buFont typeface="Arial" pitchFamily="34" charset="0"/>
              <a:buNone/>
            </a:pPr>
            <a:endParaRPr lang="en-US" sz="2200" dirty="0" smtClean="0">
              <a:solidFill>
                <a:schemeClr val="bg1"/>
              </a:solidFill>
              <a:latin typeface="Arial" pitchFamily="34" charset="0"/>
              <a:cs typeface="Arial" pitchFamily="34" charset="0"/>
            </a:endParaRPr>
          </a:p>
          <a:p>
            <a:pPr marL="342900" lvl="0" indent="-342900" eaLnBrk="0" fontAlgn="base" hangingPunct="0">
              <a:lnSpc>
                <a:spcPts val="2200"/>
              </a:lnSpc>
              <a:spcBef>
                <a:spcPct val="0"/>
              </a:spcBef>
              <a:spcAft>
                <a:spcPts val="600"/>
              </a:spcAft>
              <a:buFont typeface="Arial" pitchFamily="34" charset="0"/>
              <a:buChar char="•"/>
            </a:pPr>
            <a:endParaRPr lang="en-US" sz="1200" dirty="0" smtClean="0">
              <a:solidFill>
                <a:schemeClr val="bg1"/>
              </a:solidFill>
              <a:latin typeface="Arial" pitchFamily="34" charset="0"/>
              <a:ea typeface="Calibri"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46</a:t>
            </a:fld>
            <a:endParaRPr lang="en-US" dirty="0"/>
          </a:p>
        </p:txBody>
      </p:sp>
    </p:spTree>
    <p:extLst>
      <p:ext uri="{BB962C8B-B14F-4D97-AF65-F5344CB8AC3E}">
        <p14:creationId xmlns:p14="http://schemas.microsoft.com/office/powerpoint/2010/main" val="4033288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Researcher Paul Thompson and his colleagues (2004) used MRI</a:t>
            </a:r>
          </a:p>
          <a:p>
            <a:r>
              <a:rPr lang="en-US" sz="1200" b="0" i="0" u="none" strike="noStrike" kern="1200" baseline="0" dirty="0" smtClean="0">
                <a:solidFill>
                  <a:schemeClr val="tx1"/>
                </a:solidFill>
                <a:latin typeface="+mn-lt"/>
                <a:ea typeface="+mn-ea"/>
                <a:cs typeface="+mn-cs"/>
              </a:rPr>
              <a:t>scans to compare the brains of chronic methamphetamine users</a:t>
            </a:r>
          </a:p>
          <a:p>
            <a:r>
              <a:rPr lang="en-US" sz="1200" b="0" i="0" u="none" strike="noStrike" kern="1200" baseline="0" dirty="0" smtClean="0">
                <a:solidFill>
                  <a:schemeClr val="tx1"/>
                </a:solidFill>
                <a:latin typeface="+mn-lt"/>
                <a:ea typeface="+mn-ea"/>
                <a:cs typeface="+mn-cs"/>
              </a:rPr>
              <a:t>to those of healthy adults. In the composite scan shown here,</a:t>
            </a:r>
          </a:p>
          <a:p>
            <a:r>
              <a:rPr lang="en-US" sz="1200" b="0" i="0" u="none" strike="noStrike" kern="1200" baseline="0" dirty="0" smtClean="0">
                <a:solidFill>
                  <a:schemeClr val="tx1"/>
                </a:solidFill>
                <a:latin typeface="+mn-lt"/>
                <a:ea typeface="+mn-ea"/>
                <a:cs typeface="+mn-cs"/>
              </a:rPr>
              <a:t>red indicates areas with tissue loss from 5 to 10 percent. Green</a:t>
            </a:r>
          </a:p>
          <a:p>
            <a:r>
              <a:rPr lang="en-US" sz="1200" b="0" i="0" u="none" strike="noStrike" kern="1200" baseline="0" dirty="0" smtClean="0">
                <a:solidFill>
                  <a:schemeClr val="tx1"/>
                </a:solidFill>
                <a:latin typeface="+mn-lt"/>
                <a:ea typeface="+mn-ea"/>
                <a:cs typeface="+mn-cs"/>
              </a:rPr>
              <a:t>indicates 3 to 5 percent tissue loss, and blue indicates relatively</a:t>
            </a:r>
          </a:p>
          <a:p>
            <a:r>
              <a:rPr lang="en-US" sz="1200" b="0" i="0" u="none" strike="noStrike" kern="1200" baseline="0" dirty="0" smtClean="0">
                <a:solidFill>
                  <a:schemeClr val="tx1"/>
                </a:solidFill>
                <a:latin typeface="+mn-lt"/>
                <a:ea typeface="+mn-ea"/>
                <a:cs typeface="+mn-cs"/>
              </a:rPr>
              <a:t>intact brain regions. Thompson found that meth abusers experienced</a:t>
            </a:r>
          </a:p>
          <a:p>
            <a:r>
              <a:rPr lang="en-US" sz="1200" b="0" i="0" u="none" strike="noStrike" kern="1200" baseline="0" dirty="0" smtClean="0">
                <a:solidFill>
                  <a:schemeClr val="tx1"/>
                </a:solidFill>
                <a:latin typeface="+mn-lt"/>
                <a:ea typeface="+mn-ea"/>
                <a:cs typeface="+mn-cs"/>
              </a:rPr>
              <a:t>up to 10 percent tissue loss in limbic system areas</a:t>
            </a:r>
          </a:p>
          <a:p>
            <a:r>
              <a:rPr lang="en-US" sz="1200" b="0" i="0" u="none" strike="noStrike" kern="1200" baseline="0" dirty="0" smtClean="0">
                <a:solidFill>
                  <a:schemeClr val="tx1"/>
                </a:solidFill>
                <a:latin typeface="+mn-lt"/>
                <a:ea typeface="+mn-ea"/>
                <a:cs typeface="+mn-cs"/>
              </a:rPr>
              <a:t>involved in emotion and reward. Significant tissue loss also occurred</a:t>
            </a:r>
          </a:p>
          <a:p>
            <a:r>
              <a:rPr lang="en-US" sz="1200" b="0" i="0" u="none" strike="noStrike" kern="1200" baseline="0" dirty="0" smtClean="0">
                <a:solidFill>
                  <a:schemeClr val="tx1"/>
                </a:solidFill>
                <a:latin typeface="+mn-lt"/>
                <a:ea typeface="+mn-ea"/>
                <a:cs typeface="+mn-cs"/>
              </a:rPr>
              <a:t>in hippocampal regions involved in learning and memory.</a:t>
            </a:r>
          </a:p>
          <a:p>
            <a:r>
              <a:rPr lang="en-US" sz="1200" b="0" i="0" u="none" strike="noStrike" kern="1200" baseline="0" dirty="0" smtClean="0">
                <a:solidFill>
                  <a:schemeClr val="tx1"/>
                </a:solidFill>
                <a:latin typeface="+mn-lt"/>
                <a:ea typeface="+mn-ea"/>
                <a:cs typeface="+mn-cs"/>
              </a:rPr>
              <a:t>”We expected some brain changes, but we didn’t expect so</a:t>
            </a:r>
          </a:p>
          <a:p>
            <a:r>
              <a:rPr lang="en-US" sz="1200" b="0" i="0" u="none" strike="noStrike" kern="1200" baseline="0" dirty="0" smtClean="0">
                <a:solidFill>
                  <a:schemeClr val="tx1"/>
                </a:solidFill>
                <a:latin typeface="+mn-lt"/>
                <a:ea typeface="+mn-ea"/>
                <a:cs typeface="+mn-cs"/>
              </a:rPr>
              <a:t>much brain tissue to be destroyed,” Thompson said. Not surprisingly,</a:t>
            </a:r>
          </a:p>
          <a:p>
            <a:r>
              <a:rPr lang="en-US" sz="1200" b="0" i="0" u="none" strike="noStrike" kern="1200" baseline="0" dirty="0" smtClean="0">
                <a:solidFill>
                  <a:schemeClr val="tx1"/>
                </a:solidFill>
                <a:latin typeface="+mn-lt"/>
                <a:ea typeface="+mn-ea"/>
                <a:cs typeface="+mn-cs"/>
              </a:rPr>
              <a:t>methamphetamine abusers performed more poorly</a:t>
            </a:r>
          </a:p>
          <a:p>
            <a:r>
              <a:rPr lang="en-US" sz="1200" b="0" i="0" u="none" strike="noStrike" kern="1200" baseline="0" dirty="0" smtClean="0">
                <a:solidFill>
                  <a:schemeClr val="tx1"/>
                </a:solidFill>
                <a:latin typeface="+mn-lt"/>
                <a:ea typeface="+mn-ea"/>
                <a:cs typeface="+mn-cs"/>
              </a:rPr>
              <a:t>on memory tests as compared to healthy people the same age</a:t>
            </a:r>
          </a:p>
          <a:p>
            <a:r>
              <a:rPr lang="en-US" sz="1200" b="0" i="0" u="none" strike="noStrike" kern="1200" baseline="0" dirty="0" smtClean="0">
                <a:solidFill>
                  <a:schemeClr val="tx1"/>
                </a:solidFill>
                <a:latin typeface="+mn-lt"/>
                <a:ea typeface="+mn-ea"/>
                <a:cs typeface="+mn-cs"/>
              </a:rPr>
              <a:t>(Thompson &amp; others, 2004).</a:t>
            </a:r>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55</a:t>
            </a:fld>
            <a:endParaRPr lang="en-US" dirty="0"/>
          </a:p>
        </p:txBody>
      </p:sp>
    </p:spTree>
    <p:extLst>
      <p:ext uri="{BB962C8B-B14F-4D97-AF65-F5344CB8AC3E}">
        <p14:creationId xmlns:p14="http://schemas.microsoft.com/office/powerpoint/2010/main" val="865626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Prior to 1914, cocaine</a:t>
            </a:r>
          </a:p>
          <a:p>
            <a:r>
              <a:rPr lang="en-US" sz="1200" b="0" i="0" u="none" strike="noStrike" kern="1200" baseline="0" dirty="0" smtClean="0">
                <a:solidFill>
                  <a:schemeClr val="tx1"/>
                </a:solidFill>
                <a:latin typeface="+mn-lt"/>
                <a:ea typeface="+mn-ea"/>
                <a:cs typeface="+mn-cs"/>
              </a:rPr>
              <a:t>was legal in the United States and, like the opiates,</a:t>
            </a:r>
          </a:p>
          <a:p>
            <a:r>
              <a:rPr lang="en-US" sz="1200" b="0" i="0" u="none" strike="noStrike" kern="1200" baseline="0" dirty="0" smtClean="0">
                <a:solidFill>
                  <a:schemeClr val="tx1"/>
                </a:solidFill>
                <a:latin typeface="+mn-lt"/>
                <a:ea typeface="+mn-ea"/>
                <a:cs typeface="+mn-cs"/>
              </a:rPr>
              <a:t>was widely used as an ingredient in over-the-counter</a:t>
            </a:r>
          </a:p>
          <a:p>
            <a:r>
              <a:rPr lang="en-US" sz="1200" b="0" i="0" u="none" strike="noStrike" kern="1200" baseline="0" dirty="0" smtClean="0">
                <a:solidFill>
                  <a:schemeClr val="tx1"/>
                </a:solidFill>
                <a:latin typeface="+mn-lt"/>
                <a:ea typeface="+mn-ea"/>
                <a:cs typeface="+mn-cs"/>
              </a:rPr>
              <a:t>medicines (Jonnes, 1999). From this 1885</a:t>
            </a:r>
          </a:p>
          <a:p>
            <a:r>
              <a:rPr lang="en-US" sz="1200" b="0" i="0" u="none" strike="noStrike" kern="1200" baseline="0" dirty="0" smtClean="0">
                <a:solidFill>
                  <a:schemeClr val="tx1"/>
                </a:solidFill>
                <a:latin typeface="+mn-lt"/>
                <a:ea typeface="+mn-ea"/>
                <a:cs typeface="+mn-cs"/>
              </a:rPr>
              <a:t>advertisement for Cocaine Toothache Drops, it’s</a:t>
            </a:r>
          </a:p>
          <a:p>
            <a:r>
              <a:rPr lang="en-US" sz="1200" b="0" i="0" u="none" strike="noStrike" kern="1200" baseline="0" dirty="0" smtClean="0">
                <a:solidFill>
                  <a:schemeClr val="tx1"/>
                </a:solidFill>
                <a:latin typeface="+mn-lt"/>
                <a:ea typeface="+mn-ea"/>
                <a:cs typeface="+mn-cs"/>
              </a:rPr>
              <a:t>clear that cocaine was used to treat children as well</a:t>
            </a:r>
          </a:p>
          <a:p>
            <a:r>
              <a:rPr lang="en-US" sz="1200" b="0" i="0" u="none" strike="noStrike" kern="1200" baseline="0" dirty="0" smtClean="0">
                <a:solidFill>
                  <a:schemeClr val="tx1"/>
                </a:solidFill>
                <a:latin typeface="+mn-lt"/>
                <a:ea typeface="+mn-ea"/>
                <a:cs typeface="+mn-cs"/>
              </a:rPr>
              <a:t>as adults. Cocaine derivatives, such as novocaine</a:t>
            </a:r>
          </a:p>
          <a:p>
            <a:r>
              <a:rPr lang="en-US" sz="1200" b="0" i="0" u="none" strike="noStrike" kern="1200" baseline="0" dirty="0" smtClean="0">
                <a:solidFill>
                  <a:schemeClr val="tx1"/>
                </a:solidFill>
                <a:latin typeface="+mn-lt"/>
                <a:ea typeface="+mn-ea"/>
                <a:cs typeface="+mn-cs"/>
              </a:rPr>
              <a:t>and lidocaine, are still used medically as anesthetics.</a:t>
            </a:r>
          </a:p>
          <a:p>
            <a:r>
              <a:rPr lang="en-US" sz="1200" b="0" i="0" u="none" strike="noStrike" kern="1200" baseline="0" dirty="0" smtClean="0">
                <a:solidFill>
                  <a:schemeClr val="tx1"/>
                </a:solidFill>
                <a:latin typeface="+mn-lt"/>
                <a:ea typeface="+mn-ea"/>
                <a:cs typeface="+mn-cs"/>
              </a:rPr>
              <a:t>Cocaine was also part of Coca-Cola’s original</a:t>
            </a:r>
          </a:p>
          <a:p>
            <a:r>
              <a:rPr lang="en-US" sz="1200" b="0" i="0" u="none" strike="noStrike" kern="1200" baseline="0" dirty="0" smtClean="0">
                <a:solidFill>
                  <a:schemeClr val="tx1"/>
                </a:solidFill>
                <a:latin typeface="+mn-lt"/>
                <a:ea typeface="+mn-ea"/>
                <a:cs typeface="+mn-cs"/>
              </a:rPr>
              <a:t>formula in 1888. It was replaced in 1903 with</a:t>
            </a:r>
          </a:p>
          <a:p>
            <a:r>
              <a:rPr lang="en-US" sz="1200" b="0" i="0" u="none" strike="noStrike" kern="1200" baseline="0" dirty="0" smtClean="0">
                <a:solidFill>
                  <a:schemeClr val="tx1"/>
                </a:solidFill>
                <a:latin typeface="+mn-lt"/>
                <a:ea typeface="+mn-ea"/>
                <a:cs typeface="+mn-cs"/>
              </a:rPr>
              <a:t>another stimulant, caffeine. Coca leaves, with the</a:t>
            </a:r>
          </a:p>
          <a:p>
            <a:r>
              <a:rPr lang="en-US" sz="1200" b="0" i="0" u="none" strike="noStrike" kern="1200" baseline="0" dirty="0" smtClean="0">
                <a:solidFill>
                  <a:schemeClr val="tx1"/>
                </a:solidFill>
                <a:latin typeface="+mn-lt"/>
                <a:ea typeface="+mn-ea"/>
                <a:cs typeface="+mn-cs"/>
              </a:rPr>
              <a:t>cocaine extracted for medical purposes, are still</a:t>
            </a:r>
          </a:p>
          <a:p>
            <a:r>
              <a:rPr lang="en-US" sz="1200" b="0" i="0" u="none" strike="noStrike" kern="1200" baseline="0" dirty="0" smtClean="0">
                <a:solidFill>
                  <a:schemeClr val="tx1"/>
                </a:solidFill>
                <a:latin typeface="+mn-lt"/>
                <a:ea typeface="+mn-ea"/>
                <a:cs typeface="+mn-cs"/>
              </a:rPr>
              <a:t>used for flavoring cola drinks.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56</a:t>
            </a:fld>
            <a:endParaRPr lang="en-US" dirty="0"/>
          </a:p>
        </p:txBody>
      </p:sp>
    </p:spTree>
    <p:extLst>
      <p:ext uri="{BB962C8B-B14F-4D97-AF65-F5344CB8AC3E}">
        <p14:creationId xmlns:p14="http://schemas.microsoft.com/office/powerpoint/2010/main" val="1023032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Huichol Indians of Mexico</a:t>
            </a:r>
          </a:p>
          <a:p>
            <a:r>
              <a:rPr lang="en-US" sz="1200" b="0" i="0" u="none" strike="noStrike" kern="1200" baseline="0" dirty="0" smtClean="0">
                <a:solidFill>
                  <a:schemeClr val="tx1"/>
                </a:solidFill>
                <a:latin typeface="+mn-lt"/>
                <a:ea typeface="+mn-ea"/>
                <a:cs typeface="+mn-cs"/>
              </a:rPr>
              <a:t>have used peyote in religious ceremonies for hundreds</a:t>
            </a:r>
          </a:p>
          <a:p>
            <a:r>
              <a:rPr lang="en-US" sz="1200" b="0" i="0" u="none" strike="noStrike" kern="1200" baseline="0" dirty="0" smtClean="0">
                <a:solidFill>
                  <a:schemeClr val="tx1"/>
                </a:solidFill>
                <a:latin typeface="+mn-lt"/>
                <a:ea typeface="+mn-ea"/>
                <a:cs typeface="+mn-cs"/>
              </a:rPr>
              <a:t>of years. Huichol yarn paintings, like the one shown</a:t>
            </a:r>
          </a:p>
          <a:p>
            <a:r>
              <a:rPr lang="en-US" sz="1200" b="0" i="0" u="none" strike="noStrike" kern="1200" baseline="0" dirty="0" smtClean="0">
                <a:solidFill>
                  <a:schemeClr val="tx1"/>
                </a:solidFill>
                <a:latin typeface="+mn-lt"/>
                <a:ea typeface="+mn-ea"/>
                <a:cs typeface="+mn-cs"/>
              </a:rPr>
              <a:t>here, often depict imagery and scenes inspired by traditional</a:t>
            </a:r>
          </a:p>
          <a:p>
            <a:r>
              <a:rPr lang="en-US" sz="1200" b="0" i="0" u="none" strike="noStrike" kern="1200" baseline="0" dirty="0" smtClean="0">
                <a:solidFill>
                  <a:schemeClr val="tx1"/>
                </a:solidFill>
                <a:latin typeface="+mn-lt"/>
                <a:ea typeface="+mn-ea"/>
                <a:cs typeface="+mn-cs"/>
              </a:rPr>
              <a:t>peyote visions. These visions resemble the geometric</a:t>
            </a:r>
          </a:p>
          <a:p>
            <a:r>
              <a:rPr lang="en-US" sz="1200" b="0" i="0" u="none" strike="noStrike" kern="1200" baseline="0" dirty="0" smtClean="0">
                <a:solidFill>
                  <a:schemeClr val="tx1"/>
                </a:solidFill>
                <a:latin typeface="+mn-lt"/>
                <a:ea typeface="+mn-ea"/>
                <a:cs typeface="+mn-cs"/>
              </a:rPr>
              <a:t>shapes and radiating patterns of hallucinations</a:t>
            </a:r>
          </a:p>
          <a:p>
            <a:r>
              <a:rPr lang="en-US" sz="1200" b="0" i="0" u="none" strike="noStrike" kern="1200" baseline="0" dirty="0" smtClean="0">
                <a:solidFill>
                  <a:schemeClr val="tx1"/>
                </a:solidFill>
                <a:latin typeface="+mn-lt"/>
                <a:ea typeface="+mn-ea"/>
                <a:cs typeface="+mn-cs"/>
              </a:rPr>
              <a:t>induced by psychedelic drugs. Today, peyote is used as</a:t>
            </a:r>
          </a:p>
          <a:p>
            <a:r>
              <a:rPr lang="en-US" sz="1200" b="0" i="0" u="none" strike="noStrike" kern="1200" baseline="0" dirty="0" smtClean="0">
                <a:solidFill>
                  <a:schemeClr val="tx1"/>
                </a:solidFill>
                <a:latin typeface="+mn-lt"/>
                <a:ea typeface="+mn-ea"/>
                <a:cs typeface="+mn-cs"/>
              </a:rPr>
              <a:t>a sacrament in the religious ceremonies of the Native</a:t>
            </a:r>
          </a:p>
          <a:p>
            <a:r>
              <a:rPr lang="en-US" sz="1200" b="0" i="0" u="none" strike="noStrike" kern="1200" baseline="0" dirty="0" smtClean="0">
                <a:solidFill>
                  <a:schemeClr val="tx1"/>
                </a:solidFill>
                <a:latin typeface="+mn-lt"/>
                <a:ea typeface="+mn-ea"/>
                <a:cs typeface="+mn-cs"/>
              </a:rPr>
              <a:t>American Church, a religion with more than 300,000</a:t>
            </a:r>
          </a:p>
          <a:p>
            <a:r>
              <a:rPr lang="en-US" sz="1200" b="0" i="0" u="none" strike="noStrike" kern="1200" baseline="0" dirty="0" smtClean="0">
                <a:solidFill>
                  <a:schemeClr val="tx1"/>
                </a:solidFill>
                <a:latin typeface="+mn-lt"/>
                <a:ea typeface="+mn-ea"/>
                <a:cs typeface="+mn-cs"/>
              </a:rPr>
              <a:t>members (Swan &amp; Big Bow, 1995). According to one</a:t>
            </a:r>
          </a:p>
          <a:p>
            <a:r>
              <a:rPr lang="en-US" sz="1200" b="0" i="0" u="none" strike="noStrike" kern="1200" baseline="0" dirty="0" smtClean="0">
                <a:solidFill>
                  <a:schemeClr val="tx1"/>
                </a:solidFill>
                <a:latin typeface="+mn-lt"/>
                <a:ea typeface="+mn-ea"/>
                <a:cs typeface="+mn-cs"/>
              </a:rPr>
              <a:t>study, the use of peyote as a sacrament in the context</a:t>
            </a:r>
          </a:p>
          <a:p>
            <a:r>
              <a:rPr lang="en-US" sz="1200" b="0" i="0" u="none" strike="noStrike" kern="1200" baseline="0" dirty="0" smtClean="0">
                <a:solidFill>
                  <a:schemeClr val="tx1"/>
                </a:solidFill>
                <a:latin typeface="+mn-lt"/>
                <a:ea typeface="+mn-ea"/>
                <a:cs typeface="+mn-cs"/>
              </a:rPr>
              <a:t>of church ritual was not associated with either psychological</a:t>
            </a:r>
          </a:p>
          <a:p>
            <a:r>
              <a:rPr lang="en-US" sz="1200" b="0" i="0" u="none" strike="noStrike" kern="1200" baseline="0" dirty="0" smtClean="0">
                <a:solidFill>
                  <a:schemeClr val="tx1"/>
                </a:solidFill>
                <a:latin typeface="+mn-lt"/>
                <a:ea typeface="+mn-ea"/>
                <a:cs typeface="+mn-cs"/>
              </a:rPr>
              <a:t>or cognitive problems in Navajo members of the</a:t>
            </a:r>
          </a:p>
          <a:p>
            <a:r>
              <a:rPr lang="en-US" sz="1200" b="0" i="0" u="none" strike="noStrike" kern="1200" baseline="0" dirty="0" smtClean="0">
                <a:solidFill>
                  <a:schemeClr val="tx1"/>
                </a:solidFill>
                <a:latin typeface="+mn-lt"/>
                <a:ea typeface="+mn-ea"/>
                <a:cs typeface="+mn-cs"/>
              </a:rPr>
              <a:t>Native American Church (Halpern &amp; others, 2005).</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57</a:t>
            </a:fld>
            <a:endParaRPr lang="en-US" dirty="0"/>
          </a:p>
        </p:txBody>
      </p:sp>
    </p:spTree>
    <p:extLst>
      <p:ext uri="{BB962C8B-B14F-4D97-AF65-F5344CB8AC3E}">
        <p14:creationId xmlns:p14="http://schemas.microsoft.com/office/powerpoint/2010/main" val="1849580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61</a:t>
            </a:fld>
            <a:endParaRPr lang="en-US" dirty="0"/>
          </a:p>
        </p:txBody>
      </p:sp>
    </p:spTree>
    <p:extLst>
      <p:ext uri="{BB962C8B-B14F-4D97-AF65-F5344CB8AC3E}">
        <p14:creationId xmlns:p14="http://schemas.microsoft.com/office/powerpoint/2010/main" val="64621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0" fontAlgn="base" hangingPunct="0">
              <a:lnSpc>
                <a:spcPts val="1800"/>
              </a:lnSpc>
              <a:spcBef>
                <a:spcPct val="0"/>
              </a:spcBef>
              <a:spcAft>
                <a:spcPts val="600"/>
              </a:spcAft>
            </a:pPr>
            <a:r>
              <a:rPr lang="en-US" sz="1200" b="0" dirty="0" smtClean="0">
                <a:solidFill>
                  <a:schemeClr val="bg1"/>
                </a:solidFill>
                <a:latin typeface="Aharoni" pitchFamily="2" charset="-79"/>
                <a:ea typeface="Times New Roman" pitchFamily="18" charset="0"/>
                <a:cs typeface="Aharoni" pitchFamily="2" charset="-79"/>
              </a:rPr>
              <a:t>Suprachiasmatic nucleus (SCN)</a:t>
            </a:r>
          </a:p>
          <a:p>
            <a:pPr algn="l" eaLnBrk="0" fontAlgn="base" hangingPunct="0">
              <a:lnSpc>
                <a:spcPts val="1800"/>
              </a:lnSpc>
              <a:spcBef>
                <a:spcPct val="0"/>
              </a:spcBef>
              <a:spcAft>
                <a:spcPts val="600"/>
              </a:spcAft>
            </a:pPr>
            <a:r>
              <a:rPr lang="en-US" sz="1200" b="0" dirty="0" smtClean="0">
                <a:solidFill>
                  <a:schemeClr val="bg1"/>
                </a:solidFill>
                <a:latin typeface="Arial" pitchFamily="34" charset="0"/>
                <a:ea typeface="Times New Roman" pitchFamily="18" charset="0"/>
                <a:cs typeface="Arial" pitchFamily="34" charset="0"/>
              </a:rPr>
              <a:t>Cluster of neurons in the hypothalamus that governs the timing of circadian rhythms</a:t>
            </a:r>
            <a:endParaRPr lang="en-US" sz="1200" b="0" dirty="0" smtClean="0">
              <a:solidFill>
                <a:prstClr val="black"/>
              </a:solidFill>
              <a:latin typeface="Arial" pitchFamily="34" charset="0"/>
              <a:ea typeface="Calibri" pitchFamily="34" charset="0"/>
              <a:cs typeface="Arial" pitchFamily="34" charset="0"/>
            </a:endParaRPr>
          </a:p>
          <a:p>
            <a:pPr lvl="0" algn="l" eaLnBrk="0" fontAlgn="base" hangingPunct="0">
              <a:lnSpc>
                <a:spcPts val="2200"/>
              </a:lnSpc>
              <a:spcBef>
                <a:spcPct val="0"/>
              </a:spcBef>
              <a:spcAft>
                <a:spcPts val="1200"/>
              </a:spcAft>
            </a:pPr>
            <a:r>
              <a:rPr lang="en-US" sz="1200" b="0" dirty="0" smtClean="0">
                <a:solidFill>
                  <a:prstClr val="black"/>
                </a:solidFill>
                <a:latin typeface="Arial" pitchFamily="34" charset="0"/>
                <a:ea typeface="Calibri" pitchFamily="34" charset="0"/>
                <a:cs typeface="Arial" pitchFamily="34" charset="0"/>
              </a:rPr>
              <a:t>Role of Sunlight </a:t>
            </a:r>
          </a:p>
          <a:p>
            <a:pPr marL="342900" indent="-342900" algn="l" eaLnBrk="0" fontAlgn="base" hangingPunct="0">
              <a:lnSpc>
                <a:spcPts val="2200"/>
              </a:lnSpc>
              <a:spcBef>
                <a:spcPct val="0"/>
              </a:spcBef>
              <a:spcAft>
                <a:spcPts val="1200"/>
              </a:spcAft>
              <a:buFont typeface="Arial" pitchFamily="34" charset="0"/>
              <a:buChar char="•"/>
            </a:pPr>
            <a:r>
              <a:rPr lang="en-US" sz="1200" b="0" dirty="0" smtClean="0">
                <a:solidFill>
                  <a:prstClr val="black"/>
                </a:solidFill>
                <a:latin typeface="Arial" pitchFamily="34" charset="0"/>
                <a:ea typeface="Calibri" pitchFamily="34" charset="0"/>
                <a:cs typeface="Arial" pitchFamily="34" charset="0"/>
              </a:rPr>
              <a:t>Sunset each day detected by the SCN through its connections with the visual system </a:t>
            </a:r>
          </a:p>
          <a:p>
            <a:pPr marL="342900" indent="-342900" algn="l" eaLnBrk="0" fontAlgn="base" hangingPunct="0">
              <a:lnSpc>
                <a:spcPts val="2200"/>
              </a:lnSpc>
              <a:spcBef>
                <a:spcPct val="0"/>
              </a:spcBef>
              <a:spcAft>
                <a:spcPts val="1200"/>
              </a:spcAft>
              <a:buFont typeface="Arial" pitchFamily="34" charset="0"/>
              <a:buChar char="•"/>
            </a:pPr>
            <a:r>
              <a:rPr lang="en-US" sz="1200" b="0" dirty="0" smtClean="0">
                <a:solidFill>
                  <a:prstClr val="black"/>
                </a:solidFill>
                <a:latin typeface="Arial" pitchFamily="34" charset="0"/>
                <a:ea typeface="Calibri" pitchFamily="34" charset="0"/>
                <a:cs typeface="Arial" pitchFamily="34" charset="0"/>
              </a:rPr>
              <a:t>SCN triggers an increase in melatonin.</a:t>
            </a:r>
          </a:p>
          <a:p>
            <a:pPr marL="342900" indent="-342900" algn="l" eaLnBrk="0" fontAlgn="base" hangingPunct="0">
              <a:lnSpc>
                <a:spcPts val="2200"/>
              </a:lnSpc>
              <a:spcBef>
                <a:spcPct val="0"/>
              </a:spcBef>
              <a:spcAft>
                <a:spcPts val="1200"/>
              </a:spcAft>
              <a:buFont typeface="Arial" pitchFamily="34" charset="0"/>
              <a:buChar char="•"/>
            </a:pPr>
            <a:r>
              <a:rPr lang="en-US" sz="1200" b="0" dirty="0" smtClean="0">
                <a:solidFill>
                  <a:prstClr val="black"/>
                </a:solidFill>
                <a:latin typeface="Arial" pitchFamily="34" charset="0"/>
                <a:ea typeface="Calibri" pitchFamily="34" charset="0"/>
                <a:cs typeface="Arial" pitchFamily="34" charset="0"/>
              </a:rPr>
              <a:t>Increased blood levels of melatonin make you sleepy and reduce activity levels</a:t>
            </a:r>
            <a:r>
              <a:rPr lang="en-US" sz="1200" dirty="0" smtClean="0">
                <a:solidFill>
                  <a:prstClr val="black"/>
                </a:solidFill>
                <a:latin typeface="Arial" pitchFamily="34" charset="0"/>
                <a:ea typeface="Calibri" pitchFamily="34" charset="0"/>
                <a:cs typeface="Arial" pitchFamily="34" charset="0"/>
              </a:rPr>
              <a:t>.</a:t>
            </a:r>
          </a:p>
          <a:p>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8</a:t>
            </a:fld>
            <a:endParaRPr lang="en-US" dirty="0"/>
          </a:p>
        </p:txBody>
      </p:sp>
    </p:spTree>
    <p:extLst>
      <p:ext uri="{BB962C8B-B14F-4D97-AF65-F5344CB8AC3E}">
        <p14:creationId xmlns:p14="http://schemas.microsoft.com/office/powerpoint/2010/main" val="250300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Circadian Rhythms and the Blind</a:t>
            </a:r>
          </a:p>
          <a:p>
            <a:r>
              <a:rPr lang="en-US" sz="1200" b="0" i="0" u="none" strike="noStrike" kern="1200" baseline="0" dirty="0" smtClean="0">
                <a:solidFill>
                  <a:schemeClr val="tx1"/>
                </a:solidFill>
                <a:latin typeface="+mn-lt"/>
                <a:ea typeface="+mn-ea"/>
                <a:cs typeface="+mn-cs"/>
              </a:rPr>
              <a:t>Many blind people have desynchronized</a:t>
            </a:r>
          </a:p>
          <a:p>
            <a:r>
              <a:rPr lang="en-US" sz="1200" b="0" i="0" u="none" strike="noStrike" kern="1200" baseline="0" dirty="0" smtClean="0">
                <a:solidFill>
                  <a:schemeClr val="tx1"/>
                </a:solidFill>
                <a:latin typeface="+mn-lt"/>
                <a:ea typeface="+mn-ea"/>
                <a:cs typeface="+mn-cs"/>
              </a:rPr>
              <a:t>circadian rhythms because</a:t>
            </a:r>
          </a:p>
          <a:p>
            <a:r>
              <a:rPr lang="en-US" sz="1200" b="0" i="0" u="none" strike="noStrike" kern="1200" baseline="0" dirty="0" smtClean="0">
                <a:solidFill>
                  <a:schemeClr val="tx1"/>
                </a:solidFill>
                <a:latin typeface="+mn-lt"/>
                <a:ea typeface="+mn-ea"/>
                <a:cs typeface="+mn-cs"/>
              </a:rPr>
              <a:t>they’re unable to detect the sunlight</a:t>
            </a:r>
          </a:p>
          <a:p>
            <a:r>
              <a:rPr lang="en-US" sz="1200" b="0" i="0" u="none" strike="noStrike" kern="1200" baseline="0" dirty="0" smtClean="0">
                <a:solidFill>
                  <a:schemeClr val="tx1"/>
                </a:solidFill>
                <a:latin typeface="+mn-lt"/>
                <a:ea typeface="+mn-ea"/>
                <a:cs typeface="+mn-cs"/>
              </a:rPr>
              <a:t>that normally sets the body’s internal</a:t>
            </a:r>
          </a:p>
          <a:p>
            <a:r>
              <a:rPr lang="en-US" sz="1200" b="0" i="0" u="none" strike="noStrike" kern="1200" baseline="0" dirty="0" smtClean="0">
                <a:solidFill>
                  <a:schemeClr val="tx1"/>
                </a:solidFill>
                <a:latin typeface="+mn-lt"/>
                <a:ea typeface="+mn-ea"/>
                <a:cs typeface="+mn-cs"/>
              </a:rPr>
              <a:t>biological clock, the SCN. Like</a:t>
            </a:r>
          </a:p>
          <a:p>
            <a:r>
              <a:rPr lang="en-US" sz="1200" b="0" i="0" u="none" strike="noStrike" kern="1200" baseline="0" dirty="0" smtClean="0">
                <a:solidFill>
                  <a:schemeClr val="tx1"/>
                </a:solidFill>
                <a:latin typeface="+mn-lt"/>
                <a:ea typeface="+mn-ea"/>
                <a:cs typeface="+mn-cs"/>
              </a:rPr>
              <a:t>sighted people deprived of all environmental</a:t>
            </a:r>
          </a:p>
          <a:p>
            <a:r>
              <a:rPr lang="en-US" sz="1200" b="0" i="0" u="none" strike="noStrike" kern="1200" baseline="0" dirty="0" smtClean="0">
                <a:solidFill>
                  <a:schemeClr val="tx1"/>
                </a:solidFill>
                <a:latin typeface="+mn-lt"/>
                <a:ea typeface="+mn-ea"/>
                <a:cs typeface="+mn-cs"/>
              </a:rPr>
              <a:t>time cues, blind people</a:t>
            </a:r>
          </a:p>
          <a:p>
            <a:r>
              <a:rPr lang="en-US" sz="1200" b="0" i="0" u="none" strike="noStrike" kern="1200" baseline="0" dirty="0" smtClean="0">
                <a:solidFill>
                  <a:schemeClr val="tx1"/>
                </a:solidFill>
                <a:latin typeface="+mn-lt"/>
                <a:ea typeface="+mn-ea"/>
                <a:cs typeface="+mn-cs"/>
              </a:rPr>
              <a:t>can experience desynchronized</a:t>
            </a:r>
          </a:p>
          <a:p>
            <a:r>
              <a:rPr lang="en-US" sz="1200" b="0" i="0" u="none" strike="noStrike" kern="1200" baseline="0" dirty="0" smtClean="0">
                <a:solidFill>
                  <a:schemeClr val="tx1"/>
                </a:solidFill>
                <a:latin typeface="+mn-lt"/>
                <a:ea typeface="+mn-ea"/>
                <a:cs typeface="+mn-cs"/>
              </a:rPr>
              <a:t>melatonin, body temperature, and</a:t>
            </a:r>
          </a:p>
          <a:p>
            <a:r>
              <a:rPr lang="en-US" sz="1200" b="0" i="0" u="none" strike="noStrike" kern="1200" baseline="0" dirty="0" smtClean="0">
                <a:solidFill>
                  <a:schemeClr val="tx1"/>
                </a:solidFill>
                <a:latin typeface="+mn-lt"/>
                <a:ea typeface="+mn-ea"/>
                <a:cs typeface="+mn-cs"/>
              </a:rPr>
              <a:t>sleep–wake circadian cycles. Consequently,</a:t>
            </a:r>
          </a:p>
          <a:p>
            <a:r>
              <a:rPr lang="en-US" sz="1200" b="0" i="0" u="none" strike="noStrike" kern="1200" baseline="0" dirty="0" smtClean="0">
                <a:solidFill>
                  <a:schemeClr val="tx1"/>
                </a:solidFill>
                <a:latin typeface="+mn-lt"/>
                <a:ea typeface="+mn-ea"/>
                <a:cs typeface="+mn-cs"/>
              </a:rPr>
              <a:t>about 60 percent of blind</a:t>
            </a:r>
          </a:p>
          <a:p>
            <a:r>
              <a:rPr lang="en-US" sz="1200" b="0" i="0" u="none" strike="noStrike" kern="1200" baseline="0" dirty="0" smtClean="0">
                <a:solidFill>
                  <a:schemeClr val="tx1"/>
                </a:solidFill>
                <a:latin typeface="+mn-lt"/>
                <a:ea typeface="+mn-ea"/>
                <a:cs typeface="+mn-cs"/>
              </a:rPr>
              <a:t>people suffer from recurring bouts of</a:t>
            </a:r>
          </a:p>
          <a:p>
            <a:r>
              <a:rPr lang="en-US" sz="1200" b="0" i="0" u="none" strike="noStrike" kern="1200" baseline="0" dirty="0" smtClean="0">
                <a:solidFill>
                  <a:schemeClr val="tx1"/>
                </a:solidFill>
                <a:latin typeface="+mn-lt"/>
                <a:ea typeface="+mn-ea"/>
                <a:cs typeface="+mn-cs"/>
              </a:rPr>
              <a:t>insomnia and other sleep problems</a:t>
            </a:r>
          </a:p>
          <a:p>
            <a:r>
              <a:rPr lang="en-US" sz="1200" b="0" i="0" u="none" strike="noStrike" kern="1200" baseline="0" dirty="0" smtClean="0">
                <a:solidFill>
                  <a:schemeClr val="tx1"/>
                </a:solidFill>
                <a:latin typeface="+mn-lt"/>
                <a:ea typeface="+mn-ea"/>
                <a:cs typeface="+mn-cs"/>
              </a:rPr>
              <a:t>(Arendt &amp; others, 2005; Mistlberger</a:t>
            </a:r>
          </a:p>
          <a:p>
            <a:r>
              <a:rPr lang="nb-NO" sz="1200" b="0" i="0" u="none" strike="noStrike" kern="1200" baseline="0" dirty="0" smtClean="0">
                <a:solidFill>
                  <a:schemeClr val="tx1"/>
                </a:solidFill>
                <a:latin typeface="+mn-lt"/>
                <a:ea typeface="+mn-ea"/>
                <a:cs typeface="+mn-cs"/>
              </a:rPr>
              <a:t>&amp; </a:t>
            </a:r>
            <a:r>
              <a:rPr lang="nb-NO" sz="1200" b="0" i="0" u="none" strike="noStrike" kern="1200" baseline="0" dirty="0" err="1" smtClean="0">
                <a:solidFill>
                  <a:schemeClr val="tx1"/>
                </a:solidFill>
                <a:latin typeface="+mn-lt"/>
                <a:ea typeface="+mn-ea"/>
                <a:cs typeface="+mn-cs"/>
              </a:rPr>
              <a:t>Skene</a:t>
            </a:r>
            <a:r>
              <a:rPr lang="nb-NO" sz="1200" b="0" i="0" u="none" strike="noStrike" kern="1200" baseline="0" dirty="0" smtClean="0">
                <a:solidFill>
                  <a:schemeClr val="tx1"/>
                </a:solidFill>
                <a:latin typeface="+mn-lt"/>
                <a:ea typeface="+mn-ea"/>
                <a:cs typeface="+mn-cs"/>
              </a:rPr>
              <a:t>, 2005).</a:t>
            </a:r>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9</a:t>
            </a:fld>
            <a:endParaRPr lang="en-US" dirty="0"/>
          </a:p>
        </p:txBody>
      </p:sp>
    </p:spTree>
    <p:extLst>
      <p:ext uri="{BB962C8B-B14F-4D97-AF65-F5344CB8AC3E}">
        <p14:creationId xmlns:p14="http://schemas.microsoft.com/office/powerpoint/2010/main" val="246365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ts val="2200"/>
              </a:lnSpc>
              <a:spcBef>
                <a:spcPct val="0"/>
              </a:spcBef>
              <a:spcAft>
                <a:spcPts val="1200"/>
              </a:spcAft>
              <a:buFont typeface="Arial" pitchFamily="34" charset="0"/>
              <a:buNone/>
            </a:pPr>
            <a:r>
              <a:rPr lang="en-US" sz="2400" dirty="0" smtClean="0">
                <a:solidFill>
                  <a:schemeClr val="bg1"/>
                </a:solidFill>
                <a:latin typeface="Arial" pitchFamily="34" charset="0"/>
                <a:ea typeface="Calibri" pitchFamily="34" charset="0"/>
                <a:cs typeface="Arial" pitchFamily="34" charset="0"/>
              </a:rPr>
              <a:t>Electroencephalograph</a:t>
            </a:r>
          </a:p>
          <a:p>
            <a:pPr marL="0" lvl="0" indent="0" eaLnBrk="0" fontAlgn="base" hangingPunct="0">
              <a:lnSpc>
                <a:spcPts val="2200"/>
              </a:lnSpc>
              <a:spcBef>
                <a:spcPct val="0"/>
              </a:spcBef>
              <a:spcAft>
                <a:spcPts val="1200"/>
              </a:spcAft>
              <a:buFont typeface="Arial"/>
              <a:buNone/>
            </a:pPr>
            <a:r>
              <a:rPr lang="en-US" sz="2400" dirty="0" smtClean="0">
                <a:solidFill>
                  <a:schemeClr val="bg1"/>
                </a:solidFill>
                <a:latin typeface="Arial" pitchFamily="34" charset="0"/>
                <a:ea typeface="Calibri" pitchFamily="34" charset="0"/>
                <a:cs typeface="Arial" pitchFamily="34" charset="0"/>
              </a:rPr>
              <a:t>Invented by German psychiatrist Hans Berger in the 1920s</a:t>
            </a:r>
          </a:p>
          <a:p>
            <a:pPr marL="0" lvl="0" indent="0" eaLnBrk="0" fontAlgn="base" hangingPunct="0">
              <a:lnSpc>
                <a:spcPts val="2200"/>
              </a:lnSpc>
              <a:spcBef>
                <a:spcPct val="0"/>
              </a:spcBef>
              <a:spcAft>
                <a:spcPts val="1200"/>
              </a:spcAft>
              <a:buFont typeface="Arial"/>
              <a:buNone/>
            </a:pPr>
            <a:r>
              <a:rPr lang="en-US" sz="2400" dirty="0" smtClean="0">
                <a:solidFill>
                  <a:schemeClr val="bg1"/>
                </a:solidFill>
                <a:latin typeface="Arial" pitchFamily="34" charset="0"/>
                <a:ea typeface="Calibri" pitchFamily="34" charset="0"/>
                <a:cs typeface="Arial" pitchFamily="34" charset="0"/>
              </a:rPr>
              <a:t>Uses electrodes placed on the scalp to measure and record brain’s electrical activity</a:t>
            </a:r>
          </a:p>
          <a:p>
            <a:pPr algn="l" eaLnBrk="0" fontAlgn="base" hangingPunct="0">
              <a:lnSpc>
                <a:spcPts val="1800"/>
              </a:lnSpc>
              <a:spcBef>
                <a:spcPct val="0"/>
              </a:spcBef>
              <a:spcAft>
                <a:spcPts val="600"/>
              </a:spcAft>
            </a:pPr>
            <a:r>
              <a:rPr lang="en-US" sz="2400" b="0" dirty="0" smtClean="0">
                <a:solidFill>
                  <a:schemeClr val="bg1"/>
                </a:solidFill>
                <a:latin typeface="Aharoni" pitchFamily="2" charset="-79"/>
                <a:ea typeface="Times New Roman" pitchFamily="18" charset="0"/>
                <a:cs typeface="Aharoni" pitchFamily="2" charset="-79"/>
              </a:rPr>
              <a:t>Two basic types of sleep</a:t>
            </a:r>
          </a:p>
          <a:p>
            <a:pPr eaLnBrk="0" fontAlgn="base" hangingPunct="0">
              <a:lnSpc>
                <a:spcPts val="1800"/>
              </a:lnSpc>
              <a:spcBef>
                <a:spcPct val="0"/>
              </a:spcBef>
              <a:spcAft>
                <a:spcPts val="600"/>
              </a:spcAft>
            </a:pPr>
            <a:r>
              <a:rPr lang="en-US" sz="2400" b="0" dirty="0" smtClean="0">
                <a:solidFill>
                  <a:schemeClr val="bg1"/>
                </a:solidFill>
                <a:latin typeface="Arial" pitchFamily="34" charset="0"/>
                <a:ea typeface="Times New Roman" pitchFamily="18" charset="0"/>
                <a:cs typeface="Arial" pitchFamily="34" charset="0"/>
              </a:rPr>
              <a:t>REM (rapid eye movement) – associated with dreaming</a:t>
            </a:r>
          </a:p>
          <a:p>
            <a:pPr eaLnBrk="0" fontAlgn="base" hangingPunct="0">
              <a:lnSpc>
                <a:spcPts val="1800"/>
              </a:lnSpc>
              <a:spcBef>
                <a:spcPct val="0"/>
              </a:spcBef>
              <a:spcAft>
                <a:spcPts val="600"/>
              </a:spcAft>
            </a:pPr>
            <a:r>
              <a:rPr lang="en-US" sz="2400" b="0" dirty="0" smtClean="0">
                <a:solidFill>
                  <a:schemeClr val="bg1"/>
                </a:solidFill>
                <a:latin typeface="Arial" pitchFamily="34" charset="0"/>
                <a:ea typeface="Times New Roman" pitchFamily="18" charset="0"/>
                <a:cs typeface="Arial" pitchFamily="34" charset="0"/>
              </a:rPr>
              <a:t>NREM (non- rapid eye movement, or quiet sleep) – divided into four stages</a:t>
            </a:r>
          </a:p>
          <a:p>
            <a:r>
              <a:rPr lang="en-US" sz="1200" b="0" i="0" u="none" strike="noStrike" kern="1200" baseline="0" dirty="0" smtClean="0">
                <a:solidFill>
                  <a:schemeClr val="tx1"/>
                </a:solidFill>
                <a:latin typeface="+mn-lt"/>
                <a:ea typeface="+mn-ea"/>
                <a:cs typeface="+mn-cs"/>
              </a:rPr>
              <a:t>Wired for Sleep Using electrodes pasted</a:t>
            </a:r>
          </a:p>
          <a:p>
            <a:r>
              <a:rPr lang="en-US" sz="1200" b="0" i="0" u="none" strike="noStrike" kern="1200" baseline="0" dirty="0" smtClean="0">
                <a:solidFill>
                  <a:schemeClr val="tx1"/>
                </a:solidFill>
                <a:latin typeface="+mn-lt"/>
                <a:ea typeface="+mn-ea"/>
                <a:cs typeface="+mn-cs"/>
              </a:rPr>
              <a:t>to the scalp, the electroencephalogram</a:t>
            </a:r>
          </a:p>
          <a:p>
            <a:r>
              <a:rPr lang="en-US" sz="1200" b="0" i="0" u="none" strike="noStrike" kern="1200" baseline="0" dirty="0" smtClean="0">
                <a:solidFill>
                  <a:schemeClr val="tx1"/>
                </a:solidFill>
                <a:latin typeface="+mn-lt"/>
                <a:ea typeface="+mn-ea"/>
                <a:cs typeface="+mn-cs"/>
              </a:rPr>
              <a:t>(EEG) detects changes in the brain’s</a:t>
            </a:r>
          </a:p>
          <a:p>
            <a:r>
              <a:rPr lang="en-US" sz="1200" b="0" i="0" u="none" strike="noStrike" kern="1200" baseline="0" dirty="0" smtClean="0">
                <a:solidFill>
                  <a:schemeClr val="tx1"/>
                </a:solidFill>
                <a:latin typeface="+mn-lt"/>
                <a:ea typeface="+mn-ea"/>
                <a:cs typeface="+mn-cs"/>
              </a:rPr>
              <a:t>electrical activity. Other instruments</a:t>
            </a:r>
          </a:p>
          <a:p>
            <a:r>
              <a:rPr lang="en-US" sz="1200" b="0" i="0" u="none" strike="noStrike" kern="1200" baseline="0" dirty="0" smtClean="0">
                <a:solidFill>
                  <a:schemeClr val="tx1"/>
                </a:solidFill>
                <a:latin typeface="+mn-lt"/>
                <a:ea typeface="+mn-ea"/>
                <a:cs typeface="+mn-cs"/>
              </a:rPr>
              <a:t>record eye and muscle movements,</a:t>
            </a:r>
          </a:p>
          <a:p>
            <a:r>
              <a:rPr lang="en-US" sz="1200" b="0" i="0" u="none" strike="noStrike" kern="1200" baseline="0" dirty="0" smtClean="0">
                <a:solidFill>
                  <a:schemeClr val="tx1"/>
                </a:solidFill>
                <a:latin typeface="+mn-lt"/>
                <a:ea typeface="+mn-ea"/>
                <a:cs typeface="+mn-cs"/>
              </a:rPr>
              <a:t>respirations, heart rate, and airflow.</a:t>
            </a:r>
          </a:p>
          <a:p>
            <a:r>
              <a:rPr lang="en-US" sz="1200" b="0" i="0" u="none" strike="noStrike" kern="1200" baseline="0" dirty="0" smtClean="0">
                <a:solidFill>
                  <a:schemeClr val="tx1"/>
                </a:solidFill>
                <a:latin typeface="+mn-lt"/>
                <a:ea typeface="+mn-ea"/>
                <a:cs typeface="+mn-cs"/>
              </a:rPr>
              <a:t>Although it may look uncomfortable,</a:t>
            </a:r>
          </a:p>
          <a:p>
            <a:r>
              <a:rPr lang="en-US" sz="1200" b="0" i="0" u="none" strike="noStrike" kern="1200" baseline="0" dirty="0" smtClean="0">
                <a:solidFill>
                  <a:schemeClr val="tx1"/>
                </a:solidFill>
                <a:latin typeface="+mn-lt"/>
                <a:ea typeface="+mn-ea"/>
                <a:cs typeface="+mn-cs"/>
              </a:rPr>
              <a:t>most people involved in sleep studies</a:t>
            </a:r>
          </a:p>
          <a:p>
            <a:r>
              <a:rPr lang="en-US" sz="1200" b="0" i="0" u="none" strike="noStrike" kern="1200" baseline="0" dirty="0" smtClean="0">
                <a:solidFill>
                  <a:schemeClr val="tx1"/>
                </a:solidFill>
                <a:latin typeface="+mn-lt"/>
                <a:ea typeface="+mn-ea"/>
                <a:cs typeface="+mn-cs"/>
              </a:rPr>
              <a:t>become oblivious to the electrodes and</a:t>
            </a:r>
          </a:p>
          <a:p>
            <a:r>
              <a:rPr lang="en-US" sz="1200" b="0" i="0" u="none" strike="noStrike" kern="1200" baseline="0" dirty="0" smtClean="0">
                <a:solidFill>
                  <a:schemeClr val="tx1"/>
                </a:solidFill>
                <a:latin typeface="+mn-lt"/>
                <a:ea typeface="+mn-ea"/>
                <a:cs typeface="+mn-cs"/>
              </a:rPr>
              <a:t>wires as they drift into sleep (Carskadon</a:t>
            </a:r>
          </a:p>
          <a:p>
            <a:r>
              <a:rPr lang="en-US" sz="1200" b="0" i="0" u="none" strike="noStrike" kern="1200" baseline="0" dirty="0" smtClean="0">
                <a:solidFill>
                  <a:schemeClr val="tx1"/>
                </a:solidFill>
                <a:latin typeface="+mn-lt"/>
                <a:ea typeface="+mn-ea"/>
                <a:cs typeface="+mn-cs"/>
              </a:rPr>
              <a:t>&amp; Rechtschaffen, 2005).</a:t>
            </a:r>
            <a:endParaRPr lang="en-US" sz="2400" b="0" dirty="0" smtClean="0">
              <a:solidFill>
                <a:schemeClr val="bg1"/>
              </a:solidFill>
              <a:latin typeface="Arial" pitchFamily="34" charset="0"/>
              <a:ea typeface="Times New Roman" pitchFamily="18" charset="0"/>
              <a:cs typeface="Arial" pitchFamily="34" charset="0"/>
            </a:endParaRPr>
          </a:p>
          <a:p>
            <a:pPr marL="0" lvl="0" indent="0" eaLnBrk="0" fontAlgn="base" hangingPunct="0">
              <a:lnSpc>
                <a:spcPts val="2200"/>
              </a:lnSpc>
              <a:spcBef>
                <a:spcPct val="0"/>
              </a:spcBef>
              <a:spcAft>
                <a:spcPts val="1200"/>
              </a:spcAft>
              <a:buFont typeface="Arial"/>
              <a:buNone/>
            </a:pPr>
            <a:endParaRPr lang="en-US" sz="2400" dirty="0" smtClean="0">
              <a:solidFill>
                <a:schemeClr val="bg1"/>
              </a:solidFill>
              <a:latin typeface="Arial" pitchFamily="34" charset="0"/>
              <a:ea typeface="Calibri" pitchFamily="34" charset="0"/>
              <a:cs typeface="Arial" pitchFamily="34" charset="0"/>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10</a:t>
            </a:fld>
            <a:endParaRPr lang="en-US" dirty="0"/>
          </a:p>
        </p:txBody>
      </p:sp>
    </p:spTree>
    <p:extLst>
      <p:ext uri="{BB962C8B-B14F-4D97-AF65-F5344CB8AC3E}">
        <p14:creationId xmlns:p14="http://schemas.microsoft.com/office/powerpoint/2010/main" val="379538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11</a:t>
            </a:fld>
            <a:endParaRPr lang="en-US" dirty="0"/>
          </a:p>
        </p:txBody>
      </p:sp>
    </p:spTree>
    <p:extLst>
      <p:ext uri="{BB962C8B-B14F-4D97-AF65-F5344CB8AC3E}">
        <p14:creationId xmlns:p14="http://schemas.microsoft.com/office/powerpoint/2010/main" val="212486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From wakefulness to the</a:t>
            </a:r>
          </a:p>
          <a:p>
            <a:r>
              <a:rPr lang="en-US" sz="1200" b="0" i="0" u="none" strike="noStrike" kern="1200" baseline="0" dirty="0" smtClean="0">
                <a:solidFill>
                  <a:schemeClr val="tx1"/>
                </a:solidFill>
                <a:latin typeface="+mn-lt"/>
                <a:ea typeface="+mn-ea"/>
                <a:cs typeface="+mn-cs"/>
              </a:rPr>
              <a:t>deepest sleep of stage 4 NREM, the</a:t>
            </a:r>
          </a:p>
          <a:p>
            <a:r>
              <a:rPr lang="en-US" sz="1200" b="0" i="0" u="none" strike="noStrike" kern="1200" baseline="0" dirty="0" smtClean="0">
                <a:solidFill>
                  <a:schemeClr val="tx1"/>
                </a:solidFill>
                <a:latin typeface="+mn-lt"/>
                <a:ea typeface="+mn-ea"/>
                <a:cs typeface="+mn-cs"/>
              </a:rPr>
              <a:t>brain’s activity, measured by EEG recordings,</a:t>
            </a:r>
          </a:p>
          <a:p>
            <a:r>
              <a:rPr lang="en-US" sz="1200" b="0" i="0" u="none" strike="noStrike" kern="1200" baseline="0" dirty="0" smtClean="0">
                <a:solidFill>
                  <a:schemeClr val="tx1"/>
                </a:solidFill>
                <a:latin typeface="+mn-lt"/>
                <a:ea typeface="+mn-ea"/>
                <a:cs typeface="+mn-cs"/>
              </a:rPr>
              <a:t>progressively diminishes, as</a:t>
            </a:r>
          </a:p>
          <a:p>
            <a:r>
              <a:rPr lang="en-US" sz="1200" b="0" i="0" u="none" strike="noStrike" kern="1200" baseline="0" dirty="0" smtClean="0">
                <a:solidFill>
                  <a:schemeClr val="tx1"/>
                </a:solidFill>
                <a:latin typeface="+mn-lt"/>
                <a:ea typeface="+mn-ea"/>
                <a:cs typeface="+mn-cs"/>
              </a:rPr>
              <a:t>demonstrated by larger and slower brain</a:t>
            </a:r>
          </a:p>
          <a:p>
            <a:r>
              <a:rPr lang="en-US" sz="1200" b="0" i="0" u="none" strike="noStrike" kern="1200" baseline="0" dirty="0" smtClean="0">
                <a:solidFill>
                  <a:schemeClr val="tx1"/>
                </a:solidFill>
                <a:latin typeface="+mn-lt"/>
                <a:ea typeface="+mn-ea"/>
                <a:cs typeface="+mn-cs"/>
              </a:rPr>
              <a:t>waves. The four NREM stages occupy</a:t>
            </a:r>
          </a:p>
          <a:p>
            <a:r>
              <a:rPr lang="en-US" sz="1200" b="0" i="0" u="none" strike="noStrike" kern="1200" baseline="0" dirty="0" smtClean="0">
                <a:solidFill>
                  <a:schemeClr val="tx1"/>
                </a:solidFill>
                <a:latin typeface="+mn-lt"/>
                <a:ea typeface="+mn-ea"/>
                <a:cs typeface="+mn-cs"/>
              </a:rPr>
              <a:t>the first 50 to 70 minutes of sleep. Then,</a:t>
            </a:r>
          </a:p>
          <a:p>
            <a:r>
              <a:rPr lang="en-US" sz="1200" b="0" i="0" u="none" strike="noStrike" kern="1200" baseline="0" dirty="0" smtClean="0">
                <a:solidFill>
                  <a:schemeClr val="tx1"/>
                </a:solidFill>
                <a:latin typeface="+mn-lt"/>
                <a:ea typeface="+mn-ea"/>
                <a:cs typeface="+mn-cs"/>
              </a:rPr>
              <a:t>in a matter of minutes, the brain cycles</a:t>
            </a:r>
          </a:p>
          <a:p>
            <a:r>
              <a:rPr lang="en-US" sz="1200" b="0" i="0" u="none" strike="noStrike" kern="1200" baseline="0" dirty="0" smtClean="0">
                <a:solidFill>
                  <a:schemeClr val="tx1"/>
                </a:solidFill>
                <a:latin typeface="+mn-lt"/>
                <a:ea typeface="+mn-ea"/>
                <a:cs typeface="+mn-cs"/>
              </a:rPr>
              <a:t>back to smaller, faster brain waves, and</a:t>
            </a:r>
          </a:p>
          <a:p>
            <a:r>
              <a:rPr lang="en-US" sz="1200" b="0" i="0" u="none" strike="noStrike" kern="1200" baseline="0" dirty="0" smtClean="0">
                <a:solidFill>
                  <a:schemeClr val="tx1"/>
                </a:solidFill>
                <a:latin typeface="+mn-lt"/>
                <a:ea typeface="+mn-ea"/>
                <a:cs typeface="+mn-cs"/>
              </a:rPr>
              <a:t>the sleeper experiences the night’s fi rst</a:t>
            </a:r>
          </a:p>
          <a:p>
            <a:r>
              <a:rPr lang="en-US" sz="1200" b="0" i="0" u="none" strike="noStrike" kern="1200" baseline="0" dirty="0" smtClean="0">
                <a:solidFill>
                  <a:schemeClr val="tx1"/>
                </a:solidFill>
                <a:latin typeface="+mn-lt"/>
                <a:ea typeface="+mn-ea"/>
                <a:cs typeface="+mn-cs"/>
              </a:rPr>
              <a:t>episode of dreaming REM sleep, which</a:t>
            </a:r>
          </a:p>
          <a:p>
            <a:r>
              <a:rPr lang="en-US" sz="1200" b="0" i="0" u="none" strike="noStrike" kern="1200" baseline="0" dirty="0" smtClean="0">
                <a:solidFill>
                  <a:schemeClr val="tx1"/>
                </a:solidFill>
                <a:latin typeface="+mn-lt"/>
                <a:ea typeface="+mn-ea"/>
                <a:cs typeface="+mn-cs"/>
              </a:rPr>
              <a:t>lasts 5 to 15 minutes. During the rest of</a:t>
            </a:r>
          </a:p>
          <a:p>
            <a:r>
              <a:rPr lang="en-US" sz="1200" b="0" i="0" u="none" strike="noStrike" kern="1200" baseline="0" dirty="0" smtClean="0">
                <a:solidFill>
                  <a:schemeClr val="tx1"/>
                </a:solidFill>
                <a:latin typeface="+mn-lt"/>
                <a:ea typeface="+mn-ea"/>
                <a:cs typeface="+mn-cs"/>
              </a:rPr>
              <a:t>the night, the sleeper continues to experience</a:t>
            </a:r>
          </a:p>
          <a:p>
            <a:r>
              <a:rPr lang="en-US" sz="1200" b="0" i="0" u="none" strike="noStrike" kern="1200" baseline="0" dirty="0" smtClean="0">
                <a:solidFill>
                  <a:schemeClr val="tx1"/>
                </a:solidFill>
                <a:latin typeface="+mn-lt"/>
                <a:ea typeface="+mn-ea"/>
                <a:cs typeface="+mn-cs"/>
              </a:rPr>
              <a:t>90-minute cycles of alternating</a:t>
            </a:r>
          </a:p>
          <a:p>
            <a:r>
              <a:rPr lang="en-US" sz="1200" b="0" i="0" u="none" strike="noStrike" kern="1200" baseline="0" dirty="0" smtClean="0">
                <a:solidFill>
                  <a:schemeClr val="tx1"/>
                </a:solidFill>
                <a:latin typeface="+mn-lt"/>
                <a:ea typeface="+mn-ea"/>
                <a:cs typeface="+mn-cs"/>
              </a:rPr>
              <a:t>NREM and REM sleep.</a:t>
            </a:r>
          </a:p>
          <a:p>
            <a:r>
              <a:rPr lang="en-US" sz="1200" b="0" i="0" u="none" strike="noStrike" kern="1200" baseline="0" dirty="0" smtClean="0">
                <a:solidFill>
                  <a:schemeClr val="tx1"/>
                </a:solidFill>
                <a:latin typeface="+mn-lt"/>
                <a:ea typeface="+mn-ea"/>
                <a:cs typeface="+mn-cs"/>
              </a:rPr>
              <a:t>Source: Data from Carskadon &amp; Dement (2005).</a:t>
            </a:r>
          </a:p>
          <a:p>
            <a:r>
              <a:rPr lang="en-US" sz="1200" b="0" i="0" u="none" strike="noStrike" kern="1200" baseline="0" dirty="0" smtClean="0">
                <a:solidFill>
                  <a:schemeClr val="tx1"/>
                </a:solidFill>
                <a:latin typeface="+mn-lt"/>
                <a:ea typeface="+mn-ea"/>
                <a:cs typeface="+mn-cs"/>
              </a:rPr>
              <a:t>sleep spindles Short bursts of brain</a:t>
            </a:r>
          </a:p>
          <a:p>
            <a:r>
              <a:rPr lang="en-US" sz="1200" b="0" i="0" u="none" strike="noStrike" kern="1200" baseline="0" dirty="0" smtClean="0">
                <a:solidFill>
                  <a:schemeClr val="tx1"/>
                </a:solidFill>
                <a:latin typeface="+mn-lt"/>
                <a:ea typeface="+mn-ea"/>
                <a:cs typeface="+mn-cs"/>
              </a:rPr>
              <a:t>activity that characterize stage 2 NREM</a:t>
            </a:r>
          </a:p>
          <a:p>
            <a:r>
              <a:rPr lang="en-US" sz="1200" b="0" i="0" u="none" strike="noStrike" kern="1200" baseline="0" dirty="0" smtClean="0">
                <a:solidFill>
                  <a:schemeClr val="tx1"/>
                </a:solidFill>
                <a:latin typeface="+mn-lt"/>
                <a:ea typeface="+mn-ea"/>
                <a:cs typeface="+mn-cs"/>
              </a:rPr>
              <a:t>sleep.</a:t>
            </a:r>
          </a:p>
          <a:p>
            <a:r>
              <a:rPr lang="en-US" sz="1200" b="0" i="0" u="none" strike="noStrike" kern="1200" baseline="0" dirty="0" smtClean="0">
                <a:solidFill>
                  <a:schemeClr val="tx1"/>
                </a:solidFill>
                <a:latin typeface="+mn-lt"/>
                <a:ea typeface="+mn-ea"/>
                <a:cs typeface="+mn-cs"/>
              </a:rPr>
              <a:t>K complex Single but large high-voltage</a:t>
            </a:r>
          </a:p>
          <a:p>
            <a:r>
              <a:rPr lang="en-US" sz="1200" b="0" i="0" u="none" strike="noStrike" kern="1200" baseline="0" dirty="0" smtClean="0">
                <a:solidFill>
                  <a:schemeClr val="tx1"/>
                </a:solidFill>
                <a:latin typeface="+mn-lt"/>
                <a:ea typeface="+mn-ea"/>
                <a:cs typeface="+mn-cs"/>
              </a:rPr>
              <a:t>spike of brain activity that characterizes</a:t>
            </a:r>
          </a:p>
          <a:p>
            <a:r>
              <a:rPr lang="en-US" sz="1200" b="0" i="0" u="none" strike="noStrike" kern="1200" baseline="0" dirty="0" smtClean="0">
                <a:solidFill>
                  <a:schemeClr val="tx1"/>
                </a:solidFill>
                <a:latin typeface="+mn-lt"/>
                <a:ea typeface="+mn-ea"/>
                <a:cs typeface="+mn-cs"/>
              </a:rPr>
              <a:t>stage 2 NREM sleep.</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13</a:t>
            </a:fld>
            <a:endParaRPr lang="en-US" dirty="0"/>
          </a:p>
        </p:txBody>
      </p:sp>
    </p:spTree>
    <p:extLst>
      <p:ext uri="{BB962C8B-B14F-4D97-AF65-F5344CB8AC3E}">
        <p14:creationId xmlns:p14="http://schemas.microsoft.com/office/powerpoint/2010/main" val="102732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wakefulness to the deepest sleep of stage 4 NREM, the brain’s activity, measured by EEG recordings, progressively diminishes, as demonstrated by larger and slower brain waves. The four NREM stages occupy the first 50 to 70 minutes of sleep. Then, in a matter of minutes, the brain cycles back to smaller, faster brain waves, and the sleeper experiences the night’s first episode of dreaming REM sleep, which lasts 5 to 15 minutes. During the rest of the night, the sleeper continues to experience 90-minute cycles of alternating NREM and REM sleep. Source: Data from Carskadon &amp; Dement (2005). sleep spindles Short bursts of brain activity that characterize stage 2 NREM sleep. K complex Single but large high-voltage spike of brain activity that characterizes stage 2 NREM sleep.  </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14</a:t>
            </a:fld>
            <a:endParaRPr lang="en-US" dirty="0"/>
          </a:p>
        </p:txBody>
      </p:sp>
    </p:spTree>
    <p:extLst>
      <p:ext uri="{BB962C8B-B14F-4D97-AF65-F5344CB8AC3E}">
        <p14:creationId xmlns:p14="http://schemas.microsoft.com/office/powerpoint/2010/main" val="1027321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3" name="Rectangle 2"/>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4259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9436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a:prstGeom prst="rect">
            <a:avLst/>
          </a:prstGeom>
        </p:spPr>
        <p:txBody>
          <a:bodyPr/>
          <a:lstStyle>
            <a:lvl1pPr>
              <a:defRPr/>
            </a:lvl1pPr>
          </a:lstStyle>
          <a:p>
            <a:fld id="{0FC5C9F3-4DF7-4888-843B-8EF7BF7BA1D1}" type="slidenum">
              <a:rPr lang="en-US"/>
              <a:pPr/>
              <a:t>‹#›</a:t>
            </a:fld>
            <a:endParaRPr lang="en-US"/>
          </a:p>
        </p:txBody>
      </p:sp>
    </p:spTree>
    <p:extLst>
      <p:ext uri="{BB962C8B-B14F-4D97-AF65-F5344CB8AC3E}">
        <p14:creationId xmlns:p14="http://schemas.microsoft.com/office/powerpoint/2010/main" val="338225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5" name="Rectangle 4"/>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21" r:id="rId7"/>
    <p:sldLayoutId id="2147483728" r:id="rId8"/>
    <p:sldLayoutId id="2147483736" r:id="rId9"/>
  </p:sldLayoutIdLst>
  <p:txStyles>
    <p:titleStyle>
      <a:lvl1pPr algn="l"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ritetotravel.blogspot.com/2007_03_01_archive.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upload.wikimedia.org/wikipedia/commons/a/a6/Narcoleptic_Minute_006_0001.jp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hyperlink" Target="http://www.parenting-ed.org/handout3/Specific%20Concerns%20and%20Problems/night%20terrors.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hyperlink" Target="http://swik.net/to+disorder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3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of a woman during a sleep study"/>
          <p:cNvPicPr>
            <a:picLocks noChangeAspect="1"/>
          </p:cNvPicPr>
          <p:nvPr/>
        </p:nvPicPr>
        <p:blipFill rotWithShape="1">
          <a:blip r:embed="rId3" cstate="print">
            <a:extLst>
              <a:ext uri="{28A0092B-C50C-407E-A947-70E740481C1C}">
                <a14:useLocalDpi xmlns:a14="http://schemas.microsoft.com/office/drawing/2010/main" val="0"/>
              </a:ext>
            </a:extLst>
          </a:blip>
          <a:srcRect l="11222"/>
          <a:stretch/>
        </p:blipFill>
        <p:spPr>
          <a:xfrm>
            <a:off x="0" y="0"/>
            <a:ext cx="9144000" cy="6858000"/>
          </a:xfrm>
          <a:prstGeom prst="rect">
            <a:avLst/>
          </a:prstGeom>
        </p:spPr>
      </p:pic>
      <p:sp>
        <p:nvSpPr>
          <p:cNvPr id="3" name="Title 1"/>
          <p:cNvSpPr txBox="1">
            <a:spLocks/>
          </p:cNvSpPr>
          <p:nvPr/>
        </p:nvSpPr>
        <p:spPr>
          <a:xfrm>
            <a:off x="0" y="152400"/>
            <a:ext cx="8382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US" sz="3600" dirty="0">
                <a:solidFill>
                  <a:schemeClr val="bg1"/>
                </a:solidFill>
                <a:latin typeface="Aharoni" pitchFamily="2" charset="-79"/>
                <a:cs typeface="Aharoni" pitchFamily="2" charset="-79"/>
              </a:rPr>
              <a:t>Sleep and Modern Sleep Research</a:t>
            </a:r>
          </a:p>
        </p:txBody>
      </p:sp>
      <p:sp>
        <p:nvSpPr>
          <p:cNvPr id="4" name="Rectangle 1"/>
          <p:cNvSpPr>
            <a:spLocks noChangeArrowheads="1"/>
          </p:cNvSpPr>
          <p:nvPr/>
        </p:nvSpPr>
        <p:spPr bwMode="auto">
          <a:xfrm>
            <a:off x="152401" y="1844097"/>
            <a:ext cx="6019800" cy="3671945"/>
          </a:xfrm>
          <a:prstGeom prst="rect">
            <a:avLst/>
          </a:prstGeom>
          <a:solidFill>
            <a:schemeClr val="bg2">
              <a:alpha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Modern </a:t>
            </a:r>
            <a:r>
              <a:rPr lang="en-US" sz="2400" dirty="0">
                <a:solidFill>
                  <a:srgbClr val="000000"/>
                </a:solidFill>
                <a:latin typeface="Arial" pitchFamily="34" charset="0"/>
                <a:ea typeface="Calibri" pitchFamily="34" charset="0"/>
                <a:cs typeface="Arial" pitchFamily="34" charset="0"/>
              </a:rPr>
              <a:t>sleep research began with the invention of </a:t>
            </a:r>
            <a:r>
              <a:rPr lang="en-US" sz="2400" dirty="0" smtClean="0">
                <a:solidFill>
                  <a:srgbClr val="000000"/>
                </a:solidFill>
                <a:latin typeface="Arial" pitchFamily="34" charset="0"/>
                <a:ea typeface="Calibri" pitchFamily="34" charset="0"/>
                <a:cs typeface="Arial" pitchFamily="34" charset="0"/>
              </a:rPr>
              <a:t>electroencephalography and </a:t>
            </a:r>
            <a:r>
              <a:rPr lang="en-US" sz="2400" dirty="0">
                <a:solidFill>
                  <a:srgbClr val="000000"/>
                </a:solidFill>
                <a:latin typeface="Arial" pitchFamily="34" charset="0"/>
                <a:ea typeface="Calibri" pitchFamily="34" charset="0"/>
                <a:cs typeface="Arial" pitchFamily="34" charset="0"/>
              </a:rPr>
              <a:t>the discovery that sleep is marked by distinct physiological processes and stages.</a:t>
            </a: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EEG </a:t>
            </a:r>
            <a:r>
              <a:rPr lang="en-US" sz="2400" dirty="0">
                <a:solidFill>
                  <a:srgbClr val="000000"/>
                </a:solidFill>
                <a:latin typeface="Arial" pitchFamily="34" charset="0"/>
                <a:ea typeface="Calibri" pitchFamily="34" charset="0"/>
                <a:cs typeface="Arial" pitchFamily="34" charset="0"/>
              </a:rPr>
              <a:t>(electroencephalogram): graphic record of brain activity produced by an </a:t>
            </a:r>
            <a:r>
              <a:rPr lang="en-US" sz="2400" dirty="0" smtClean="0">
                <a:solidFill>
                  <a:srgbClr val="000000"/>
                </a:solidFill>
                <a:latin typeface="Arial" pitchFamily="34" charset="0"/>
                <a:ea typeface="Calibri" pitchFamily="34" charset="0"/>
                <a:cs typeface="Arial" pitchFamily="34" charset="0"/>
              </a:rPr>
              <a:t>electroencephalograph</a:t>
            </a:r>
            <a:endParaRPr lang="en-US" sz="2400" dirty="0">
              <a:solidFill>
                <a:srgbClr val="000000"/>
              </a:solidFill>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Brain remains active during sleep</a:t>
            </a:r>
            <a:endParaRPr lang="en-US" sz="2400" dirty="0">
              <a:solidFill>
                <a:srgbClr val="000000"/>
              </a:solidFill>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Pattern </a:t>
            </a:r>
            <a:r>
              <a:rPr lang="en-US" sz="2400" dirty="0">
                <a:solidFill>
                  <a:srgbClr val="000000"/>
                </a:solidFill>
                <a:latin typeface="Arial" pitchFamily="34" charset="0"/>
                <a:ea typeface="Calibri" pitchFamily="34" charset="0"/>
                <a:cs typeface="Arial" pitchFamily="34" charset="0"/>
              </a:rPr>
              <a:t>of activity </a:t>
            </a:r>
            <a:r>
              <a:rPr lang="en-US" sz="2400" dirty="0" smtClean="0">
                <a:solidFill>
                  <a:srgbClr val="000000"/>
                </a:solidFill>
                <a:latin typeface="Arial" pitchFamily="34" charset="0"/>
                <a:ea typeface="Calibri" pitchFamily="34" charset="0"/>
                <a:cs typeface="Arial" pitchFamily="34" charset="0"/>
              </a:rPr>
              <a:t>differs </a:t>
            </a:r>
            <a:r>
              <a:rPr lang="en-US" sz="2400" dirty="0">
                <a:solidFill>
                  <a:srgbClr val="000000"/>
                </a:solidFill>
                <a:latin typeface="Arial" pitchFamily="34" charset="0"/>
                <a:ea typeface="Calibri" pitchFamily="34" charset="0"/>
                <a:cs typeface="Arial" pitchFamily="34" charset="0"/>
              </a:rPr>
              <a:t>from waking state – some areas active, others </a:t>
            </a:r>
            <a:r>
              <a:rPr lang="en-US" sz="2400" dirty="0" smtClean="0">
                <a:solidFill>
                  <a:srgbClr val="000000"/>
                </a:solidFill>
                <a:latin typeface="Arial" pitchFamily="34" charset="0"/>
                <a:ea typeface="Calibri" pitchFamily="34" charset="0"/>
                <a:cs typeface="Arial" pitchFamily="34" charset="0"/>
              </a:rPr>
              <a:t>not</a:t>
            </a:r>
            <a:endParaRPr lang="en-US" sz="2400" dirty="0">
              <a:solidFill>
                <a:srgbClr val="000000"/>
              </a:solidFill>
              <a:latin typeface="Arial" pitchFamily="34" charset="0"/>
              <a:ea typeface="Calibri" pitchFamily="34" charset="0"/>
              <a:cs typeface="Arial" pitchFamily="34" charset="0"/>
            </a:endParaRPr>
          </a:p>
        </p:txBody>
      </p:sp>
      <p:sp>
        <p:nvSpPr>
          <p:cNvPr id="6" name="Rectangle 5"/>
          <p:cNvSpPr/>
          <p:nvPr/>
        </p:nvSpPr>
        <p:spPr>
          <a:xfrm rot="16200000">
            <a:off x="8270333" y="5984333"/>
            <a:ext cx="1531890" cy="215444"/>
          </a:xfrm>
          <a:prstGeom prst="rect">
            <a:avLst/>
          </a:prstGeom>
        </p:spPr>
        <p:txBody>
          <a:bodyPr wrap="none">
            <a:spAutoFit/>
          </a:bodyPr>
          <a:lstStyle/>
          <a:p>
            <a:r>
              <a:rPr lang="en-US" sz="800" dirty="0">
                <a:solidFill>
                  <a:srgbClr val="FFFFFF"/>
                </a:solidFill>
              </a:rPr>
              <a:t>Garo/Phanie/Photo Researchers</a:t>
            </a:r>
          </a:p>
        </p:txBody>
      </p:sp>
      <p:sp>
        <p:nvSpPr>
          <p:cNvPr id="7" name="Snip Diagonal Corner Rectangle 6"/>
          <p:cNvSpPr/>
          <p:nvPr/>
        </p:nvSpPr>
        <p:spPr>
          <a:xfrm>
            <a:off x="6443053" y="1867393"/>
            <a:ext cx="2558546" cy="3323959"/>
          </a:xfrm>
          <a:prstGeom prst="snip2DiagRect">
            <a:avLst/>
          </a:prstGeom>
          <a:solidFill>
            <a:schemeClr val="accent3">
              <a:lumMod val="20000"/>
              <a:lumOff val="80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eaLnBrk="0" fontAlgn="base" hangingPunct="0">
              <a:lnSpc>
                <a:spcPts val="1800"/>
              </a:lnSpc>
              <a:spcBef>
                <a:spcPct val="0"/>
              </a:spcBef>
              <a:spcAft>
                <a:spcPts val="600"/>
              </a:spcAft>
            </a:pPr>
            <a:r>
              <a:rPr lang="en-US" b="1" dirty="0">
                <a:solidFill>
                  <a:srgbClr val="000000"/>
                </a:solidFill>
                <a:latin typeface="Aharoni" pitchFamily="2" charset="-79"/>
                <a:ea typeface="Times New Roman" pitchFamily="18" charset="0"/>
                <a:cs typeface="Aharoni" pitchFamily="2" charset="-79"/>
              </a:rPr>
              <a:t>Two basic types of sleep</a:t>
            </a:r>
          </a:p>
          <a:p>
            <a:pPr eaLnBrk="0" fontAlgn="base" hangingPunct="0">
              <a:lnSpc>
                <a:spcPts val="1800"/>
              </a:lnSpc>
              <a:spcBef>
                <a:spcPct val="0"/>
              </a:spcBef>
              <a:spcAft>
                <a:spcPts val="600"/>
              </a:spcAft>
            </a:pPr>
            <a:r>
              <a:rPr lang="en-US" dirty="0">
                <a:solidFill>
                  <a:srgbClr val="000000"/>
                </a:solidFill>
                <a:latin typeface="Arial" pitchFamily="34" charset="0"/>
                <a:ea typeface="Times New Roman" pitchFamily="18" charset="0"/>
                <a:cs typeface="Arial" pitchFamily="34" charset="0"/>
              </a:rPr>
              <a:t>REM (rapid eye movement) – associated with dreaming</a:t>
            </a:r>
          </a:p>
          <a:p>
            <a:pPr eaLnBrk="0" fontAlgn="base" hangingPunct="0">
              <a:lnSpc>
                <a:spcPts val="1800"/>
              </a:lnSpc>
              <a:spcBef>
                <a:spcPct val="0"/>
              </a:spcBef>
              <a:spcAft>
                <a:spcPts val="600"/>
              </a:spcAft>
            </a:pPr>
            <a:r>
              <a:rPr lang="en-US" dirty="0">
                <a:solidFill>
                  <a:srgbClr val="000000"/>
                </a:solidFill>
                <a:latin typeface="Arial" pitchFamily="34" charset="0"/>
                <a:ea typeface="Times New Roman" pitchFamily="18" charset="0"/>
                <a:cs typeface="Arial" pitchFamily="34" charset="0"/>
              </a:rPr>
              <a:t>NREM (non- rapid eye movement, or quiet sleep) – divided into four stages</a:t>
            </a:r>
          </a:p>
        </p:txBody>
      </p:sp>
    </p:spTree>
    <p:extLst>
      <p:ext uri="{BB962C8B-B14F-4D97-AF65-F5344CB8AC3E}">
        <p14:creationId xmlns:p14="http://schemas.microsoft.com/office/powerpoint/2010/main" val="1538599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Onset of </a:t>
            </a:r>
            <a:r>
              <a:rPr lang="en-US" dirty="0" smtClean="0"/>
              <a:t>Sleep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024287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74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FOCUS</a:t>
            </a:r>
            <a:br>
              <a:rPr lang="en-US" dirty="0" smtClean="0"/>
            </a:br>
            <a:r>
              <a:rPr lang="en-US" sz="3100" b="1" dirty="0"/>
              <a:t>What You Really Want to </a:t>
            </a:r>
            <a:r>
              <a:rPr lang="en-US" sz="3100" b="1" dirty="0" smtClean="0"/>
              <a:t>Know </a:t>
            </a:r>
            <a:r>
              <a:rPr lang="en-US" sz="3100" b="1" dirty="0"/>
              <a:t>About Sleep</a:t>
            </a:r>
          </a:p>
        </p:txBody>
      </p:sp>
      <p:sp>
        <p:nvSpPr>
          <p:cNvPr id="3" name="Content Placeholder 2"/>
          <p:cNvSpPr>
            <a:spLocks noGrp="1"/>
          </p:cNvSpPr>
          <p:nvPr>
            <p:ph idx="1"/>
          </p:nvPr>
        </p:nvSpPr>
        <p:spPr/>
        <p:txBody>
          <a:bodyPr>
            <a:normAutofit fontScale="92500" lnSpcReduction="20000"/>
          </a:bodyPr>
          <a:lstStyle/>
          <a:p>
            <a:r>
              <a:rPr lang="en-US" dirty="0" smtClean="0"/>
              <a:t>Why do I yawn?</a:t>
            </a:r>
          </a:p>
          <a:p>
            <a:r>
              <a:rPr lang="en-US" dirty="0" smtClean="0"/>
              <a:t>Is yawning contagious?</a:t>
            </a:r>
          </a:p>
          <a:p>
            <a:r>
              <a:rPr lang="en-US" dirty="0" smtClean="0"/>
              <a:t>Why do I get sleepy?</a:t>
            </a:r>
          </a:p>
          <a:p>
            <a:r>
              <a:rPr lang="en-US" dirty="0"/>
              <a:t>Sometimes in the morning when I </a:t>
            </a:r>
            <a:r>
              <a:rPr lang="en-US" dirty="0" smtClean="0"/>
              <a:t>first </a:t>
            </a:r>
            <a:r>
              <a:rPr lang="en-US" dirty="0"/>
              <a:t>wake up, I </a:t>
            </a:r>
            <a:r>
              <a:rPr lang="en-US" dirty="0" smtClean="0"/>
              <a:t>can’t move</a:t>
            </a:r>
            <a:r>
              <a:rPr lang="en-US" dirty="0"/>
              <a:t>. I’m literally paralyzed! Is this normal</a:t>
            </a:r>
            <a:r>
              <a:rPr lang="en-US" dirty="0" smtClean="0"/>
              <a:t>?</a:t>
            </a:r>
          </a:p>
          <a:p>
            <a:r>
              <a:rPr lang="en-US" dirty="0"/>
              <a:t>Do deaf people who use sign </a:t>
            </a:r>
            <a:r>
              <a:rPr lang="en-US" dirty="0" smtClean="0"/>
              <a:t>language sometimes </a:t>
            </a:r>
            <a:r>
              <a:rPr lang="en-US" dirty="0"/>
              <a:t>“sleep-sign</a:t>
            </a:r>
            <a:r>
              <a:rPr lang="en-US" dirty="0" smtClean="0"/>
              <a:t>” during </a:t>
            </a:r>
            <a:r>
              <a:rPr lang="en-US" dirty="0"/>
              <a:t>sleep</a:t>
            </a:r>
            <a:r>
              <a:rPr lang="en-US" dirty="0" smtClean="0"/>
              <a:t>?</a:t>
            </a:r>
          </a:p>
          <a:p>
            <a:r>
              <a:rPr lang="en-US" dirty="0"/>
              <a:t>Do the things people say when they talk in their sleep </a:t>
            </a:r>
            <a:r>
              <a:rPr lang="en-US" dirty="0" smtClean="0"/>
              <a:t>make any </a:t>
            </a:r>
            <a:r>
              <a:rPr lang="en-US" dirty="0"/>
              <a:t>sense</a:t>
            </a:r>
            <a:r>
              <a:rPr lang="en-US" dirty="0" smtClean="0"/>
              <a:t>?</a:t>
            </a:r>
            <a:br>
              <a:rPr lang="en-US" dirty="0" smtClean="0"/>
            </a:br>
            <a:endParaRPr lang="en-US" dirty="0" smtClean="0"/>
          </a:p>
          <a:p>
            <a:pPr marL="0" indent="0" algn="ctr">
              <a:buNone/>
            </a:pPr>
            <a:r>
              <a:rPr lang="en-US" i="1" dirty="0" smtClean="0"/>
              <a:t>How many of these questions can you answer? </a:t>
            </a:r>
            <a:br>
              <a:rPr lang="en-US" i="1" dirty="0" smtClean="0"/>
            </a:br>
            <a:r>
              <a:rPr lang="en-US" i="1" dirty="0" smtClean="0"/>
              <a:t> Check your text for more information</a:t>
            </a:r>
            <a:r>
              <a:rPr lang="en-US" dirty="0" smtClean="0"/>
              <a:t>.</a:t>
            </a:r>
          </a:p>
          <a:p>
            <a:endParaRPr lang="en-US" dirty="0"/>
          </a:p>
        </p:txBody>
      </p:sp>
    </p:spTree>
    <p:extLst>
      <p:ext uri="{BB962C8B-B14F-4D97-AF65-F5344CB8AC3E}">
        <p14:creationId xmlns:p14="http://schemas.microsoft.com/office/powerpoint/2010/main" val="1395020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First 90 </a:t>
            </a:r>
            <a:r>
              <a:rPr lang="en-US" dirty="0" smtClean="0"/>
              <a:t>Minutes of </a:t>
            </a:r>
            <a:r>
              <a:rPr lang="en-US" dirty="0"/>
              <a:t>Sleep</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593906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3102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First 90 </a:t>
            </a:r>
            <a:r>
              <a:rPr lang="en-US" dirty="0" smtClean="0"/>
              <a:t>Minutes of </a:t>
            </a:r>
            <a:r>
              <a:rPr lang="en-US" dirty="0"/>
              <a:t>Sleep</a:t>
            </a:r>
          </a:p>
        </p:txBody>
      </p:sp>
      <p:pic>
        <p:nvPicPr>
          <p:cNvPr id="6" name="Content Placeholder 5" descr="The figure is a drawing depicting the first 90 minutes of sleep. From wakefulness to the  deepest sleep of stage 4 NREM, the  brain’s activity, measured by EEG recordings,  progressively diminishes, as  demonstrated by larger and slower brain  waves. The four NREM stages occupy  the first 50 to 70 minutes of sleep. Then,  in a matter of minutes, the brain cycles  back to smaller, faster brain waves, and  the sleeper experiences the night’s first  episode of dreaming REM sleep, which  lasts 5 to 15 minutes. During the rest of  the night, the sleeper continues to experience  90-minute cycles of alternating  NREM and REM sleep.  Source: Data from Carskadon &amp; Dement (2005).  sleep spindles Short bursts of brain  activity that characterize stage 2 NREM  sleep.  K complex Single but large high-voltage  spike of brain activity that characterizes  stage 2 NREM sleep.    &#10;" title="Figure 4.3"/>
          <p:cNvPicPr>
            <a:picLocks noGrp="1" noChangeAspect="1"/>
          </p:cNvPicPr>
          <p:nvPr>
            <p:ph idx="1"/>
          </p:nvPr>
        </p:nvPicPr>
        <p:blipFill>
          <a:blip r:embed="rId3"/>
          <a:srcRect l="12541" r="12541"/>
          <a:stretch>
            <a:fillRect/>
          </a:stretch>
        </p:blipFill>
        <p:spPr>
          <a:xfrm>
            <a:off x="2108200" y="3320928"/>
            <a:ext cx="5054600" cy="2779835"/>
          </a:xfrm>
        </p:spPr>
      </p:pic>
      <p:sp>
        <p:nvSpPr>
          <p:cNvPr id="7" name="Rectangle 6"/>
          <p:cNvSpPr/>
          <p:nvPr/>
        </p:nvSpPr>
        <p:spPr>
          <a:xfrm>
            <a:off x="448212" y="1311050"/>
            <a:ext cx="8347956" cy="2182649"/>
          </a:xfrm>
          <a:prstGeom prst="rect">
            <a:avLst/>
          </a:prstGeom>
        </p:spPr>
        <p:txBody>
          <a:bodyPr wrap="square">
            <a:spAutoFit/>
          </a:bodyPr>
          <a:lstStyle/>
          <a:p>
            <a:pPr marL="457200" lvl="0" indent="-457200" eaLnBrk="0" fontAlgn="base" hangingPunct="0">
              <a:lnSpc>
                <a:spcPts val="1800"/>
              </a:lnSpc>
              <a:spcBef>
                <a:spcPct val="0"/>
              </a:spcBef>
              <a:spcAft>
                <a:spcPts val="600"/>
              </a:spcAft>
              <a:buFont typeface="Arial" pitchFamily="34" charset="0"/>
              <a:buChar char="•"/>
            </a:pPr>
            <a:r>
              <a:rPr lang="en-US" sz="2000" dirty="0">
                <a:latin typeface="Arial" pitchFamily="34" charset="0"/>
                <a:ea typeface="Calibri" pitchFamily="34" charset="0"/>
                <a:cs typeface="Arial" pitchFamily="34" charset="0"/>
              </a:rPr>
              <a:t>Upon reaching stage 4 and after about 80 to 100 minutes of total sleep time, sleep lightens, returns through stages 3 and </a:t>
            </a:r>
            <a:r>
              <a:rPr lang="en-US" sz="2000" dirty="0" smtClean="0">
                <a:latin typeface="Arial" pitchFamily="34" charset="0"/>
                <a:ea typeface="Calibri" pitchFamily="34" charset="0"/>
                <a:cs typeface="Arial" pitchFamily="34" charset="0"/>
              </a:rPr>
              <a:t>2.</a:t>
            </a:r>
            <a:endParaRPr lang="en-US" sz="2000" dirty="0">
              <a:latin typeface="Arial" pitchFamily="34" charset="0"/>
              <a:ea typeface="Calibri" pitchFamily="34" charset="0"/>
              <a:cs typeface="Arial" pitchFamily="34" charset="0"/>
            </a:endParaRPr>
          </a:p>
          <a:p>
            <a:pPr marL="457200" lvl="0" indent="-457200" eaLnBrk="0" fontAlgn="base" hangingPunct="0">
              <a:lnSpc>
                <a:spcPts val="1800"/>
              </a:lnSpc>
              <a:spcBef>
                <a:spcPct val="0"/>
              </a:spcBef>
              <a:spcAft>
                <a:spcPts val="600"/>
              </a:spcAft>
              <a:buFont typeface="Arial" pitchFamily="34" charset="0"/>
              <a:buChar char="•"/>
            </a:pPr>
            <a:r>
              <a:rPr lang="en-US" sz="2000" dirty="0">
                <a:latin typeface="Arial" pitchFamily="34" charset="0"/>
                <a:ea typeface="Calibri" pitchFamily="34" charset="0"/>
                <a:cs typeface="Arial" pitchFamily="34" charset="0"/>
              </a:rPr>
              <a:t>REM sleep emerges, characterized by EEG patterns that resemble beta waves of alert </a:t>
            </a:r>
            <a:r>
              <a:rPr lang="en-US" sz="2000" dirty="0" smtClean="0">
                <a:latin typeface="Arial" pitchFamily="34" charset="0"/>
                <a:ea typeface="Calibri" pitchFamily="34" charset="0"/>
                <a:cs typeface="Arial" pitchFamily="34" charset="0"/>
              </a:rPr>
              <a:t>wakefulness.</a:t>
            </a:r>
            <a:endParaRPr lang="en-US" sz="2000" dirty="0">
              <a:latin typeface="Arial" pitchFamily="34" charset="0"/>
              <a:ea typeface="Calibri" pitchFamily="34" charset="0"/>
              <a:cs typeface="Arial" pitchFamily="34" charset="0"/>
            </a:endParaRPr>
          </a:p>
          <a:p>
            <a:pPr marL="457200" lvl="0" indent="-457200" eaLnBrk="0" fontAlgn="base" hangingPunct="0">
              <a:lnSpc>
                <a:spcPts val="1800"/>
              </a:lnSpc>
              <a:spcBef>
                <a:spcPct val="0"/>
              </a:spcBef>
              <a:spcAft>
                <a:spcPts val="600"/>
              </a:spcAft>
              <a:buFont typeface="Arial" pitchFamily="34" charset="0"/>
              <a:buChar char="•"/>
            </a:pPr>
            <a:r>
              <a:rPr lang="en-US" sz="2000" b="1" dirty="0">
                <a:latin typeface="Arial" pitchFamily="34" charset="0"/>
                <a:ea typeface="Calibri" pitchFamily="34" charset="0"/>
                <a:cs typeface="Arial" pitchFamily="34" charset="0"/>
              </a:rPr>
              <a:t>Four or five sleep cycles occur in a typical night’s sleep; less time is spent in slow-wave, more is spent in </a:t>
            </a:r>
            <a:r>
              <a:rPr lang="en-US" sz="2000" b="1" dirty="0" smtClean="0">
                <a:latin typeface="Arial" pitchFamily="34" charset="0"/>
                <a:ea typeface="Calibri" pitchFamily="34" charset="0"/>
                <a:cs typeface="Arial" pitchFamily="34" charset="0"/>
              </a:rPr>
              <a:t>REM.</a:t>
            </a:r>
            <a:endParaRPr lang="en-US" sz="2000" b="1" dirty="0">
              <a:latin typeface="Arial" pitchFamily="34" charset="0"/>
              <a:ea typeface="Calibri" pitchFamily="34" charset="0"/>
              <a:cs typeface="Arial" pitchFamily="34" charset="0"/>
            </a:endParaRPr>
          </a:p>
          <a:p>
            <a:pPr marL="457200" lvl="0" indent="-457200" eaLnBrk="0" fontAlgn="base" hangingPunct="0">
              <a:lnSpc>
                <a:spcPts val="1800"/>
              </a:lnSpc>
              <a:spcBef>
                <a:spcPct val="0"/>
              </a:spcBef>
              <a:spcAft>
                <a:spcPts val="600"/>
              </a:spcAft>
              <a:buFont typeface="Arial" pitchFamily="34" charset="0"/>
              <a:buChar char="•"/>
            </a:pPr>
            <a:r>
              <a:rPr lang="en-US" sz="2000" dirty="0">
                <a:latin typeface="Arial" pitchFamily="34" charset="0"/>
                <a:ea typeface="Calibri" pitchFamily="34" charset="0"/>
                <a:cs typeface="Arial" pitchFamily="34" charset="0"/>
              </a:rPr>
              <a:t>First REM period is about 5 to 15 minutes; length extends in later </a:t>
            </a:r>
            <a:r>
              <a:rPr lang="en-US" sz="2000" dirty="0" smtClean="0">
                <a:latin typeface="Arial" pitchFamily="34" charset="0"/>
                <a:ea typeface="Calibri" pitchFamily="34" charset="0"/>
                <a:cs typeface="Arial" pitchFamily="34" charset="0"/>
              </a:rPr>
              <a:t>periods.</a:t>
            </a:r>
            <a:endParaRPr lang="en-US" sz="2000" dirty="0">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1872526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365"/>
            <a:ext cx="8229600" cy="1143000"/>
          </a:xfrm>
        </p:spPr>
        <p:txBody>
          <a:bodyPr>
            <a:normAutofit/>
          </a:bodyPr>
          <a:lstStyle/>
          <a:p>
            <a:r>
              <a:rPr lang="en-US" dirty="0"/>
              <a:t>The 90-Minute </a:t>
            </a:r>
            <a:r>
              <a:rPr lang="en-US" dirty="0" smtClean="0"/>
              <a:t>Cycles of </a:t>
            </a:r>
            <a:r>
              <a:rPr lang="en-US" dirty="0"/>
              <a:t>Sleep</a:t>
            </a:r>
          </a:p>
        </p:txBody>
      </p:sp>
      <p:pic>
        <p:nvPicPr>
          <p:cNvPr id="4" name="Content Placeholder 3" descr="The figure is a drawing that depicts the 90 minutes sleep cycles. During a typical night, you  experience five 90-minute cycles of alternating  NREM and REM sleep. The deepest  stages of NREM sleep, stages 3 and 4, occur  during the first two 90-minute cycles.  Dreaming REM sleep episodes become  progressively longer as the night goes on.  Shifts in sleep position, indicated by the  dots, usually occur immediately before  and after REM episodes.  " title="Figure 4.4"/>
          <p:cNvPicPr>
            <a:picLocks noGrp="1" noChangeAspect="1"/>
          </p:cNvPicPr>
          <p:nvPr>
            <p:ph idx="1"/>
          </p:nvPr>
        </p:nvPicPr>
        <p:blipFill>
          <a:blip r:embed="rId3" cstate="print">
            <a:extLst>
              <a:ext uri="{28A0092B-C50C-407E-A947-70E740481C1C}">
                <a14:useLocalDpi xmlns:a14="http://schemas.microsoft.com/office/drawing/2010/main" val="0"/>
              </a:ext>
            </a:extLst>
          </a:blip>
          <a:srcRect l="-10655" r="-10655"/>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640294" y="330200"/>
            <a:ext cx="2249334" cy="1200329"/>
          </a:xfrm>
          <a:prstGeom prst="rect">
            <a:avLst/>
          </a:prstGeom>
          <a:noFill/>
        </p:spPr>
        <p:txBody>
          <a:bodyPr wrap="none" rtlCol="0">
            <a:spAutoFit/>
          </a:bodyPr>
          <a:lstStyle/>
          <a:p>
            <a:r>
              <a:rPr lang="en-US" dirty="0" smtClean="0"/>
              <a:t>Largest category of </a:t>
            </a:r>
          </a:p>
          <a:p>
            <a:r>
              <a:rPr lang="en-US" dirty="0" smtClean="0"/>
              <a:t>sleep: NREM</a:t>
            </a:r>
          </a:p>
          <a:p>
            <a:r>
              <a:rPr lang="en-US" dirty="0" smtClean="0"/>
              <a:t>Stage 2—45 to 50%</a:t>
            </a:r>
          </a:p>
          <a:p>
            <a:r>
              <a:rPr lang="en-US" dirty="0" smtClean="0"/>
              <a:t>Of sleep</a:t>
            </a:r>
            <a:endParaRPr lang="en-US" dirty="0"/>
          </a:p>
        </p:txBody>
      </p:sp>
    </p:spTree>
    <p:extLst>
      <p:ext uri="{BB962C8B-B14F-4D97-AF65-F5344CB8AC3E}">
        <p14:creationId xmlns:p14="http://schemas.microsoft.com/office/powerpoint/2010/main" val="973244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Synchronized Sleepers</a:t>
            </a:r>
          </a:p>
        </p:txBody>
      </p:sp>
      <p:sp>
        <p:nvSpPr>
          <p:cNvPr id="3" name="Content Placeholder 2"/>
          <p:cNvSpPr>
            <a:spLocks noGrp="1"/>
          </p:cNvSpPr>
          <p:nvPr>
            <p:ph idx="1"/>
          </p:nvPr>
        </p:nvSpPr>
        <p:spPr>
          <a:xfrm>
            <a:off x="401173" y="4326595"/>
            <a:ext cx="8229600" cy="2041216"/>
          </a:xfrm>
        </p:spPr>
        <p:txBody>
          <a:bodyPr>
            <a:normAutofit fontScale="70000" lnSpcReduction="20000"/>
          </a:bodyPr>
          <a:lstStyle/>
          <a:p>
            <a:pPr marL="0" indent="0">
              <a:buNone/>
            </a:pPr>
            <a:r>
              <a:rPr lang="en-US" dirty="0"/>
              <a:t>As these time-</a:t>
            </a:r>
            <a:r>
              <a:rPr lang="en-US" dirty="0" smtClean="0"/>
              <a:t>lapse photographs </a:t>
            </a:r>
            <a:r>
              <a:rPr lang="en-US" dirty="0"/>
              <a:t>show, couples who </a:t>
            </a:r>
            <a:r>
              <a:rPr lang="en-US" dirty="0" smtClean="0"/>
              <a:t>regularly sleep </a:t>
            </a:r>
            <a:r>
              <a:rPr lang="en-US" dirty="0"/>
              <a:t>in the same bed tend to have </a:t>
            </a:r>
            <a:r>
              <a:rPr lang="en-US" dirty="0" smtClean="0"/>
              <a:t>synchronized sleep </a:t>
            </a:r>
            <a:r>
              <a:rPr lang="en-US" dirty="0"/>
              <a:t>cycles. </a:t>
            </a:r>
            <a:endParaRPr lang="en-US" dirty="0" smtClean="0"/>
          </a:p>
          <a:p>
            <a:pPr marL="0" indent="0">
              <a:buNone/>
            </a:pPr>
            <a:r>
              <a:rPr lang="en-US" dirty="0" smtClean="0"/>
              <a:t>Since </a:t>
            </a:r>
            <a:r>
              <a:rPr lang="en-US" dirty="0"/>
              <a:t>bed partners </a:t>
            </a:r>
            <a:r>
              <a:rPr lang="en-US" dirty="0" smtClean="0"/>
              <a:t>fall asleep </a:t>
            </a:r>
            <a:r>
              <a:rPr lang="en-US" dirty="0"/>
              <a:t>at about the same time, they are </a:t>
            </a:r>
            <a:r>
              <a:rPr lang="en-US" dirty="0" smtClean="0"/>
              <a:t>likely to </a:t>
            </a:r>
            <a:r>
              <a:rPr lang="en-US" dirty="0"/>
              <a:t>have similarly timed NREM–REM </a:t>
            </a:r>
            <a:r>
              <a:rPr lang="en-US" dirty="0" smtClean="0"/>
              <a:t>sleep cycles</a:t>
            </a:r>
            <a:r>
              <a:rPr lang="en-US" dirty="0"/>
              <a:t>. </a:t>
            </a:r>
            <a:endParaRPr lang="en-US" dirty="0" smtClean="0"/>
          </a:p>
          <a:p>
            <a:pPr marL="0" indent="0">
              <a:buNone/>
            </a:pPr>
            <a:r>
              <a:rPr lang="en-US" dirty="0" smtClean="0"/>
              <a:t>The </a:t>
            </a:r>
            <a:r>
              <a:rPr lang="en-US" dirty="0"/>
              <a:t>movements of this couple are </a:t>
            </a:r>
            <a:r>
              <a:rPr lang="en-US" dirty="0" smtClean="0"/>
              <a:t>also synchronized</a:t>
            </a:r>
            <a:r>
              <a:rPr lang="en-US" dirty="0"/>
              <a:t>. Both sleepers shift position </a:t>
            </a:r>
            <a:r>
              <a:rPr lang="en-US" dirty="0" smtClean="0"/>
              <a:t>just before </a:t>
            </a:r>
            <a:r>
              <a:rPr lang="en-US" dirty="0"/>
              <a:t>and after episodes of REM sleep.</a:t>
            </a:r>
          </a:p>
        </p:txBody>
      </p:sp>
      <p:pic>
        <p:nvPicPr>
          <p:cNvPr id="4" name="Picture 3" title="Photos of people sleeping"/>
          <p:cNvPicPr>
            <a:picLocks noChangeAspect="1"/>
          </p:cNvPicPr>
          <p:nvPr/>
        </p:nvPicPr>
        <p:blipFill>
          <a:blip r:embed="rId2"/>
          <a:stretch>
            <a:fillRect/>
          </a:stretch>
        </p:blipFill>
        <p:spPr>
          <a:xfrm>
            <a:off x="298452" y="1755348"/>
            <a:ext cx="8564340" cy="2390263"/>
          </a:xfrm>
          <a:prstGeom prst="rect">
            <a:avLst/>
          </a:prstGeom>
        </p:spPr>
      </p:pic>
    </p:spTree>
    <p:extLst>
      <p:ext uri="{BB962C8B-B14F-4D97-AF65-F5344CB8AC3E}">
        <p14:creationId xmlns:p14="http://schemas.microsoft.com/office/powerpoint/2010/main" val="4028804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Patterns Over the Lifespan</a:t>
            </a:r>
            <a:endParaRPr lang="en-US" dirty="0"/>
          </a:p>
        </p:txBody>
      </p:sp>
      <p:sp>
        <p:nvSpPr>
          <p:cNvPr id="3" name="Content Placeholder 2"/>
          <p:cNvSpPr>
            <a:spLocks noGrp="1"/>
          </p:cNvSpPr>
          <p:nvPr>
            <p:ph idx="1"/>
          </p:nvPr>
        </p:nvSpPr>
        <p:spPr/>
        <p:txBody>
          <a:bodyPr>
            <a:normAutofit fontScale="92500"/>
          </a:bodyPr>
          <a:lstStyle/>
          <a:p>
            <a:pPr algn="ctr" eaLnBrk="0" fontAlgn="base" hangingPunct="0">
              <a:lnSpc>
                <a:spcPts val="1800"/>
              </a:lnSpc>
              <a:spcBef>
                <a:spcPct val="0"/>
              </a:spcBef>
              <a:spcAft>
                <a:spcPts val="600"/>
              </a:spcAft>
            </a:pPr>
            <a:r>
              <a:rPr lang="en-US" b="1" dirty="0">
                <a:solidFill>
                  <a:srgbClr val="000000"/>
                </a:solidFill>
                <a:ea typeface="Times New Roman" pitchFamily="18" charset="0"/>
                <a:cs typeface="Aharoni" pitchFamily="2" charset="-79"/>
              </a:rPr>
              <a:t>Percentage of a night’s sleep devoted to REM</a:t>
            </a:r>
          </a:p>
          <a:p>
            <a:pPr lvl="1" eaLnBrk="0" fontAlgn="base" hangingPunct="0">
              <a:lnSpc>
                <a:spcPts val="1800"/>
              </a:lnSpc>
              <a:spcBef>
                <a:spcPct val="0"/>
              </a:spcBef>
              <a:spcAft>
                <a:spcPts val="600"/>
              </a:spcAft>
            </a:pPr>
            <a:r>
              <a:rPr lang="en-US" dirty="0">
                <a:solidFill>
                  <a:srgbClr val="000000"/>
                </a:solidFill>
                <a:ea typeface="Times New Roman" pitchFamily="18" charset="0"/>
                <a:cs typeface="Arial" pitchFamily="34" charset="0"/>
              </a:rPr>
              <a:t>Increases during childhood and adolescence</a:t>
            </a:r>
          </a:p>
          <a:p>
            <a:pPr lvl="1" eaLnBrk="0" fontAlgn="base" hangingPunct="0">
              <a:lnSpc>
                <a:spcPts val="1800"/>
              </a:lnSpc>
              <a:spcBef>
                <a:spcPct val="0"/>
              </a:spcBef>
              <a:spcAft>
                <a:spcPts val="600"/>
              </a:spcAft>
            </a:pPr>
            <a:r>
              <a:rPr lang="en-US" dirty="0">
                <a:solidFill>
                  <a:srgbClr val="000000"/>
                </a:solidFill>
                <a:ea typeface="Times New Roman" pitchFamily="18" charset="0"/>
                <a:cs typeface="Arial" pitchFamily="34" charset="0"/>
              </a:rPr>
              <a:t>Remains stable throughout adulthood </a:t>
            </a:r>
          </a:p>
          <a:p>
            <a:pPr lvl="1" eaLnBrk="0" fontAlgn="base" hangingPunct="0">
              <a:lnSpc>
                <a:spcPts val="1800"/>
              </a:lnSpc>
              <a:spcBef>
                <a:spcPct val="0"/>
              </a:spcBef>
              <a:spcAft>
                <a:spcPts val="600"/>
              </a:spcAft>
            </a:pPr>
            <a:r>
              <a:rPr lang="en-US" dirty="0">
                <a:solidFill>
                  <a:srgbClr val="000000"/>
                </a:solidFill>
                <a:ea typeface="Times New Roman" pitchFamily="18" charset="0"/>
                <a:cs typeface="Arial" pitchFamily="34" charset="0"/>
              </a:rPr>
              <a:t>Decreases during late </a:t>
            </a:r>
            <a:r>
              <a:rPr lang="en-US" dirty="0" smtClean="0">
                <a:solidFill>
                  <a:srgbClr val="000000"/>
                </a:solidFill>
                <a:ea typeface="Times New Roman" pitchFamily="18" charset="0"/>
                <a:cs typeface="Arial" pitchFamily="34" charset="0"/>
              </a:rPr>
              <a:t>adulthood</a:t>
            </a:r>
            <a:br>
              <a:rPr lang="en-US" dirty="0" smtClean="0">
                <a:solidFill>
                  <a:srgbClr val="000000"/>
                </a:solidFill>
                <a:ea typeface="Times New Roman" pitchFamily="18" charset="0"/>
                <a:cs typeface="Arial" pitchFamily="34" charset="0"/>
              </a:rPr>
            </a:br>
            <a:endParaRPr lang="en-US" dirty="0" smtClean="0">
              <a:solidFill>
                <a:srgbClr val="000000"/>
              </a:solidFill>
              <a:ea typeface="Times New Roman" pitchFamily="18" charset="0"/>
              <a:cs typeface="Arial" pitchFamily="34" charset="0"/>
            </a:endParaRPr>
          </a:p>
          <a:p>
            <a:pPr eaLnBrk="0" fontAlgn="base" hangingPunct="0">
              <a:lnSpc>
                <a:spcPts val="1800"/>
              </a:lnSpc>
              <a:spcBef>
                <a:spcPct val="0"/>
              </a:spcBef>
              <a:spcAft>
                <a:spcPts val="600"/>
              </a:spcAft>
            </a:pPr>
            <a:r>
              <a:rPr lang="en-US" b="1" dirty="0" smtClean="0">
                <a:solidFill>
                  <a:srgbClr val="000000"/>
                </a:solidFill>
                <a:ea typeface="Times New Roman" pitchFamily="18" charset="0"/>
                <a:cs typeface="Arial" pitchFamily="34" charset="0"/>
              </a:rPr>
              <a:t>Developmental patterns</a:t>
            </a:r>
          </a:p>
          <a:p>
            <a:pPr lvl="1" eaLnBrk="0" fontAlgn="base" hangingPunct="0">
              <a:lnSpc>
                <a:spcPts val="1800"/>
              </a:lnSpc>
              <a:spcBef>
                <a:spcPct val="0"/>
              </a:spcBef>
              <a:spcAft>
                <a:spcPts val="600"/>
              </a:spcAft>
            </a:pPr>
            <a:r>
              <a:rPr lang="en-US" b="1" u="sng" dirty="0" smtClean="0">
                <a:solidFill>
                  <a:srgbClr val="000000"/>
                </a:solidFill>
                <a:ea typeface="Times New Roman" pitchFamily="18" charset="0"/>
                <a:cs typeface="Arial" pitchFamily="34" charset="0"/>
              </a:rPr>
              <a:t>Newborn</a:t>
            </a:r>
            <a:r>
              <a:rPr lang="en-US" u="sng" dirty="0" smtClean="0">
                <a:solidFill>
                  <a:srgbClr val="000000"/>
                </a:solidFill>
                <a:ea typeface="Times New Roman" pitchFamily="18" charset="0"/>
                <a:cs typeface="Arial" pitchFamily="34" charset="0"/>
              </a:rPr>
              <a:t>: </a:t>
            </a:r>
            <a:r>
              <a:rPr lang="en-US" u="sng" dirty="0">
                <a:latin typeface="Arial" pitchFamily="34" charset="0"/>
                <a:cs typeface="Arial" pitchFamily="34" charset="0"/>
              </a:rPr>
              <a:t>Sleeps about 16 hours a day, though not all at </a:t>
            </a:r>
            <a:r>
              <a:rPr lang="en-US" u="sng" dirty="0" smtClean="0">
                <a:latin typeface="Arial" pitchFamily="34" charset="0"/>
                <a:cs typeface="Arial" pitchFamily="34" charset="0"/>
              </a:rPr>
              <a:t>once; Up </a:t>
            </a:r>
            <a:r>
              <a:rPr lang="en-US" u="sng" dirty="0">
                <a:latin typeface="Arial" pitchFamily="34" charset="0"/>
                <a:cs typeface="Arial" pitchFamily="34" charset="0"/>
              </a:rPr>
              <a:t>to 8 hours—or 50 percent—of the newborn’s sleep time is spent in REM </a:t>
            </a:r>
            <a:r>
              <a:rPr lang="en-US" u="sng" dirty="0" smtClean="0">
                <a:latin typeface="Arial" pitchFamily="34" charset="0"/>
                <a:cs typeface="Arial" pitchFamily="34" charset="0"/>
              </a:rPr>
              <a:t>sleep</a:t>
            </a:r>
          </a:p>
          <a:p>
            <a:pPr lvl="1" eaLnBrk="0" fontAlgn="base" hangingPunct="0">
              <a:lnSpc>
                <a:spcPts val="1800"/>
              </a:lnSpc>
              <a:spcBef>
                <a:spcPct val="0"/>
              </a:spcBef>
              <a:spcAft>
                <a:spcPts val="600"/>
              </a:spcAft>
            </a:pPr>
            <a:r>
              <a:rPr lang="en-US" b="1" dirty="0" smtClean="0">
                <a:latin typeface="Arial" pitchFamily="34" charset="0"/>
                <a:cs typeface="Arial" pitchFamily="34" charset="0"/>
              </a:rPr>
              <a:t>Infant</a:t>
            </a:r>
            <a:r>
              <a:rPr lang="en-US" dirty="0" smtClean="0">
                <a:latin typeface="Arial" pitchFamily="34" charset="0"/>
                <a:cs typeface="Arial" pitchFamily="34" charset="0"/>
              </a:rPr>
              <a:t>: </a:t>
            </a:r>
            <a:r>
              <a:rPr lang="en-US" dirty="0">
                <a:latin typeface="Arial" pitchFamily="34" charset="0"/>
                <a:cs typeface="Arial" pitchFamily="34" charset="0"/>
              </a:rPr>
              <a:t>Shorter 60-minute sleep cycles, producing up to 13 sleep cycles per </a:t>
            </a:r>
            <a:r>
              <a:rPr lang="en-US" dirty="0" smtClean="0">
                <a:latin typeface="Arial" pitchFamily="34" charset="0"/>
                <a:cs typeface="Arial" pitchFamily="34" charset="0"/>
              </a:rPr>
              <a:t>day</a:t>
            </a:r>
          </a:p>
          <a:p>
            <a:pPr lvl="1" eaLnBrk="0" fontAlgn="base" hangingPunct="0">
              <a:lnSpc>
                <a:spcPts val="1800"/>
              </a:lnSpc>
              <a:spcBef>
                <a:spcPct val="0"/>
              </a:spcBef>
              <a:spcAft>
                <a:spcPts val="600"/>
              </a:spcAft>
            </a:pPr>
            <a:r>
              <a:rPr lang="en-US" b="1" dirty="0" smtClean="0">
                <a:latin typeface="Arial" pitchFamily="34" charset="0"/>
                <a:cs typeface="Arial" pitchFamily="34" charset="0"/>
              </a:rPr>
              <a:t>Toddler</a:t>
            </a:r>
            <a:r>
              <a:rPr lang="en-US" dirty="0" smtClean="0">
                <a:latin typeface="Arial" pitchFamily="34" charset="0"/>
                <a:cs typeface="Arial" pitchFamily="34" charset="0"/>
              </a:rPr>
              <a:t>: </a:t>
            </a:r>
            <a:r>
              <a:rPr lang="en-US" dirty="0">
                <a:latin typeface="Arial" pitchFamily="34" charset="0"/>
                <a:cs typeface="Arial" pitchFamily="34" charset="0"/>
              </a:rPr>
              <a:t>75-minute sleep </a:t>
            </a:r>
            <a:r>
              <a:rPr lang="en-US" dirty="0" smtClean="0">
                <a:latin typeface="Arial" pitchFamily="34" charset="0"/>
                <a:cs typeface="Arial" pitchFamily="34" charset="0"/>
              </a:rPr>
              <a:t>cycles</a:t>
            </a:r>
          </a:p>
          <a:p>
            <a:pPr lvl="1" eaLnBrk="0" fontAlgn="base" hangingPunct="0">
              <a:lnSpc>
                <a:spcPts val="1800"/>
              </a:lnSpc>
              <a:spcBef>
                <a:spcPct val="0"/>
              </a:spcBef>
              <a:spcAft>
                <a:spcPts val="600"/>
              </a:spcAft>
            </a:pPr>
            <a:r>
              <a:rPr lang="en-US" b="1" dirty="0" smtClean="0">
                <a:latin typeface="Arial" pitchFamily="34" charset="0"/>
                <a:cs typeface="Arial" pitchFamily="34" charset="0"/>
              </a:rPr>
              <a:t>Age 5</a:t>
            </a:r>
            <a:r>
              <a:rPr lang="en-US" dirty="0" smtClean="0">
                <a:latin typeface="Arial" pitchFamily="34" charset="0"/>
                <a:cs typeface="Arial" pitchFamily="34" charset="0"/>
              </a:rPr>
              <a:t>: </a:t>
            </a:r>
            <a:r>
              <a:rPr lang="en-US" dirty="0">
                <a:latin typeface="Arial" pitchFamily="34" charset="0"/>
                <a:cs typeface="Arial" pitchFamily="34" charset="0"/>
              </a:rPr>
              <a:t>Typical 90-minute sleep cycles of alternating REM and </a:t>
            </a:r>
            <a:r>
              <a:rPr lang="en-US" dirty="0" smtClean="0">
                <a:latin typeface="Arial" pitchFamily="34" charset="0"/>
                <a:cs typeface="Arial" pitchFamily="34" charset="0"/>
              </a:rPr>
              <a:t>NREM</a:t>
            </a:r>
          </a:p>
          <a:p>
            <a:pPr lvl="1" eaLnBrk="0" fontAlgn="base" hangingPunct="0">
              <a:lnSpc>
                <a:spcPts val="1800"/>
              </a:lnSpc>
              <a:spcBef>
                <a:spcPct val="0"/>
              </a:spcBef>
              <a:spcAft>
                <a:spcPts val="600"/>
              </a:spcAft>
            </a:pPr>
            <a:r>
              <a:rPr lang="en-US" b="1" dirty="0" smtClean="0">
                <a:latin typeface="Arial" pitchFamily="34" charset="0"/>
                <a:cs typeface="Arial" pitchFamily="34" charset="0"/>
              </a:rPr>
              <a:t>Childhood through late adulthood</a:t>
            </a:r>
            <a:r>
              <a:rPr lang="en-US" dirty="0" smtClean="0">
                <a:latin typeface="Arial" pitchFamily="34" charset="0"/>
                <a:cs typeface="Arial" pitchFamily="34" charset="0"/>
              </a:rPr>
              <a:t>: Pattern of sleep evolves and changes</a:t>
            </a:r>
            <a:endParaRPr lang="en-US" dirty="0">
              <a:latin typeface="Arial" pitchFamily="34" charset="0"/>
              <a:cs typeface="Arial" pitchFamily="34" charset="0"/>
            </a:endParaRPr>
          </a:p>
          <a:p>
            <a:pPr lvl="1" eaLnBrk="0" fontAlgn="base" hangingPunct="0">
              <a:lnSpc>
                <a:spcPts val="1800"/>
              </a:lnSpc>
              <a:spcBef>
                <a:spcPct val="0"/>
              </a:spcBef>
              <a:spcAft>
                <a:spcPts val="600"/>
              </a:spcAft>
            </a:pPr>
            <a:endParaRPr lang="en-US" dirty="0" smtClean="0">
              <a:solidFill>
                <a:srgbClr val="000000"/>
              </a:solidFill>
              <a:ea typeface="Times New Roman" pitchFamily="18" charset="0"/>
              <a:cs typeface="Arial" pitchFamily="34" charset="0"/>
            </a:endParaRPr>
          </a:p>
          <a:p>
            <a:pPr marL="0" indent="0">
              <a:buNone/>
            </a:pPr>
            <a:endParaRPr lang="en-US" dirty="0">
              <a:solidFill>
                <a:srgbClr val="000000"/>
              </a:solidFill>
            </a:endParaRPr>
          </a:p>
        </p:txBody>
      </p:sp>
    </p:spTree>
    <p:extLst>
      <p:ext uri="{BB962C8B-B14F-4D97-AF65-F5344CB8AC3E}">
        <p14:creationId xmlns:p14="http://schemas.microsoft.com/office/powerpoint/2010/main" val="2178474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Over the Lifespan</a:t>
            </a:r>
            <a:endParaRPr lang="en-US" dirty="0"/>
          </a:p>
        </p:txBody>
      </p:sp>
      <p:pic>
        <p:nvPicPr>
          <p:cNvPr id="4" name="Content Placeholder 3" descr="The figure is a line graph. The data show that Sleep quality changes significantly over&#10;the lifespan. In particular, notice that slow wave&#10;sleep decreases over the lifespan,&#10;as does total sleep time. By middle adulthood,&#10;people are more likely to experience&#10;wakefulness after sleep onset. Senior&#10;adults aged 55 and older often take longer&#10;to fall asleep, which is technically called&#10;sleep latency" title="Figure 4.5"/>
          <p:cNvPicPr>
            <a:picLocks noGrp="1" noChangeAspect="1"/>
          </p:cNvPicPr>
          <p:nvPr>
            <p:ph idx="1"/>
          </p:nvPr>
        </p:nvPicPr>
        <p:blipFill>
          <a:blip r:embed="rId3"/>
          <a:srcRect l="198" r="198"/>
          <a:stretch>
            <a:fillRect/>
          </a:stretch>
        </p:blipFill>
        <p:spPr/>
      </p:pic>
    </p:spTree>
    <p:extLst>
      <p:ext uri="{BB962C8B-B14F-4D97-AF65-F5344CB8AC3E}">
        <p14:creationId xmlns:p14="http://schemas.microsoft.com/office/powerpoint/2010/main" val="144903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167"/>
          </a:xfrm>
        </p:spPr>
        <p:txBody>
          <a:bodyPr/>
          <a:lstStyle/>
          <a:p>
            <a:r>
              <a:rPr lang="en-US" dirty="0" smtClean="0"/>
              <a:t>Why Do We Sleep? Adaptive Theory</a:t>
            </a:r>
            <a:endParaRPr lang="en-US" dirty="0"/>
          </a:p>
        </p:txBody>
      </p:sp>
      <p:pic>
        <p:nvPicPr>
          <p:cNvPr id="4" name="Content Placeholder 3" title="Photo of a sleeping polar bear"/>
          <p:cNvPicPr>
            <a:picLocks noGrp="1" noChangeAspect="1"/>
          </p:cNvPicPr>
          <p:nvPr>
            <p:ph idx="1"/>
          </p:nvPr>
        </p:nvPicPr>
        <p:blipFill>
          <a:blip r:embed="rId3"/>
          <a:srcRect t="4743" b="4743"/>
          <a:stretch>
            <a:fillRect/>
          </a:stretch>
        </p:blipFill>
        <p:spPr/>
      </p:pic>
      <p:sp>
        <p:nvSpPr>
          <p:cNvPr id="5" name="Rectangle 1"/>
          <p:cNvSpPr>
            <a:spLocks noChangeArrowheads="1"/>
          </p:cNvSpPr>
          <p:nvPr/>
        </p:nvSpPr>
        <p:spPr bwMode="auto">
          <a:xfrm>
            <a:off x="5154443" y="1648778"/>
            <a:ext cx="3733100" cy="4508072"/>
          </a:xfrm>
          <a:prstGeom prst="rect">
            <a:avLst/>
          </a:prstGeom>
          <a:solidFill>
            <a:schemeClr val="bg1">
              <a:lumMod val="95000"/>
              <a:alpha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lnSpc>
                <a:spcPts val="2200"/>
              </a:lnSpc>
              <a:spcBef>
                <a:spcPct val="0"/>
              </a:spcBef>
              <a:spcAft>
                <a:spcPts val="1200"/>
              </a:spcAft>
            </a:pPr>
            <a:r>
              <a:rPr lang="en-US" sz="2000" b="1" dirty="0" smtClean="0">
                <a:latin typeface="Arial" pitchFamily="34" charset="0"/>
                <a:ea typeface="Calibri" pitchFamily="34" charset="0"/>
                <a:cs typeface="Arial" pitchFamily="34" charset="0"/>
              </a:rPr>
              <a:t>Species Sleep Variation and Evolution</a:t>
            </a:r>
            <a:endParaRPr lang="en-US" sz="2000" b="1" dirty="0">
              <a:latin typeface="Arial" pitchFamily="34" charset="0"/>
              <a:ea typeface="Calibri" pitchFamily="34" charset="0"/>
              <a:cs typeface="Arial" pitchFamily="34" charset="0"/>
            </a:endParaRPr>
          </a:p>
          <a:p>
            <a:pPr marL="457200" indent="-457200" eaLnBrk="0" fontAlgn="base" hangingPunct="0">
              <a:lnSpc>
                <a:spcPts val="2200"/>
              </a:lnSpc>
              <a:spcBef>
                <a:spcPct val="0"/>
              </a:spcBef>
              <a:spcAft>
                <a:spcPts val="1200"/>
              </a:spcAft>
              <a:buFont typeface="Arial" pitchFamily="34" charset="0"/>
              <a:buChar char="•"/>
            </a:pPr>
            <a:r>
              <a:rPr lang="en-US" sz="2000" dirty="0" smtClean="0">
                <a:latin typeface="Arial" pitchFamily="34" charset="0"/>
                <a:ea typeface="Calibri" pitchFamily="34" charset="0"/>
                <a:cs typeface="Arial" pitchFamily="34" charset="0"/>
              </a:rPr>
              <a:t>Animals </a:t>
            </a:r>
            <a:r>
              <a:rPr lang="en-US" sz="2000" dirty="0">
                <a:latin typeface="Arial" pitchFamily="34" charset="0"/>
                <a:ea typeface="Calibri" pitchFamily="34" charset="0"/>
                <a:cs typeface="Arial" pitchFamily="34" charset="0"/>
              </a:rPr>
              <a:t>with few natural predators sleep as much as 15 hours a day</a:t>
            </a:r>
          </a:p>
          <a:p>
            <a:pPr marL="457200" indent="-457200" eaLnBrk="0" fontAlgn="base" hangingPunct="0">
              <a:lnSpc>
                <a:spcPts val="2200"/>
              </a:lnSpc>
              <a:spcBef>
                <a:spcPct val="0"/>
              </a:spcBef>
              <a:spcAft>
                <a:spcPts val="1200"/>
              </a:spcAft>
              <a:buFont typeface="Arial" pitchFamily="34" charset="0"/>
              <a:buChar char="•"/>
            </a:pPr>
            <a:r>
              <a:rPr lang="en-US" sz="2000" dirty="0" smtClean="0">
                <a:latin typeface="Arial" pitchFamily="34" charset="0"/>
                <a:ea typeface="Calibri" pitchFamily="34" charset="0"/>
                <a:cs typeface="Arial" pitchFamily="34" charset="0"/>
              </a:rPr>
              <a:t>Grazing </a:t>
            </a:r>
            <a:r>
              <a:rPr lang="en-US" sz="2000" dirty="0">
                <a:latin typeface="Arial" pitchFamily="34" charset="0"/>
                <a:ea typeface="Calibri" pitchFamily="34" charset="0"/>
                <a:cs typeface="Arial" pitchFamily="34" charset="0"/>
              </a:rPr>
              <a:t>animals, such as cattle and horses, sleep in short </a:t>
            </a:r>
            <a:r>
              <a:rPr lang="en-US" sz="2000" dirty="0" smtClean="0">
                <a:latin typeface="Arial" pitchFamily="34" charset="0"/>
                <a:ea typeface="Calibri" pitchFamily="34" charset="0"/>
                <a:cs typeface="Arial" pitchFamily="34" charset="0"/>
              </a:rPr>
              <a:t>bursts—about </a:t>
            </a:r>
            <a:r>
              <a:rPr lang="en-US" sz="2000" dirty="0">
                <a:latin typeface="Arial" pitchFamily="34" charset="0"/>
                <a:ea typeface="Calibri" pitchFamily="34" charset="0"/>
                <a:cs typeface="Arial" pitchFamily="34" charset="0"/>
              </a:rPr>
              <a:t>4 hours per </a:t>
            </a:r>
            <a:r>
              <a:rPr lang="en-US" sz="2000" dirty="0" smtClean="0">
                <a:latin typeface="Arial" pitchFamily="34" charset="0"/>
                <a:ea typeface="Calibri" pitchFamily="34" charset="0"/>
                <a:cs typeface="Arial" pitchFamily="34" charset="0"/>
              </a:rPr>
              <a:t>day</a:t>
            </a:r>
            <a:endParaRPr lang="en-US" sz="2000" dirty="0">
              <a:latin typeface="Arial" pitchFamily="34" charset="0"/>
              <a:ea typeface="Calibri" pitchFamily="34" charset="0"/>
              <a:cs typeface="Arial" pitchFamily="34" charset="0"/>
            </a:endParaRPr>
          </a:p>
          <a:p>
            <a:pPr marL="457200" indent="-457200" eaLnBrk="0" fontAlgn="base" hangingPunct="0">
              <a:lnSpc>
                <a:spcPts val="2200"/>
              </a:lnSpc>
              <a:spcBef>
                <a:spcPct val="0"/>
              </a:spcBef>
              <a:spcAft>
                <a:spcPts val="1200"/>
              </a:spcAft>
              <a:buFont typeface="Arial" pitchFamily="34" charset="0"/>
              <a:buChar char="•"/>
            </a:pPr>
            <a:r>
              <a:rPr lang="en-US" sz="2000" dirty="0" smtClean="0">
                <a:latin typeface="Arial" pitchFamily="34" charset="0"/>
                <a:ea typeface="Calibri" pitchFamily="34" charset="0"/>
                <a:cs typeface="Arial" pitchFamily="34" charset="0"/>
              </a:rPr>
              <a:t>Hibernation </a:t>
            </a:r>
            <a:r>
              <a:rPr lang="en-US" sz="2000" dirty="0">
                <a:latin typeface="Arial" pitchFamily="34" charset="0"/>
                <a:ea typeface="Calibri" pitchFamily="34" charset="0"/>
                <a:cs typeface="Arial" pitchFamily="34" charset="0"/>
              </a:rPr>
              <a:t>patterns coincide with periods during which food is scarce and environmental conditions pose </a:t>
            </a:r>
            <a:r>
              <a:rPr lang="en-US" sz="2000" dirty="0" smtClean="0">
                <a:latin typeface="Arial" pitchFamily="34" charset="0"/>
                <a:ea typeface="Calibri" pitchFamily="34" charset="0"/>
                <a:cs typeface="Arial" pitchFamily="34" charset="0"/>
              </a:rPr>
              <a:t>threats</a:t>
            </a:r>
            <a:endParaRPr lang="en-US" sz="2000" b="1" dirty="0">
              <a:latin typeface="Arial" pitchFamily="34" charset="0"/>
              <a:ea typeface="Calibri" pitchFamily="34" charset="0"/>
              <a:cs typeface="Arial" pitchFamily="34" charset="0"/>
            </a:endParaRPr>
          </a:p>
        </p:txBody>
      </p:sp>
      <p:sp>
        <p:nvSpPr>
          <p:cNvPr id="6" name="Snip Diagonal Corner Rectangle 5"/>
          <p:cNvSpPr/>
          <p:nvPr/>
        </p:nvSpPr>
        <p:spPr>
          <a:xfrm>
            <a:off x="373510" y="4070917"/>
            <a:ext cx="3772455" cy="2054132"/>
          </a:xfrm>
          <a:prstGeom prst="snip2Diag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lnSpc>
                <a:spcPts val="1800"/>
              </a:lnSpc>
              <a:spcBef>
                <a:spcPct val="0"/>
              </a:spcBef>
              <a:spcAft>
                <a:spcPts val="600"/>
              </a:spcAft>
            </a:pPr>
            <a:r>
              <a:rPr lang="en-US" sz="2000" b="1" dirty="0" smtClean="0">
                <a:solidFill>
                  <a:srgbClr val="000000"/>
                </a:solidFill>
                <a:latin typeface="Aharoni" pitchFamily="2" charset="-79"/>
                <a:ea typeface="Times New Roman" pitchFamily="18" charset="0"/>
                <a:cs typeface="Aharoni" pitchFamily="2" charset="-79"/>
              </a:rPr>
              <a:t>SLEEP IS IMPORTANT IN</a:t>
            </a:r>
          </a:p>
          <a:p>
            <a:pPr algn="ctr"/>
            <a:r>
              <a:rPr lang="en-US" b="1" i="1" dirty="0" smtClean="0">
                <a:solidFill>
                  <a:srgbClr val="000000"/>
                </a:solidFill>
                <a:latin typeface="Arial" pitchFamily="34" charset="0"/>
                <a:cs typeface="Arial" pitchFamily="34" charset="0"/>
              </a:rPr>
              <a:t>Clearing brain metabolic waste products</a:t>
            </a:r>
          </a:p>
          <a:p>
            <a:pPr algn="ctr"/>
            <a:r>
              <a:rPr lang="en-US" b="1" i="1" dirty="0" smtClean="0">
                <a:solidFill>
                  <a:srgbClr val="000000"/>
                </a:solidFill>
                <a:latin typeface="Arial" pitchFamily="34" charset="0"/>
                <a:cs typeface="Arial" pitchFamily="34" charset="0"/>
              </a:rPr>
              <a:t>Maintaining </a:t>
            </a:r>
            <a:r>
              <a:rPr lang="en-US" b="1" i="1" dirty="0">
                <a:solidFill>
                  <a:srgbClr val="000000"/>
                </a:solidFill>
                <a:latin typeface="Arial" pitchFamily="34" charset="0"/>
                <a:cs typeface="Arial" pitchFamily="34" charset="0"/>
              </a:rPr>
              <a:t>immune function</a:t>
            </a:r>
          </a:p>
          <a:p>
            <a:pPr algn="ctr"/>
            <a:r>
              <a:rPr lang="en-US" b="1" i="1" dirty="0">
                <a:solidFill>
                  <a:srgbClr val="000000"/>
                </a:solidFill>
                <a:latin typeface="Arial" pitchFamily="34" charset="0"/>
                <a:cs typeface="Arial" pitchFamily="34" charset="0"/>
              </a:rPr>
              <a:t>Learning and memory</a:t>
            </a:r>
          </a:p>
          <a:p>
            <a:pPr algn="ctr"/>
            <a:r>
              <a:rPr lang="en-US" b="1" i="1" dirty="0" smtClean="0">
                <a:solidFill>
                  <a:srgbClr val="000000"/>
                </a:solidFill>
                <a:latin typeface="Arial" pitchFamily="34" charset="0"/>
                <a:cs typeface="Arial" pitchFamily="34" charset="0"/>
              </a:rPr>
              <a:t>Regulating mood</a:t>
            </a:r>
            <a:endParaRPr lang="en-US" b="1" i="1" dirty="0">
              <a:solidFill>
                <a:srgbClr val="000000"/>
              </a:solidFill>
              <a:latin typeface="Arial" pitchFamily="34" charset="0"/>
              <a:cs typeface="Arial" pitchFamily="34" charset="0"/>
            </a:endParaRPr>
          </a:p>
        </p:txBody>
      </p:sp>
      <p:sp>
        <p:nvSpPr>
          <p:cNvPr id="7" name="Rectangle 6"/>
          <p:cNvSpPr/>
          <p:nvPr/>
        </p:nvSpPr>
        <p:spPr>
          <a:xfrm rot="16200000">
            <a:off x="-290275" y="3054578"/>
            <a:ext cx="1723549" cy="215444"/>
          </a:xfrm>
          <a:prstGeom prst="rect">
            <a:avLst/>
          </a:prstGeom>
        </p:spPr>
        <p:txBody>
          <a:bodyPr wrap="none">
            <a:spAutoFit/>
          </a:bodyPr>
          <a:lstStyle/>
          <a:p>
            <a:r>
              <a:rPr lang="en-US" sz="800" dirty="0"/>
              <a:t>Wayne R Bilenduke/Getty Images</a:t>
            </a:r>
          </a:p>
        </p:txBody>
      </p:sp>
    </p:spTree>
    <p:extLst>
      <p:ext uri="{BB962C8B-B14F-4D97-AF65-F5344CB8AC3E}">
        <p14:creationId xmlns:p14="http://schemas.microsoft.com/office/powerpoint/2010/main" val="3722533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191315"/>
            <a:ext cx="8229600" cy="2246769"/>
          </a:xfrm>
        </p:spPr>
        <p:txBody>
          <a:bodyPr/>
          <a:lstStyle/>
          <a:p>
            <a:r>
              <a:rPr lang="en-US" b="1" dirty="0" smtClean="0"/>
              <a:t/>
            </a:r>
            <a:br>
              <a:rPr lang="en-US" b="1" dirty="0" smtClean="0"/>
            </a:br>
            <a:r>
              <a:rPr lang="en-US" b="1" dirty="0"/>
              <a:t>Consciousness</a:t>
            </a:r>
            <a:r>
              <a:rPr lang="en-US" dirty="0"/>
              <a:t> is your immediate awareness of your internal states</a:t>
            </a:r>
            <a:r>
              <a:rPr lang="en-US" dirty="0" smtClean="0"/>
              <a:t>—your </a:t>
            </a:r>
            <a:r>
              <a:rPr lang="en-US" dirty="0"/>
              <a:t>thoughts, sensations, memories—and the external world around you.</a:t>
            </a:r>
            <a:r>
              <a:rPr lang="en-US" dirty="0" smtClean="0"/>
              <a:t/>
            </a:r>
            <a:br>
              <a:rPr lang="en-US" dirty="0" smtClean="0"/>
            </a:br>
            <a:endParaRPr lang="en-US" dirty="0"/>
          </a:p>
        </p:txBody>
      </p:sp>
    </p:spTree>
    <p:extLst>
      <p:ext uri="{BB962C8B-B14F-4D97-AF65-F5344CB8AC3E}">
        <p14:creationId xmlns:p14="http://schemas.microsoft.com/office/powerpoint/2010/main" val="92872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Sleep and memory formation</a:t>
            </a:r>
          </a:p>
          <a:p>
            <a:pPr lvl="1"/>
            <a:r>
              <a:rPr lang="en-US" dirty="0" smtClean="0"/>
              <a:t>New memories are strengthened and integrates with existing networks of memories.</a:t>
            </a:r>
          </a:p>
          <a:p>
            <a:pPr lvl="1"/>
            <a:r>
              <a:rPr lang="en-US" dirty="0" smtClean="0"/>
              <a:t>Emotional memories are preserved.</a:t>
            </a:r>
          </a:p>
          <a:p>
            <a:pPr lvl="1"/>
            <a:r>
              <a:rPr lang="en-US" dirty="0" smtClean="0"/>
              <a:t>“</a:t>
            </a:r>
            <a:r>
              <a:rPr lang="en-US" smtClean="0"/>
              <a:t>Memory Consolidation”</a:t>
            </a:r>
            <a:endParaRPr lang="en-US" dirty="0" smtClean="0"/>
          </a:p>
          <a:p>
            <a:pPr lvl="1"/>
            <a:endParaRPr lang="en-US" dirty="0" smtClean="0"/>
          </a:p>
          <a:p>
            <a:r>
              <a:rPr lang="en-US" dirty="0" smtClean="0"/>
              <a:t>Effects of sleep deprivation</a:t>
            </a:r>
          </a:p>
          <a:p>
            <a:pPr lvl="1"/>
            <a:r>
              <a:rPr lang="en-US" dirty="0" smtClean="0"/>
              <a:t>Sleep deprivation studies (microsleep)</a:t>
            </a:r>
          </a:p>
          <a:p>
            <a:pPr lvl="1"/>
            <a:r>
              <a:rPr lang="en-US" dirty="0" smtClean="0"/>
              <a:t>Sleep restriction studies (Diminished concentration, vigilance, reaction time, memory skills, risk assessment ability; more calorie consumption and weight gain; REM rebound and NREM rebound)</a:t>
            </a:r>
            <a:endParaRPr lang="en-US" dirty="0"/>
          </a:p>
        </p:txBody>
      </p:sp>
    </p:spTree>
    <p:extLst>
      <p:ext uri="{BB962C8B-B14F-4D97-AF65-F5344CB8AC3E}">
        <p14:creationId xmlns:p14="http://schemas.microsoft.com/office/powerpoint/2010/main" val="1981959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FOCUS ON NEUROSCIENCE</a:t>
            </a:r>
            <a:br>
              <a:rPr lang="en-US" dirty="0" smtClean="0"/>
            </a:br>
            <a:r>
              <a:rPr lang="en-US" dirty="0" smtClean="0"/>
              <a:t>The Sleep-Deprived Emotional Brain</a:t>
            </a:r>
            <a:endParaRPr lang="en-US" dirty="0"/>
          </a:p>
        </p:txBody>
      </p:sp>
      <p:sp>
        <p:nvSpPr>
          <p:cNvPr id="3" name="Content Placeholder 2"/>
          <p:cNvSpPr>
            <a:spLocks noGrp="1"/>
          </p:cNvSpPr>
          <p:nvPr>
            <p:ph idx="1"/>
          </p:nvPr>
        </p:nvSpPr>
        <p:spPr>
          <a:xfrm>
            <a:off x="457200" y="1600200"/>
            <a:ext cx="5283200" cy="4525963"/>
          </a:xfrm>
        </p:spPr>
        <p:txBody>
          <a:bodyPr>
            <a:normAutofit/>
          </a:bodyPr>
          <a:lstStyle/>
          <a:p>
            <a:r>
              <a:rPr lang="en-US" dirty="0" smtClean="0"/>
              <a:t>The sleep-deprived brain reacts to negative and positive extremes.</a:t>
            </a:r>
          </a:p>
          <a:p>
            <a:pPr lvl="1"/>
            <a:r>
              <a:rPr lang="en-US" dirty="0" smtClean="0"/>
              <a:t>The sleep-deprived brain is prone to strong emotional reactions to negative stimuli.</a:t>
            </a:r>
          </a:p>
          <a:p>
            <a:pPr lvl="1"/>
            <a:r>
              <a:rPr lang="en-US" dirty="0" smtClean="0"/>
              <a:t>Unrealistically positive responses may lead sleep-deprived people to engage in risky or addictive behavior.</a:t>
            </a:r>
            <a:endParaRPr lang="en-US" dirty="0"/>
          </a:p>
        </p:txBody>
      </p:sp>
      <p:pic>
        <p:nvPicPr>
          <p:cNvPr id="4" name="Picture 3" title="Photo of brain scans"/>
          <p:cNvPicPr>
            <a:picLocks noChangeAspect="1"/>
          </p:cNvPicPr>
          <p:nvPr/>
        </p:nvPicPr>
        <p:blipFill>
          <a:blip r:embed="rId2"/>
          <a:stretch>
            <a:fillRect/>
          </a:stretch>
        </p:blipFill>
        <p:spPr>
          <a:xfrm>
            <a:off x="5308599" y="1780224"/>
            <a:ext cx="3563117" cy="2341251"/>
          </a:xfrm>
          <a:prstGeom prst="rect">
            <a:avLst/>
          </a:prstGeom>
        </p:spPr>
      </p:pic>
    </p:spTree>
    <p:extLst>
      <p:ext uri="{BB962C8B-B14F-4D97-AF65-F5344CB8AC3E}">
        <p14:creationId xmlns:p14="http://schemas.microsoft.com/office/powerpoint/2010/main" val="133493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Dreams and Mental Activity During Sleep</a:t>
            </a:r>
            <a:endParaRPr lang="en-US" dirty="0"/>
          </a:p>
        </p:txBody>
      </p:sp>
      <p:sp>
        <p:nvSpPr>
          <p:cNvPr id="3" name="Content Placeholder 2"/>
          <p:cNvSpPr>
            <a:spLocks noGrp="1"/>
          </p:cNvSpPr>
          <p:nvPr>
            <p:ph idx="1"/>
          </p:nvPr>
        </p:nvSpPr>
        <p:spPr/>
        <p:txBody>
          <a:bodyPr>
            <a:noAutofit/>
          </a:bodyPr>
          <a:lstStyle/>
          <a:p>
            <a:pPr marL="457200" lvl="0" indent="-457200" eaLnBrk="0" fontAlgn="base" hangingPunct="0">
              <a:lnSpc>
                <a:spcPts val="1800"/>
              </a:lnSpc>
              <a:spcBef>
                <a:spcPct val="0"/>
              </a:spcBef>
              <a:spcAft>
                <a:spcPts val="600"/>
              </a:spcAft>
            </a:pPr>
            <a:r>
              <a:rPr lang="en-US" sz="2200" b="1" dirty="0">
                <a:latin typeface="Arial" pitchFamily="34" charset="0"/>
                <a:ea typeface="Calibri" pitchFamily="34" charset="0"/>
                <a:cs typeface="Arial" pitchFamily="34" charset="0"/>
              </a:rPr>
              <a:t>Sleep </a:t>
            </a:r>
            <a:r>
              <a:rPr lang="en-US" sz="2200" b="1" dirty="0" smtClean="0">
                <a:latin typeface="Arial" pitchFamily="34" charset="0"/>
                <a:ea typeface="Calibri" pitchFamily="34" charset="0"/>
                <a:cs typeface="Arial" pitchFamily="34" charset="0"/>
              </a:rPr>
              <a:t>thinking (Sleep Mentation)</a:t>
            </a:r>
          </a:p>
          <a:p>
            <a:pPr marL="457200" lvl="0" indent="-457200" eaLnBrk="0" fontAlgn="base" hangingPunct="0">
              <a:lnSpc>
                <a:spcPts val="1800"/>
              </a:lnSpc>
              <a:spcBef>
                <a:spcPct val="0"/>
              </a:spcBef>
              <a:spcAft>
                <a:spcPts val="600"/>
              </a:spcAft>
            </a:pPr>
            <a:endParaRPr lang="en-US" sz="2200" b="1" dirty="0">
              <a:latin typeface="Arial" pitchFamily="34" charset="0"/>
              <a:ea typeface="Calibri" pitchFamily="34" charset="0"/>
              <a:cs typeface="Arial" pitchFamily="34" charset="0"/>
            </a:endParaRPr>
          </a:p>
          <a:p>
            <a:pPr marL="914400" lvl="1" indent="-457200" eaLnBrk="0" fontAlgn="base" hangingPunct="0">
              <a:lnSpc>
                <a:spcPts val="1800"/>
              </a:lnSpc>
              <a:spcBef>
                <a:spcPct val="0"/>
              </a:spcBef>
              <a:spcAft>
                <a:spcPts val="600"/>
              </a:spcAft>
              <a:buFont typeface="Arial" pitchFamily="34" charset="0"/>
              <a:buChar char="•"/>
            </a:pPr>
            <a:r>
              <a:rPr lang="en-US" sz="2200" dirty="0">
                <a:latin typeface="Arial" pitchFamily="34" charset="0"/>
                <a:ea typeface="Calibri" pitchFamily="34" charset="0"/>
                <a:cs typeface="Arial" pitchFamily="34" charset="0"/>
              </a:rPr>
              <a:t>Occurs during NREM slow-wave sleep </a:t>
            </a:r>
          </a:p>
          <a:p>
            <a:pPr marL="914400" lvl="1" indent="-457200" eaLnBrk="0" fontAlgn="base" hangingPunct="0">
              <a:lnSpc>
                <a:spcPts val="1800"/>
              </a:lnSpc>
              <a:spcBef>
                <a:spcPct val="0"/>
              </a:spcBef>
              <a:spcAft>
                <a:spcPts val="600"/>
              </a:spcAft>
              <a:buFont typeface="Arial" pitchFamily="34" charset="0"/>
              <a:buChar char="•"/>
            </a:pPr>
            <a:r>
              <a:rPr lang="en-US" sz="2200" dirty="0">
                <a:latin typeface="Arial" pitchFamily="34" charset="0"/>
                <a:ea typeface="Calibri" pitchFamily="34" charset="0"/>
                <a:cs typeface="Arial" pitchFamily="34" charset="0"/>
              </a:rPr>
              <a:t>Vague, bland, thoughtlike ruminations about real-life </a:t>
            </a:r>
            <a:r>
              <a:rPr lang="en-US" sz="2200" dirty="0" smtClean="0">
                <a:latin typeface="Arial" pitchFamily="34" charset="0"/>
                <a:ea typeface="Calibri" pitchFamily="34" charset="0"/>
                <a:cs typeface="Arial" pitchFamily="34" charset="0"/>
              </a:rPr>
              <a:t>events</a:t>
            </a:r>
            <a:br>
              <a:rPr lang="en-US" sz="2200" dirty="0" smtClean="0">
                <a:latin typeface="Arial" pitchFamily="34" charset="0"/>
                <a:ea typeface="Calibri" pitchFamily="34" charset="0"/>
                <a:cs typeface="Arial" pitchFamily="34" charset="0"/>
              </a:rPr>
            </a:br>
            <a:endParaRPr lang="en-US" sz="2200" dirty="0">
              <a:latin typeface="Arial" pitchFamily="34" charset="0"/>
              <a:ea typeface="Calibri" pitchFamily="34" charset="0"/>
              <a:cs typeface="Arial" pitchFamily="34" charset="0"/>
            </a:endParaRPr>
          </a:p>
          <a:p>
            <a:pPr marL="457200" lvl="0" indent="-457200" eaLnBrk="0" fontAlgn="base" hangingPunct="0">
              <a:lnSpc>
                <a:spcPts val="1800"/>
              </a:lnSpc>
              <a:spcBef>
                <a:spcPct val="0"/>
              </a:spcBef>
              <a:spcAft>
                <a:spcPts val="600"/>
              </a:spcAft>
            </a:pPr>
            <a:r>
              <a:rPr lang="en-US" sz="2200" b="1" dirty="0">
                <a:latin typeface="Arial" pitchFamily="34" charset="0"/>
                <a:ea typeface="Calibri" pitchFamily="34" charset="0"/>
                <a:cs typeface="Arial" pitchFamily="34" charset="0"/>
              </a:rPr>
              <a:t>Most dreams happen during REM </a:t>
            </a:r>
            <a:r>
              <a:rPr lang="en-US" sz="2200" b="1" dirty="0" smtClean="0">
                <a:latin typeface="Arial" pitchFamily="34" charset="0"/>
                <a:ea typeface="Calibri" pitchFamily="34" charset="0"/>
                <a:cs typeface="Arial" pitchFamily="34" charset="0"/>
              </a:rPr>
              <a:t>sleep</a:t>
            </a:r>
          </a:p>
          <a:p>
            <a:pPr marL="0" lvl="0" indent="0" eaLnBrk="0" fontAlgn="base" hangingPunct="0">
              <a:lnSpc>
                <a:spcPts val="1800"/>
              </a:lnSpc>
              <a:spcBef>
                <a:spcPct val="0"/>
              </a:spcBef>
              <a:spcAft>
                <a:spcPts val="600"/>
              </a:spcAft>
              <a:buNone/>
            </a:pPr>
            <a:endParaRPr lang="en-US" sz="2200" b="1" dirty="0">
              <a:latin typeface="Arial" pitchFamily="34" charset="0"/>
              <a:ea typeface="Calibri" pitchFamily="34" charset="0"/>
              <a:cs typeface="Arial" pitchFamily="34" charset="0"/>
            </a:endParaRPr>
          </a:p>
          <a:p>
            <a:pPr marL="914400" lvl="1" indent="-457200" eaLnBrk="0" fontAlgn="base" hangingPunct="0">
              <a:lnSpc>
                <a:spcPts val="1800"/>
              </a:lnSpc>
              <a:spcBef>
                <a:spcPct val="0"/>
              </a:spcBef>
              <a:spcAft>
                <a:spcPts val="600"/>
              </a:spcAft>
              <a:buFont typeface="Arial" pitchFamily="34" charset="0"/>
              <a:buChar char="•"/>
            </a:pPr>
            <a:r>
              <a:rPr lang="en-US" sz="2200" dirty="0">
                <a:latin typeface="Arial" pitchFamily="34" charset="0"/>
                <a:ea typeface="Calibri" pitchFamily="34" charset="0"/>
                <a:cs typeface="Arial" pitchFamily="34" charset="0"/>
              </a:rPr>
              <a:t>People report a dream about 90 percent of the </a:t>
            </a:r>
            <a:r>
              <a:rPr lang="en-US" sz="2200" dirty="0" smtClean="0">
                <a:latin typeface="Arial" pitchFamily="34" charset="0"/>
                <a:ea typeface="Calibri" pitchFamily="34" charset="0"/>
                <a:cs typeface="Arial" pitchFamily="34" charset="0"/>
              </a:rPr>
              <a:t>time</a:t>
            </a:r>
            <a:br>
              <a:rPr lang="en-US" sz="2200" dirty="0" smtClean="0">
                <a:latin typeface="Arial" pitchFamily="34" charset="0"/>
                <a:ea typeface="Calibri" pitchFamily="34" charset="0"/>
                <a:cs typeface="Arial" pitchFamily="34" charset="0"/>
              </a:rPr>
            </a:br>
            <a:endParaRPr lang="en-US" sz="2200" dirty="0">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1332111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haroni" pitchFamily="2" charset="-79"/>
                <a:cs typeface="Aharoni" pitchFamily="2" charset="-79"/>
              </a:rPr>
              <a:t/>
            </a:r>
            <a:br>
              <a:rPr lang="en-US" dirty="0" smtClean="0">
                <a:latin typeface="Aharoni" pitchFamily="2" charset="-79"/>
                <a:cs typeface="Aharoni" pitchFamily="2" charset="-79"/>
              </a:rPr>
            </a:br>
            <a:r>
              <a:rPr lang="en-US" dirty="0" smtClean="0">
                <a:latin typeface="Aharoni" pitchFamily="2" charset="-79"/>
                <a:cs typeface="Aharoni" pitchFamily="2" charset="-79"/>
              </a:rPr>
              <a:t>Sleep </a:t>
            </a:r>
            <a:r>
              <a:rPr lang="en-US" dirty="0">
                <a:latin typeface="Aharoni" pitchFamily="2" charset="-79"/>
                <a:cs typeface="Aharoni" pitchFamily="2" charset="-79"/>
              </a:rPr>
              <a:t>and Memory Formation</a:t>
            </a:r>
            <a:br>
              <a:rPr lang="en-US" dirty="0">
                <a:latin typeface="Aharoni" pitchFamily="2" charset="-79"/>
                <a:cs typeface="Aharoni" pitchFamily="2" charset="-79"/>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483580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1586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haroni" pitchFamily="2" charset="-79"/>
                <a:cs typeface="Aharoni" pitchFamily="2" charset="-79"/>
              </a:rPr>
              <a:t/>
            </a:r>
            <a:br>
              <a:rPr lang="en-US" dirty="0" smtClean="0">
                <a:latin typeface="Aharoni" pitchFamily="2" charset="-79"/>
                <a:cs typeface="Aharoni" pitchFamily="2" charset="-79"/>
              </a:rPr>
            </a:br>
            <a:r>
              <a:rPr lang="en-US" dirty="0" smtClean="0">
                <a:latin typeface="Aharoni" pitchFamily="2" charset="-79"/>
                <a:cs typeface="Aharoni" pitchFamily="2" charset="-79"/>
              </a:rPr>
              <a:t>Dream </a:t>
            </a:r>
            <a:r>
              <a:rPr lang="en-US" dirty="0">
                <a:latin typeface="Aharoni" pitchFamily="2" charset="-79"/>
                <a:cs typeface="Aharoni" pitchFamily="2" charset="-79"/>
              </a:rPr>
              <a:t>Themes and Imagery</a:t>
            </a:r>
            <a:r>
              <a:rPr lang="en-US" sz="2400" b="1" dirty="0">
                <a:latin typeface="Arial" pitchFamily="34" charset="0"/>
                <a:cs typeface="Arial" pitchFamily="34" charset="0"/>
              </a:rPr>
              <a:t/>
            </a:r>
            <a:br>
              <a:rPr lang="en-US" sz="2400" b="1" dirty="0">
                <a:latin typeface="Arial" pitchFamily="34" charset="0"/>
                <a:cs typeface="Arial" pitchFamily="34" charset="0"/>
              </a:rPr>
            </a:br>
            <a:endParaRPr lang="en-US" dirty="0"/>
          </a:p>
        </p:txBody>
      </p:sp>
      <p:sp>
        <p:nvSpPr>
          <p:cNvPr id="3" name="Content Placeholder 2"/>
          <p:cNvSpPr>
            <a:spLocks noGrp="1"/>
          </p:cNvSpPr>
          <p:nvPr>
            <p:ph idx="1"/>
          </p:nvPr>
        </p:nvSpPr>
        <p:spPr/>
        <p:txBody>
          <a:bodyPr>
            <a:normAutofit fontScale="77500" lnSpcReduction="20000"/>
          </a:bodyPr>
          <a:lstStyle/>
          <a:p>
            <a:pPr>
              <a:spcAft>
                <a:spcPts val="600"/>
              </a:spcAft>
            </a:pPr>
            <a:r>
              <a:rPr lang="en-US" sz="3100" b="1" dirty="0" smtClean="0"/>
              <a:t>Common dream themes</a:t>
            </a:r>
          </a:p>
          <a:p>
            <a:pPr lvl="1">
              <a:spcAft>
                <a:spcPts val="600"/>
              </a:spcAft>
            </a:pPr>
            <a:r>
              <a:rPr lang="en-US" sz="2600" dirty="0" smtClean="0"/>
              <a:t>Most </a:t>
            </a:r>
            <a:r>
              <a:rPr lang="en-US" sz="2600" dirty="0"/>
              <a:t>dreams are about everyday </a:t>
            </a:r>
            <a:r>
              <a:rPr lang="en-US" sz="2600" dirty="0" smtClean="0"/>
              <a:t>things.</a:t>
            </a:r>
          </a:p>
          <a:p>
            <a:pPr lvl="1">
              <a:spcAft>
                <a:spcPts val="600"/>
              </a:spcAft>
            </a:pPr>
            <a:r>
              <a:rPr lang="en-US" sz="2600" dirty="0" smtClean="0"/>
              <a:t>Women </a:t>
            </a:r>
            <a:r>
              <a:rPr lang="en-US" sz="2600" dirty="0"/>
              <a:t>report dreaming about men and women in equal </a:t>
            </a:r>
            <a:r>
              <a:rPr lang="en-US" sz="2600" dirty="0" smtClean="0"/>
              <a:t>proportion and are </a:t>
            </a:r>
            <a:r>
              <a:rPr lang="en-US" sz="2600" dirty="0"/>
              <a:t>more likely to report emotions in their dreams</a:t>
            </a:r>
            <a:r>
              <a:rPr lang="en-US" sz="2600" dirty="0" smtClean="0"/>
              <a:t>.</a:t>
            </a:r>
            <a:endParaRPr lang="en-US" sz="2600" dirty="0"/>
          </a:p>
          <a:p>
            <a:pPr lvl="1">
              <a:spcAft>
                <a:spcPts val="600"/>
              </a:spcAft>
            </a:pPr>
            <a:r>
              <a:rPr lang="en-US" sz="2600" dirty="0"/>
              <a:t>Men are more likely to report dreaming about other </a:t>
            </a:r>
            <a:r>
              <a:rPr lang="en-US" sz="2600" dirty="0" smtClean="0"/>
              <a:t>men and are </a:t>
            </a:r>
            <a:r>
              <a:rPr lang="en-US" sz="2600" dirty="0"/>
              <a:t>more likely to report dreams involving physical </a:t>
            </a:r>
            <a:r>
              <a:rPr lang="en-US" sz="2600" dirty="0" smtClean="0"/>
              <a:t>aggression.</a:t>
            </a:r>
            <a:endParaRPr lang="en-US" sz="2600" dirty="0"/>
          </a:p>
          <a:p>
            <a:pPr lvl="1">
              <a:spcAft>
                <a:spcPts val="600"/>
              </a:spcAft>
            </a:pPr>
            <a:r>
              <a:rPr lang="en-US" sz="2600" dirty="0"/>
              <a:t>Negative feelings and events are more common than positive </a:t>
            </a:r>
            <a:r>
              <a:rPr lang="en-US" sz="2600" dirty="0" smtClean="0"/>
              <a:t>ones.</a:t>
            </a:r>
            <a:endParaRPr lang="en-US" sz="2600" dirty="0"/>
          </a:p>
          <a:p>
            <a:pPr lvl="1">
              <a:spcAft>
                <a:spcPts val="600"/>
              </a:spcAft>
            </a:pPr>
            <a:r>
              <a:rPr lang="en-US" sz="2600" dirty="0"/>
              <a:t>Apprehension or fear is </a:t>
            </a:r>
            <a:r>
              <a:rPr lang="en-US" sz="2600" dirty="0" smtClean="0"/>
              <a:t>a frequently </a:t>
            </a:r>
            <a:r>
              <a:rPr lang="en-US" sz="2600" dirty="0"/>
              <a:t>reported dream emotion for both </a:t>
            </a:r>
            <a:r>
              <a:rPr lang="en-US" sz="2600" dirty="0" smtClean="0"/>
              <a:t>sexes.</a:t>
            </a:r>
          </a:p>
          <a:p>
            <a:pPr lvl="1">
              <a:spcAft>
                <a:spcPts val="600"/>
              </a:spcAft>
            </a:pPr>
            <a:r>
              <a:rPr lang="en-US" sz="2600" dirty="0"/>
              <a:t>Dreamers are more likely to be victims of aggression than </a:t>
            </a:r>
            <a:r>
              <a:rPr lang="en-US" sz="2600" dirty="0" smtClean="0"/>
              <a:t>aggressor and instances </a:t>
            </a:r>
            <a:r>
              <a:rPr lang="en-US" sz="2600" dirty="0"/>
              <a:t>of aggression are more common than are instances of </a:t>
            </a:r>
            <a:r>
              <a:rPr lang="en-US" sz="2600" dirty="0" smtClean="0"/>
              <a:t>friendliness.</a:t>
            </a:r>
            <a:endParaRPr lang="en-US" sz="2600" dirty="0"/>
          </a:p>
        </p:txBody>
      </p:sp>
    </p:spTree>
    <p:extLst>
      <p:ext uri="{BB962C8B-B14F-4D97-AF65-F5344CB8AC3E}">
        <p14:creationId xmlns:p14="http://schemas.microsoft.com/office/powerpoint/2010/main" val="347227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Nightmares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Vivid and frightening or unpleasant anxiety dreams during REM sleep</a:t>
            </a:r>
          </a:p>
          <a:p>
            <a:r>
              <a:rPr lang="en-US" dirty="0" smtClean="0"/>
              <a:t>Most common during middle and late childhood—ages 5 to 10</a:t>
            </a:r>
          </a:p>
          <a:p>
            <a:r>
              <a:rPr lang="en-US" dirty="0" smtClean="0"/>
              <a:t>10 percent of adults experience nightmares on a weekly basis </a:t>
            </a:r>
          </a:p>
          <a:p>
            <a:r>
              <a:rPr lang="en-US" dirty="0" smtClean="0"/>
              <a:t>Women report more frequent nightmares than men </a:t>
            </a:r>
          </a:p>
          <a:p>
            <a:r>
              <a:rPr lang="en-US" dirty="0" smtClean="0"/>
              <a:t>Daytime stress, anxiety, and emotional difficulties are often associated with nightmares</a:t>
            </a:r>
          </a:p>
          <a:p>
            <a:r>
              <a:rPr lang="en-US" dirty="0" smtClean="0"/>
              <a:t>Nightmares are different from night terrors (sleep terrors)</a:t>
            </a:r>
          </a:p>
          <a:p>
            <a:endParaRPr lang="en-US" dirty="0" smtClean="0"/>
          </a:p>
          <a:p>
            <a:endParaRPr lang="en-US" dirty="0"/>
          </a:p>
        </p:txBody>
      </p:sp>
    </p:spTree>
    <p:extLst>
      <p:ext uri="{BB962C8B-B14F-4D97-AF65-F5344CB8AC3E}">
        <p14:creationId xmlns:p14="http://schemas.microsoft.com/office/powerpoint/2010/main" val="1322919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 of Dreaming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7509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2175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688975"/>
            <a:ext cx="6181725"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32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 Disorders</a:t>
            </a:r>
            <a:endParaRPr lang="en-US" dirty="0"/>
          </a:p>
        </p:txBody>
      </p:sp>
      <p:sp>
        <p:nvSpPr>
          <p:cNvPr id="3" name="Content Placeholder 2"/>
          <p:cNvSpPr>
            <a:spLocks noGrp="1"/>
          </p:cNvSpPr>
          <p:nvPr>
            <p:ph idx="1"/>
          </p:nvPr>
        </p:nvSpPr>
        <p:spPr>
          <a:xfrm>
            <a:off x="457200" y="1600200"/>
            <a:ext cx="4529163" cy="4525963"/>
          </a:xfrm>
        </p:spPr>
        <p:txBody>
          <a:bodyPr>
            <a:normAutofit fontScale="77500" lnSpcReduction="20000"/>
          </a:bodyPr>
          <a:lstStyle/>
          <a:p>
            <a:r>
              <a:rPr lang="en-US" b="1" dirty="0" smtClean="0"/>
              <a:t>Dyssomnias</a:t>
            </a:r>
            <a:r>
              <a:rPr lang="en-US" dirty="0" smtClean="0"/>
              <a:t> </a:t>
            </a:r>
            <a:r>
              <a:rPr lang="en-US" dirty="0">
                <a:latin typeface="Arial" pitchFamily="34" charset="0"/>
                <a:ea typeface="Times New Roman" pitchFamily="18" charset="0"/>
                <a:cs typeface="Arial" pitchFamily="34" charset="0"/>
              </a:rPr>
              <a:t>are sleep disorders involving disruptions in the amount, quality, or timing of sleep.</a:t>
            </a:r>
            <a:endParaRPr lang="en-US" dirty="0">
              <a:latin typeface="Arial" pitchFamily="34" charset="0"/>
              <a:ea typeface="Calibri" pitchFamily="34" charset="0"/>
              <a:cs typeface="Arial" pitchFamily="34" charset="0"/>
            </a:endParaRPr>
          </a:p>
          <a:p>
            <a:pPr lvl="1"/>
            <a:r>
              <a:rPr lang="en-US" dirty="0" smtClean="0"/>
              <a:t>Insomnia</a:t>
            </a:r>
          </a:p>
          <a:p>
            <a:pPr lvl="1"/>
            <a:r>
              <a:rPr lang="en-US" dirty="0" smtClean="0"/>
              <a:t>Obstructive sleep apnea</a:t>
            </a:r>
          </a:p>
          <a:p>
            <a:pPr lvl="1"/>
            <a:r>
              <a:rPr lang="en-US" dirty="0" smtClean="0"/>
              <a:t>Narcolepsy and cataplexy</a:t>
            </a:r>
            <a:br>
              <a:rPr lang="en-US" dirty="0" smtClean="0"/>
            </a:br>
            <a:endParaRPr lang="en-US" dirty="0" smtClean="0"/>
          </a:p>
          <a:p>
            <a:r>
              <a:rPr lang="en-US" b="1" dirty="0" smtClean="0"/>
              <a:t>Parasomnias</a:t>
            </a:r>
            <a:r>
              <a:rPr lang="en-US" dirty="0" smtClean="0"/>
              <a:t> </a:t>
            </a:r>
            <a:r>
              <a:rPr lang="en-US" dirty="0">
                <a:latin typeface="Arial" pitchFamily="34" charset="0"/>
                <a:ea typeface="Times New Roman" pitchFamily="18" charset="0"/>
                <a:cs typeface="Arial" pitchFamily="34" charset="0"/>
              </a:rPr>
              <a:t>are undesired arousal or actions during </a:t>
            </a:r>
            <a:r>
              <a:rPr lang="en-US" dirty="0" smtClean="0">
                <a:latin typeface="Arial" pitchFamily="34" charset="0"/>
                <a:ea typeface="Times New Roman" pitchFamily="18" charset="0"/>
                <a:cs typeface="Arial" pitchFamily="34" charset="0"/>
              </a:rPr>
              <a:t>sleep.</a:t>
            </a:r>
          </a:p>
          <a:p>
            <a:pPr lvl="1"/>
            <a:r>
              <a:rPr lang="en-US" dirty="0" smtClean="0">
                <a:latin typeface="Arial" pitchFamily="34" charset="0"/>
                <a:ea typeface="Times New Roman" pitchFamily="18" charset="0"/>
                <a:cs typeface="Arial" pitchFamily="34" charset="0"/>
              </a:rPr>
              <a:t>Sleep terrors</a:t>
            </a:r>
          </a:p>
          <a:p>
            <a:pPr lvl="1"/>
            <a:r>
              <a:rPr lang="en-US" dirty="0" smtClean="0">
                <a:latin typeface="Arial" pitchFamily="34" charset="0"/>
                <a:ea typeface="Times New Roman" pitchFamily="18" charset="0"/>
                <a:cs typeface="Arial" pitchFamily="34" charset="0"/>
              </a:rPr>
              <a:t>Sleepsex</a:t>
            </a:r>
          </a:p>
          <a:p>
            <a:pPr lvl="1"/>
            <a:r>
              <a:rPr lang="en-US" dirty="0" smtClean="0">
                <a:latin typeface="Arial" pitchFamily="34" charset="0"/>
                <a:ea typeface="Times New Roman" pitchFamily="18" charset="0"/>
                <a:cs typeface="Arial" pitchFamily="34" charset="0"/>
              </a:rPr>
              <a:t>Sleepwalking and sleep-related eating </a:t>
            </a:r>
          </a:p>
          <a:p>
            <a:pPr lvl="1"/>
            <a:r>
              <a:rPr lang="en-US" dirty="0" smtClean="0">
                <a:latin typeface="Arial" pitchFamily="34" charset="0"/>
                <a:ea typeface="Times New Roman" pitchFamily="18" charset="0"/>
                <a:cs typeface="Arial" pitchFamily="34" charset="0"/>
              </a:rPr>
              <a:t>disorder</a:t>
            </a:r>
          </a:p>
          <a:p>
            <a:pPr lvl="1"/>
            <a:endParaRPr lang="en-US" dirty="0" smtClean="0"/>
          </a:p>
          <a:p>
            <a:endParaRPr lang="en-US" dirty="0"/>
          </a:p>
        </p:txBody>
      </p:sp>
      <p:pic>
        <p:nvPicPr>
          <p:cNvPr id="4" name="Picture 3" title="Photo of sleepwalking"/>
          <p:cNvPicPr>
            <a:picLocks noChangeAspect="1"/>
          </p:cNvPicPr>
          <p:nvPr/>
        </p:nvPicPr>
        <p:blipFill>
          <a:blip r:embed="rId3"/>
          <a:stretch>
            <a:fillRect/>
          </a:stretch>
        </p:blipFill>
        <p:spPr>
          <a:xfrm>
            <a:off x="4903038" y="1904740"/>
            <a:ext cx="4002119" cy="3137221"/>
          </a:xfrm>
          <a:prstGeom prst="rect">
            <a:avLst/>
          </a:prstGeom>
        </p:spPr>
      </p:pic>
      <p:sp>
        <p:nvSpPr>
          <p:cNvPr id="5" name="Rectangle 4"/>
          <p:cNvSpPr/>
          <p:nvPr/>
        </p:nvSpPr>
        <p:spPr>
          <a:xfrm>
            <a:off x="5872550" y="5149074"/>
            <a:ext cx="1998263" cy="461665"/>
          </a:xfrm>
          <a:prstGeom prst="rect">
            <a:avLst/>
          </a:prstGeom>
        </p:spPr>
        <p:txBody>
          <a:bodyPr wrap="none">
            <a:spAutoFit/>
          </a:bodyPr>
          <a:lstStyle/>
          <a:p>
            <a:r>
              <a:rPr lang="en-US" sz="2400" dirty="0"/>
              <a:t>Sleepwalking</a:t>
            </a:r>
            <a:endParaRPr lang="en-US" dirty="0"/>
          </a:p>
        </p:txBody>
      </p:sp>
      <p:sp>
        <p:nvSpPr>
          <p:cNvPr id="6" name="Rectangle 5"/>
          <p:cNvSpPr/>
          <p:nvPr/>
        </p:nvSpPr>
        <p:spPr>
          <a:xfrm rot="16200000">
            <a:off x="7932914" y="2711677"/>
            <a:ext cx="1736373" cy="215444"/>
          </a:xfrm>
          <a:prstGeom prst="rect">
            <a:avLst/>
          </a:prstGeom>
        </p:spPr>
        <p:txBody>
          <a:bodyPr wrap="none">
            <a:spAutoFit/>
          </a:bodyPr>
          <a:lstStyle/>
          <a:p>
            <a:r>
              <a:rPr lang="en-US" sz="800" dirty="0">
                <a:solidFill>
                  <a:srgbClr val="FFFFFF"/>
                </a:solidFill>
              </a:rPr>
              <a:t>Carol and Mike Werner/Phototake</a:t>
            </a:r>
          </a:p>
        </p:txBody>
      </p:sp>
    </p:spTree>
    <p:extLst>
      <p:ext uri="{BB962C8B-B14F-4D97-AF65-F5344CB8AC3E}">
        <p14:creationId xmlns:p14="http://schemas.microsoft.com/office/powerpoint/2010/main" val="2558648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1.  Insomnia</a:t>
            </a:r>
          </a:p>
        </p:txBody>
      </p:sp>
      <p:sp>
        <p:nvSpPr>
          <p:cNvPr id="31747" name="Rectangle 3"/>
          <p:cNvSpPr>
            <a:spLocks noGrp="1" noChangeArrowheads="1"/>
          </p:cNvSpPr>
          <p:nvPr>
            <p:ph type="body" idx="1"/>
          </p:nvPr>
        </p:nvSpPr>
        <p:spPr>
          <a:xfrm>
            <a:off x="3606800" y="1435100"/>
            <a:ext cx="4737100" cy="4525963"/>
          </a:xfrm>
        </p:spPr>
        <p:txBody>
          <a:bodyPr/>
          <a:lstStyle/>
          <a:p>
            <a:pPr>
              <a:lnSpc>
                <a:spcPct val="80000"/>
              </a:lnSpc>
            </a:pPr>
            <a:r>
              <a:rPr lang="en-US" sz="2400" dirty="0"/>
              <a:t>The inability to fall asleep or remain asleep or wake up too early</a:t>
            </a:r>
          </a:p>
          <a:p>
            <a:pPr lvl="1">
              <a:lnSpc>
                <a:spcPct val="80000"/>
              </a:lnSpc>
            </a:pPr>
            <a:r>
              <a:rPr lang="en-US" sz="2200" dirty="0"/>
              <a:t>Regularly longer than 30 </a:t>
            </a:r>
            <a:r>
              <a:rPr lang="en-US" sz="2200" dirty="0" err="1"/>
              <a:t>mins</a:t>
            </a:r>
            <a:r>
              <a:rPr lang="en-US" sz="2200" dirty="0"/>
              <a:t> to get to sleep</a:t>
            </a:r>
          </a:p>
          <a:p>
            <a:pPr lvl="1">
              <a:lnSpc>
                <a:spcPct val="80000"/>
              </a:lnSpc>
            </a:pPr>
            <a:r>
              <a:rPr lang="en-US" sz="2200" dirty="0" smtClean="0"/>
              <a:t>May </a:t>
            </a:r>
            <a:r>
              <a:rPr lang="en-US" sz="2200" dirty="0"/>
              <a:t>be related to stress, anxiety, depression, medication</a:t>
            </a:r>
          </a:p>
          <a:p>
            <a:pPr lvl="1">
              <a:lnSpc>
                <a:spcPct val="80000"/>
              </a:lnSpc>
            </a:pPr>
            <a:r>
              <a:rPr lang="en-US" sz="2200" dirty="0"/>
              <a:t>Can also be caused by noise, temperature, or trying to sleep in a new environment</a:t>
            </a:r>
          </a:p>
        </p:txBody>
      </p:sp>
      <p:pic>
        <p:nvPicPr>
          <p:cNvPr id="31749" name="Picture 5" descr="cartoon from www.weblogcartoons.c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1562100"/>
            <a:ext cx="2989263" cy="450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0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Consciousness</a:t>
            </a:r>
            <a:endParaRPr lang="en-US" dirty="0"/>
          </a:p>
        </p:txBody>
      </p:sp>
      <p:sp>
        <p:nvSpPr>
          <p:cNvPr id="3" name="Content Placeholder 2"/>
          <p:cNvSpPr>
            <a:spLocks noGrp="1"/>
          </p:cNvSpPr>
          <p:nvPr>
            <p:ph idx="1"/>
          </p:nvPr>
        </p:nvSpPr>
        <p:spPr>
          <a:xfrm>
            <a:off x="457200" y="1600200"/>
            <a:ext cx="4099626" cy="4525963"/>
          </a:xfrm>
        </p:spPr>
        <p:txBody>
          <a:bodyPr>
            <a:normAutofit lnSpcReduction="10000"/>
          </a:bodyPr>
          <a:lstStyle/>
          <a:p>
            <a:r>
              <a:rPr lang="en-US" dirty="0" smtClean="0"/>
              <a:t>William James (1892) described consciousness as a stream or river.</a:t>
            </a:r>
          </a:p>
          <a:p>
            <a:r>
              <a:rPr lang="en-US" dirty="0" smtClean="0"/>
              <a:t>Consciousness allows people to integrate past, present and future behavior, guide future actions, and maintain a sense of self.</a:t>
            </a:r>
          </a:p>
          <a:p>
            <a:endParaRPr lang="en-US" dirty="0"/>
          </a:p>
        </p:txBody>
      </p:sp>
      <p:pic>
        <p:nvPicPr>
          <p:cNvPr id="4" name="Picture 3" title="Photo of William James"/>
          <p:cNvPicPr>
            <a:picLocks noChangeAspect="1"/>
          </p:cNvPicPr>
          <p:nvPr/>
        </p:nvPicPr>
        <p:blipFill rotWithShape="1">
          <a:blip r:embed="rId2"/>
          <a:srcRect b="6147"/>
          <a:stretch/>
        </p:blipFill>
        <p:spPr>
          <a:xfrm>
            <a:off x="4344800" y="2057400"/>
            <a:ext cx="4566187" cy="4343400"/>
          </a:xfrm>
          <a:prstGeom prst="rect">
            <a:avLst/>
          </a:prstGeom>
        </p:spPr>
      </p:pic>
      <p:sp>
        <p:nvSpPr>
          <p:cNvPr id="5" name="Rectangle 4"/>
          <p:cNvSpPr/>
          <p:nvPr/>
        </p:nvSpPr>
        <p:spPr>
          <a:xfrm rot="16200000">
            <a:off x="8528150" y="6064478"/>
            <a:ext cx="469700" cy="215444"/>
          </a:xfrm>
          <a:prstGeom prst="rect">
            <a:avLst/>
          </a:prstGeom>
        </p:spPr>
        <p:txBody>
          <a:bodyPr wrap="none">
            <a:spAutoFit/>
          </a:bodyPr>
          <a:lstStyle/>
          <a:p>
            <a:r>
              <a:rPr lang="en-US" sz="800" dirty="0"/>
              <a:t>Alamy</a:t>
            </a:r>
          </a:p>
        </p:txBody>
      </p:sp>
    </p:spTree>
    <p:extLst>
      <p:ext uri="{BB962C8B-B14F-4D97-AF65-F5344CB8AC3E}">
        <p14:creationId xmlns:p14="http://schemas.microsoft.com/office/powerpoint/2010/main" val="1476505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sz="4000"/>
              <a:t>2.  Obstructive Sleep Apnea</a:t>
            </a:r>
          </a:p>
        </p:txBody>
      </p:sp>
      <p:pic>
        <p:nvPicPr>
          <p:cNvPr id="33799" name="Picture 7" descr="cpap"/>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2895600"/>
            <a:ext cx="3363913" cy="2320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body" sz="half" idx="2"/>
          </p:nvPr>
        </p:nvSpPr>
        <p:spPr>
          <a:xfrm>
            <a:off x="3962400" y="1752600"/>
            <a:ext cx="4953000" cy="4800600"/>
          </a:xfrm>
        </p:spPr>
        <p:txBody>
          <a:bodyPr/>
          <a:lstStyle/>
          <a:p>
            <a:pPr lvl="1">
              <a:lnSpc>
                <a:spcPct val="80000"/>
              </a:lnSpc>
            </a:pPr>
            <a:r>
              <a:rPr lang="en-US" sz="2400"/>
              <a:t>Person stops breathing momentarily during sleep</a:t>
            </a:r>
          </a:p>
          <a:p>
            <a:pPr lvl="1">
              <a:lnSpc>
                <a:spcPct val="80000"/>
              </a:lnSpc>
            </a:pPr>
            <a:r>
              <a:rPr lang="en-US" sz="2400"/>
              <a:t>Tends to run in families</a:t>
            </a:r>
          </a:p>
          <a:p>
            <a:pPr lvl="1">
              <a:lnSpc>
                <a:spcPct val="80000"/>
              </a:lnSpc>
            </a:pPr>
            <a:r>
              <a:rPr lang="en-US" sz="2400"/>
              <a:t>Twice as common in men than in women</a:t>
            </a:r>
          </a:p>
          <a:p>
            <a:pPr lvl="1">
              <a:lnSpc>
                <a:spcPct val="80000"/>
              </a:lnSpc>
            </a:pPr>
            <a:r>
              <a:rPr lang="en-US" sz="2400"/>
              <a:t>1 in 25 men, 1 in 50 women, 1 in 10 seniors (Common in men over 40)</a:t>
            </a:r>
          </a:p>
          <a:p>
            <a:pPr lvl="1">
              <a:lnSpc>
                <a:spcPct val="80000"/>
              </a:lnSpc>
            </a:pPr>
            <a:r>
              <a:rPr lang="en-US" sz="2400"/>
              <a:t>Symptoms include snoring, exhaustion the next day, depression, headaches</a:t>
            </a:r>
          </a:p>
          <a:p>
            <a:pPr lvl="1">
              <a:lnSpc>
                <a:spcPct val="80000"/>
              </a:lnSpc>
            </a:pPr>
            <a:r>
              <a:rPr lang="en-US" sz="2400"/>
              <a:t>Continuous Positive Airway Pressure (CPAP) </a:t>
            </a:r>
          </a:p>
          <a:p>
            <a:pPr lvl="1">
              <a:lnSpc>
                <a:spcPct val="80000"/>
              </a:lnSpc>
            </a:pPr>
            <a:endParaRPr lang="en-US" sz="2400"/>
          </a:p>
          <a:p>
            <a:pPr lvl="1">
              <a:lnSpc>
                <a:spcPct val="80000"/>
              </a:lnSpc>
              <a:buFont typeface="Wingdings" pitchFamily="2" charset="2"/>
              <a:buNone/>
            </a:pPr>
            <a:endParaRPr lang="en-US" sz="1500"/>
          </a:p>
          <a:p>
            <a:pPr>
              <a:lnSpc>
                <a:spcPct val="80000"/>
              </a:lnSpc>
            </a:pPr>
            <a:endParaRPr lang="en-US" sz="1600"/>
          </a:p>
        </p:txBody>
      </p:sp>
    </p:spTree>
    <p:extLst>
      <p:ext uri="{BB962C8B-B14F-4D97-AF65-F5344CB8AC3E}">
        <p14:creationId xmlns:p14="http://schemas.microsoft.com/office/powerpoint/2010/main" val="2168112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3.  Narcolepsy</a:t>
            </a:r>
          </a:p>
        </p:txBody>
      </p:sp>
      <p:sp>
        <p:nvSpPr>
          <p:cNvPr id="38915" name="Rectangle 3"/>
          <p:cNvSpPr>
            <a:spLocks noGrp="1" noChangeArrowheads="1"/>
          </p:cNvSpPr>
          <p:nvPr>
            <p:ph type="body" idx="1"/>
          </p:nvPr>
        </p:nvSpPr>
        <p:spPr/>
        <p:txBody>
          <a:bodyPr/>
          <a:lstStyle/>
          <a:p>
            <a:pPr lvl="1">
              <a:lnSpc>
                <a:spcPct val="80000"/>
              </a:lnSpc>
            </a:pPr>
            <a:r>
              <a:rPr lang="en-US" sz="2200"/>
              <a:t>Suddenly falling asleep without warning during waking hours (few seconds to several minutes “microsleep”)</a:t>
            </a:r>
          </a:p>
          <a:p>
            <a:pPr lvl="2">
              <a:lnSpc>
                <a:spcPct val="80000"/>
              </a:lnSpc>
            </a:pPr>
            <a:r>
              <a:rPr lang="en-US" sz="2000"/>
              <a:t>Automatic behavior</a:t>
            </a:r>
          </a:p>
          <a:p>
            <a:pPr lvl="1">
              <a:lnSpc>
                <a:spcPct val="80000"/>
              </a:lnSpc>
            </a:pPr>
            <a:r>
              <a:rPr lang="en-US" sz="2200"/>
              <a:t>Narcoleptics often experience loss of muscle tone as well (cataplexy—70% in people who have narcolepsy)</a:t>
            </a:r>
          </a:p>
          <a:p>
            <a:pPr lvl="1">
              <a:lnSpc>
                <a:spcPct val="80000"/>
              </a:lnSpc>
            </a:pPr>
            <a:r>
              <a:rPr lang="en-US" sz="2200"/>
              <a:t>May also drop into REM sleep immediately, causing hypnagogic hallucinations</a:t>
            </a:r>
          </a:p>
          <a:p>
            <a:pPr lvl="1">
              <a:lnSpc>
                <a:spcPct val="80000"/>
              </a:lnSpc>
            </a:pPr>
            <a:r>
              <a:rPr lang="en-US" sz="2200"/>
              <a:t>Likely caused by a central nervous system defect (lack of hypocretins, which are produced by the hypothalamus)</a:t>
            </a:r>
          </a:p>
          <a:p>
            <a:pPr>
              <a:lnSpc>
                <a:spcPct val="80000"/>
              </a:lnSpc>
              <a:buFont typeface="Wingdings" pitchFamily="2" charset="2"/>
              <a:buNone/>
            </a:pPr>
            <a:endParaRPr lang="en-US" sz="2400"/>
          </a:p>
        </p:txBody>
      </p:sp>
      <p:pic>
        <p:nvPicPr>
          <p:cNvPr id="38917" name="Picture 5" descr="Image:Narcoleptic Minute 006 00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295275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185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438400" y="457200"/>
            <a:ext cx="6096000" cy="1143000"/>
          </a:xfrm>
        </p:spPr>
        <p:txBody>
          <a:bodyPr/>
          <a:lstStyle/>
          <a:p>
            <a:r>
              <a:rPr lang="en-US"/>
              <a:t>4.  Sleep Terrors</a:t>
            </a:r>
          </a:p>
        </p:txBody>
      </p:sp>
      <p:sp>
        <p:nvSpPr>
          <p:cNvPr id="39939" name="Rectangle 3"/>
          <p:cNvSpPr>
            <a:spLocks noGrp="1" noChangeArrowheads="1"/>
          </p:cNvSpPr>
          <p:nvPr>
            <p:ph type="body" idx="1"/>
          </p:nvPr>
        </p:nvSpPr>
        <p:spPr>
          <a:xfrm>
            <a:off x="2705100" y="1727200"/>
            <a:ext cx="6096000" cy="4800600"/>
          </a:xfrm>
        </p:spPr>
        <p:txBody>
          <a:bodyPr/>
          <a:lstStyle/>
          <a:p>
            <a:pPr lvl="1">
              <a:lnSpc>
                <a:spcPct val="90000"/>
              </a:lnSpc>
            </a:pPr>
            <a:r>
              <a:rPr lang="en-US" dirty="0"/>
              <a:t>“Night Terrors”</a:t>
            </a:r>
          </a:p>
          <a:p>
            <a:pPr lvl="1">
              <a:lnSpc>
                <a:spcPct val="90000"/>
              </a:lnSpc>
            </a:pPr>
            <a:r>
              <a:rPr lang="en-US" dirty="0"/>
              <a:t>Episodes of fright that occur during stages 3 or 4 of NREM sleep</a:t>
            </a:r>
          </a:p>
          <a:p>
            <a:pPr lvl="1">
              <a:lnSpc>
                <a:spcPct val="90000"/>
              </a:lnSpc>
            </a:pPr>
            <a:r>
              <a:rPr lang="en-US" dirty="0"/>
              <a:t>Person may sit up or scream, but likely will not recall the episode in the morning</a:t>
            </a:r>
          </a:p>
          <a:p>
            <a:pPr lvl="1">
              <a:lnSpc>
                <a:spcPct val="90000"/>
              </a:lnSpc>
            </a:pPr>
            <a:r>
              <a:rPr lang="en-US" dirty="0"/>
              <a:t>Person cannot be awakened nor comforted (but may appear awake)</a:t>
            </a:r>
          </a:p>
          <a:p>
            <a:pPr lvl="1">
              <a:lnSpc>
                <a:spcPct val="90000"/>
              </a:lnSpc>
            </a:pPr>
            <a:r>
              <a:rPr lang="en-US" dirty="0"/>
              <a:t>Occurs in ages 4 to 12, usually subsides, but 4 to 5% of adults experience these</a:t>
            </a:r>
          </a:p>
          <a:p>
            <a:pPr lvl="1">
              <a:lnSpc>
                <a:spcPct val="90000"/>
              </a:lnSpc>
            </a:pPr>
            <a:r>
              <a:rPr lang="en-US" dirty="0"/>
              <a:t>NOT A NIGHTMARE</a:t>
            </a:r>
          </a:p>
        </p:txBody>
      </p:sp>
      <p:pic>
        <p:nvPicPr>
          <p:cNvPr id="39941" name="Picture 5" descr="nightterrors.GIF (10330 byt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8200"/>
            <a:ext cx="2705100" cy="236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4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828925" y="228600"/>
            <a:ext cx="6019800" cy="1143000"/>
          </a:xfrm>
        </p:spPr>
        <p:txBody>
          <a:bodyPr>
            <a:normAutofit fontScale="90000"/>
          </a:bodyPr>
          <a:lstStyle/>
          <a:p>
            <a:r>
              <a:rPr lang="en-US" sz="3600" dirty="0"/>
              <a:t>5.  Sleepwalking/talking/eating</a:t>
            </a:r>
          </a:p>
        </p:txBody>
      </p:sp>
      <p:sp>
        <p:nvSpPr>
          <p:cNvPr id="35843" name="Rectangle 3"/>
          <p:cNvSpPr>
            <a:spLocks noGrp="1" noChangeArrowheads="1"/>
          </p:cNvSpPr>
          <p:nvPr>
            <p:ph type="body" idx="1"/>
          </p:nvPr>
        </p:nvSpPr>
        <p:spPr>
          <a:xfrm>
            <a:off x="2828925" y="1228725"/>
            <a:ext cx="6096000" cy="4648200"/>
          </a:xfrm>
        </p:spPr>
        <p:txBody>
          <a:bodyPr>
            <a:normAutofit fontScale="92500" lnSpcReduction="10000"/>
          </a:bodyPr>
          <a:lstStyle/>
          <a:p>
            <a:pPr lvl="1"/>
            <a:r>
              <a:rPr lang="en-US" sz="2800" dirty="0"/>
              <a:t>Sleepwalking “somnambulism”</a:t>
            </a:r>
          </a:p>
          <a:p>
            <a:pPr lvl="2"/>
            <a:r>
              <a:rPr lang="en-US" sz="2000" dirty="0"/>
              <a:t>15% of children</a:t>
            </a:r>
          </a:p>
          <a:p>
            <a:pPr lvl="2"/>
            <a:r>
              <a:rPr lang="en-US" sz="2000" dirty="0"/>
              <a:t>4% of adults</a:t>
            </a:r>
          </a:p>
          <a:p>
            <a:pPr lvl="1"/>
            <a:r>
              <a:rPr lang="en-US" sz="2800" dirty="0"/>
              <a:t>Usually occurs during Stage 4 sleep</a:t>
            </a:r>
          </a:p>
          <a:p>
            <a:pPr lvl="1"/>
            <a:r>
              <a:rPr lang="en-US" sz="2800" dirty="0"/>
              <a:t>Seems to occur more frequently when child/adult is fatigued or anxious</a:t>
            </a:r>
          </a:p>
          <a:p>
            <a:pPr lvl="1"/>
            <a:r>
              <a:rPr lang="en-US" sz="2800" dirty="0"/>
              <a:t>Sleep related eating disorder (SRED) </a:t>
            </a:r>
          </a:p>
          <a:p>
            <a:pPr lvl="2"/>
            <a:r>
              <a:rPr lang="en-US" sz="2000" dirty="0"/>
              <a:t>Not associated with daytime eating disorders</a:t>
            </a:r>
          </a:p>
        </p:txBody>
      </p:sp>
      <p:pic>
        <p:nvPicPr>
          <p:cNvPr id="35845" name="Picture 5" descr="sleepwalk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19145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32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Hypnosis</a:t>
            </a:r>
            <a:endParaRPr lang="en-US" dirty="0"/>
          </a:p>
        </p:txBody>
      </p:sp>
      <p:sp>
        <p:nvSpPr>
          <p:cNvPr id="3" name="Content Placeholder 2"/>
          <p:cNvSpPr>
            <a:spLocks noGrp="1"/>
          </p:cNvSpPr>
          <p:nvPr>
            <p:ph idx="1"/>
          </p:nvPr>
        </p:nvSpPr>
        <p:spPr>
          <a:xfrm>
            <a:off x="457200" y="1600200"/>
            <a:ext cx="4174328" cy="4525963"/>
          </a:xfrm>
        </p:spPr>
        <p:txBody>
          <a:bodyPr>
            <a:normAutofit fontScale="85000" lnSpcReduction="20000"/>
          </a:bodyPr>
          <a:lstStyle/>
          <a:p>
            <a:r>
              <a:rPr lang="en-US" b="1" dirty="0" smtClean="0"/>
              <a:t>Hypnosis</a:t>
            </a:r>
            <a:r>
              <a:rPr lang="en-US" dirty="0" smtClean="0"/>
              <a:t> is a </a:t>
            </a:r>
            <a:r>
              <a:rPr lang="en-US" dirty="0"/>
              <a:t>cooperative </a:t>
            </a:r>
            <a:r>
              <a:rPr lang="en-US" dirty="0" smtClean="0"/>
              <a:t>social interaction </a:t>
            </a:r>
            <a:r>
              <a:rPr lang="en-US" dirty="0"/>
              <a:t>in which the hypnotized </a:t>
            </a:r>
            <a:r>
              <a:rPr lang="en-US" dirty="0" smtClean="0"/>
              <a:t>person responds </a:t>
            </a:r>
            <a:r>
              <a:rPr lang="en-US" dirty="0"/>
              <a:t>to the hypnotist’s </a:t>
            </a:r>
            <a:r>
              <a:rPr lang="en-US" dirty="0" smtClean="0"/>
              <a:t>suggestions with </a:t>
            </a:r>
            <a:r>
              <a:rPr lang="en-US" dirty="0"/>
              <a:t>changes </a:t>
            </a:r>
            <a:r>
              <a:rPr lang="en-US" dirty="0" smtClean="0"/>
              <a:t>in perception</a:t>
            </a:r>
            <a:r>
              <a:rPr lang="en-US" dirty="0"/>
              <a:t>, memory, </a:t>
            </a:r>
            <a:r>
              <a:rPr lang="en-US" dirty="0" smtClean="0"/>
              <a:t>and behavior.</a:t>
            </a:r>
          </a:p>
          <a:p>
            <a:pPr lvl="1"/>
            <a:r>
              <a:rPr lang="en-US" dirty="0" smtClean="0"/>
              <a:t>15% of adults are highly susceptible; 10% are difficult or impossible to hypnotize</a:t>
            </a:r>
          </a:p>
          <a:p>
            <a:r>
              <a:rPr lang="en-US" dirty="0" smtClean="0"/>
              <a:t>Effects of hypnosis</a:t>
            </a:r>
          </a:p>
          <a:p>
            <a:r>
              <a:rPr lang="en-US" dirty="0" smtClean="0"/>
              <a:t>Explaining hypnosis</a:t>
            </a:r>
          </a:p>
          <a:p>
            <a:r>
              <a:rPr lang="en-US" dirty="0" smtClean="0"/>
              <a:t>Limits and applications of hypnosis</a:t>
            </a:r>
          </a:p>
          <a:p>
            <a:endParaRPr lang="en-US" dirty="0"/>
          </a:p>
        </p:txBody>
      </p:sp>
      <p:sp>
        <p:nvSpPr>
          <p:cNvPr id="5" name="Rectangle 4"/>
          <p:cNvSpPr/>
          <p:nvPr/>
        </p:nvSpPr>
        <p:spPr>
          <a:xfrm>
            <a:off x="5117091" y="4761853"/>
            <a:ext cx="3510997" cy="923330"/>
          </a:xfrm>
          <a:prstGeom prst="rect">
            <a:avLst/>
          </a:prstGeom>
        </p:spPr>
        <p:txBody>
          <a:bodyPr wrap="square">
            <a:spAutoFit/>
          </a:bodyPr>
          <a:lstStyle/>
          <a:p>
            <a:r>
              <a:rPr lang="en-US" dirty="0"/>
              <a:t>Children tend to be more </a:t>
            </a:r>
            <a:r>
              <a:rPr lang="en-US" dirty="0" smtClean="0"/>
              <a:t>responsive to </a:t>
            </a:r>
            <a:r>
              <a:rPr lang="en-US" dirty="0"/>
              <a:t>hypnosis than are </a:t>
            </a:r>
            <a:r>
              <a:rPr lang="en-US" dirty="0" smtClean="0"/>
              <a:t>adults.</a:t>
            </a:r>
            <a:endParaRPr lang="en-US" dirty="0"/>
          </a:p>
        </p:txBody>
      </p:sp>
      <p:pic>
        <p:nvPicPr>
          <p:cNvPr id="6" name="Picture 5" title="Photo of hypnos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692" y="1308100"/>
            <a:ext cx="3979608" cy="3098800"/>
          </a:xfrm>
          <a:prstGeom prst="rect">
            <a:avLst/>
          </a:prstGeom>
        </p:spPr>
      </p:pic>
    </p:spTree>
    <p:extLst>
      <p:ext uri="{BB962C8B-B14F-4D97-AF65-F5344CB8AC3E}">
        <p14:creationId xmlns:p14="http://schemas.microsoft.com/office/powerpoint/2010/main" val="2815911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Hypnosis</a:t>
            </a:r>
            <a:endParaRPr lang="en-US" dirty="0"/>
          </a:p>
        </p:txBody>
      </p:sp>
      <p:sp>
        <p:nvSpPr>
          <p:cNvPr id="3" name="Content Placeholder 2"/>
          <p:cNvSpPr>
            <a:spLocks noGrp="1"/>
          </p:cNvSpPr>
          <p:nvPr>
            <p:ph idx="1"/>
          </p:nvPr>
        </p:nvSpPr>
        <p:spPr/>
        <p:txBody>
          <a:bodyPr>
            <a:normAutofit/>
          </a:bodyPr>
          <a:lstStyle/>
          <a:p>
            <a:r>
              <a:rPr lang="en-US" dirty="0" smtClean="0"/>
              <a:t>Effects of hypnosis</a:t>
            </a:r>
          </a:p>
          <a:p>
            <a:pPr lvl="1"/>
            <a:r>
              <a:rPr lang="en-US" dirty="0" smtClean="0"/>
              <a:t>Profound changes in subjective experience of consciousness</a:t>
            </a:r>
          </a:p>
          <a:p>
            <a:pPr lvl="1"/>
            <a:r>
              <a:rPr lang="en-US" dirty="0" smtClean="0"/>
              <a:t>Sensory changes (hallucinations, temporary blindness, deafness, or sensation loss)</a:t>
            </a:r>
          </a:p>
          <a:p>
            <a:pPr lvl="1"/>
            <a:r>
              <a:rPr lang="en-US" dirty="0" smtClean="0"/>
              <a:t>Behavior outside the hypnotic state</a:t>
            </a:r>
          </a:p>
          <a:p>
            <a:pPr lvl="2"/>
            <a:r>
              <a:rPr lang="en-US" dirty="0" smtClean="0"/>
              <a:t>Post hypnotic suggestion</a:t>
            </a:r>
          </a:p>
          <a:p>
            <a:pPr lvl="2"/>
            <a:r>
              <a:rPr lang="en-US" dirty="0" smtClean="0"/>
              <a:t>Posthypnotic amnesia</a:t>
            </a:r>
          </a:p>
          <a:p>
            <a:pPr lvl="1"/>
            <a:r>
              <a:rPr lang="en-US" dirty="0" smtClean="0"/>
              <a:t>Increased confidence in incorrect memories</a:t>
            </a:r>
          </a:p>
          <a:p>
            <a:endParaRPr lang="en-US" dirty="0"/>
          </a:p>
        </p:txBody>
      </p:sp>
    </p:spTree>
    <p:extLst>
      <p:ext uri="{BB962C8B-B14F-4D97-AF65-F5344CB8AC3E}">
        <p14:creationId xmlns:p14="http://schemas.microsoft.com/office/powerpoint/2010/main" val="2956881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Hypnosis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Explaining hypnosis</a:t>
            </a:r>
          </a:p>
          <a:p>
            <a:pPr lvl="1"/>
            <a:r>
              <a:rPr lang="en-US" dirty="0" smtClean="0"/>
              <a:t>Hypnotized person consciously experiences one stream of mental activity that complies with hypnotist’s suggestion (</a:t>
            </a:r>
            <a:r>
              <a:rPr lang="en-US" b="1" dirty="0" smtClean="0"/>
              <a:t>neodissociation theory of hypnosis</a:t>
            </a:r>
            <a:r>
              <a:rPr lang="en-US" dirty="0" smtClean="0"/>
              <a:t>/Hilgard).</a:t>
            </a:r>
          </a:p>
          <a:p>
            <a:pPr lvl="2"/>
            <a:r>
              <a:rPr lang="en-US" dirty="0" smtClean="0"/>
              <a:t>Dissociated stream of mental activity (</a:t>
            </a:r>
            <a:r>
              <a:rPr lang="en-US" b="1" dirty="0" smtClean="0"/>
              <a:t>hidden observer</a:t>
            </a:r>
            <a:r>
              <a:rPr lang="en-US" dirty="0" smtClean="0"/>
              <a:t>) processes information that is unavailable to consciousness to hypnotized person</a:t>
            </a:r>
          </a:p>
          <a:p>
            <a:pPr lvl="1"/>
            <a:r>
              <a:rPr lang="en-US" dirty="0" smtClean="0"/>
              <a:t>Alternative theories</a:t>
            </a:r>
          </a:p>
          <a:p>
            <a:pPr lvl="2"/>
            <a:r>
              <a:rPr lang="en-US" dirty="0" smtClean="0"/>
              <a:t>Social cognitive theory</a:t>
            </a:r>
          </a:p>
          <a:p>
            <a:pPr lvl="2"/>
            <a:r>
              <a:rPr lang="en-US" dirty="0" smtClean="0"/>
              <a:t>Suggestibility theories</a:t>
            </a:r>
            <a:br>
              <a:rPr lang="en-US" dirty="0" smtClean="0"/>
            </a:br>
            <a:endParaRPr lang="en-US" dirty="0" smtClean="0"/>
          </a:p>
          <a:p>
            <a:r>
              <a:rPr lang="en-US" dirty="0" smtClean="0"/>
              <a:t>Limits and applications of hypnosis</a:t>
            </a:r>
          </a:p>
          <a:p>
            <a:pPr lvl="1"/>
            <a:r>
              <a:rPr lang="en-US" dirty="0" smtClean="0"/>
              <a:t>People cannot be hypnotized against their will and perform actions contrary to their morals and values.</a:t>
            </a:r>
          </a:p>
          <a:p>
            <a:pPr lvl="1"/>
            <a:r>
              <a:rPr lang="en-US" dirty="0" smtClean="0"/>
              <a:t>Hypnosis cannot strengthen physical capabilities or create new talents.</a:t>
            </a:r>
          </a:p>
          <a:p>
            <a:pPr lvl="1"/>
            <a:r>
              <a:rPr lang="en-US" dirty="0" smtClean="0"/>
              <a:t>Hypnosis can help in modifying problematic behaviors.</a:t>
            </a:r>
          </a:p>
          <a:p>
            <a:endParaRPr lang="en-US" dirty="0"/>
          </a:p>
        </p:txBody>
      </p:sp>
    </p:spTree>
    <p:extLst>
      <p:ext uri="{BB962C8B-B14F-4D97-AF65-F5344CB8AC3E}">
        <p14:creationId xmlns:p14="http://schemas.microsoft.com/office/powerpoint/2010/main" val="1290280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Through Hypnosis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527777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8313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268"/>
            <a:ext cx="8229600" cy="1143000"/>
          </a:xfrm>
        </p:spPr>
        <p:txBody>
          <a:bodyPr/>
          <a:lstStyle/>
          <a:p>
            <a:r>
              <a:rPr lang="en-US" dirty="0" smtClean="0"/>
              <a:t>Meditation in Different Cultures</a:t>
            </a:r>
            <a:endParaRPr lang="en-US" dirty="0"/>
          </a:p>
        </p:txBody>
      </p:sp>
      <p:sp>
        <p:nvSpPr>
          <p:cNvPr id="3" name="Content Placeholder 2"/>
          <p:cNvSpPr>
            <a:spLocks noGrp="1"/>
          </p:cNvSpPr>
          <p:nvPr>
            <p:ph idx="1"/>
          </p:nvPr>
        </p:nvSpPr>
        <p:spPr>
          <a:xfrm>
            <a:off x="457200" y="1600200"/>
            <a:ext cx="4211679" cy="4525963"/>
          </a:xfrm>
        </p:spPr>
        <p:txBody>
          <a:bodyPr>
            <a:normAutofit fontScale="77500" lnSpcReduction="20000"/>
          </a:bodyPr>
          <a:lstStyle/>
          <a:p>
            <a:r>
              <a:rPr lang="en-US" dirty="0" smtClean="0"/>
              <a:t>Meditation</a:t>
            </a:r>
          </a:p>
          <a:p>
            <a:pPr lvl="1"/>
            <a:r>
              <a:rPr lang="en-US" dirty="0" smtClean="0"/>
              <a:t>Involves any </a:t>
            </a:r>
            <a:r>
              <a:rPr lang="en-US" dirty="0"/>
              <a:t>one of a number </a:t>
            </a:r>
            <a:r>
              <a:rPr lang="en-US" dirty="0" smtClean="0"/>
              <a:t>of sustained </a:t>
            </a:r>
            <a:r>
              <a:rPr lang="en-US" dirty="0"/>
              <a:t>concentration techniques </a:t>
            </a:r>
            <a:r>
              <a:rPr lang="en-US" dirty="0" smtClean="0"/>
              <a:t>that focus </a:t>
            </a:r>
            <a:r>
              <a:rPr lang="en-US" dirty="0"/>
              <a:t>attention and heighten </a:t>
            </a:r>
            <a:r>
              <a:rPr lang="en-US" dirty="0" smtClean="0"/>
              <a:t>awareness</a:t>
            </a:r>
          </a:p>
          <a:p>
            <a:pPr lvl="1"/>
            <a:r>
              <a:rPr lang="en-US" dirty="0" smtClean="0"/>
              <a:t>Can be practiced as secular technique</a:t>
            </a:r>
            <a:br>
              <a:rPr lang="en-US" dirty="0" smtClean="0"/>
            </a:br>
            <a:endParaRPr lang="en-US" dirty="0" smtClean="0"/>
          </a:p>
          <a:p>
            <a:r>
              <a:rPr lang="en-US" dirty="0" smtClean="0"/>
              <a:t>Goal of all meditation forms</a:t>
            </a:r>
          </a:p>
          <a:p>
            <a:pPr lvl="1"/>
            <a:r>
              <a:rPr lang="en-US" dirty="0" smtClean="0"/>
              <a:t>Controlling or training attention</a:t>
            </a:r>
            <a:br>
              <a:rPr lang="en-US" dirty="0" smtClean="0"/>
            </a:br>
            <a:endParaRPr lang="en-US" dirty="0" smtClean="0"/>
          </a:p>
          <a:p>
            <a:r>
              <a:rPr lang="en-US" dirty="0" smtClean="0"/>
              <a:t>General categories</a:t>
            </a:r>
          </a:p>
          <a:p>
            <a:pPr lvl="1"/>
            <a:r>
              <a:rPr lang="en-US" dirty="0" smtClean="0"/>
              <a:t>Focused attention techniques</a:t>
            </a:r>
          </a:p>
          <a:p>
            <a:pPr lvl="1"/>
            <a:r>
              <a:rPr lang="en-US" dirty="0" smtClean="0"/>
              <a:t>Open monitoring techniques</a:t>
            </a:r>
          </a:p>
          <a:p>
            <a:pPr lvl="2"/>
            <a:r>
              <a:rPr lang="en-US" dirty="0" smtClean="0"/>
              <a:t>“here and now”</a:t>
            </a:r>
          </a:p>
        </p:txBody>
      </p:sp>
      <p:pic>
        <p:nvPicPr>
          <p:cNvPr id="6" name="Picture 5" title="Photo of meditation"/>
          <p:cNvPicPr>
            <a:picLocks noChangeAspect="1"/>
          </p:cNvPicPr>
          <p:nvPr/>
        </p:nvPicPr>
        <p:blipFill rotWithShape="1">
          <a:blip r:embed="rId3" cstate="print">
            <a:extLst>
              <a:ext uri="{28A0092B-C50C-407E-A947-70E740481C1C}">
                <a14:useLocalDpi xmlns:a14="http://schemas.microsoft.com/office/drawing/2010/main" val="0"/>
              </a:ext>
            </a:extLst>
          </a:blip>
          <a:srcRect l="4447" r="6026"/>
          <a:stretch/>
        </p:blipFill>
        <p:spPr>
          <a:xfrm>
            <a:off x="4869310" y="2365669"/>
            <a:ext cx="3505200" cy="266143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rot="16200000">
            <a:off x="7746275" y="3230818"/>
            <a:ext cx="1736373" cy="215444"/>
          </a:xfrm>
          <a:prstGeom prst="rect">
            <a:avLst/>
          </a:prstGeom>
        </p:spPr>
        <p:txBody>
          <a:bodyPr wrap="none">
            <a:spAutoFit/>
          </a:bodyPr>
          <a:lstStyle/>
          <a:p>
            <a:r>
              <a:rPr lang="en-US" sz="800" dirty="0"/>
              <a:t>AP Photo/Herald-Leader, David Perry</a:t>
            </a:r>
            <a:endParaRPr lang="en-US" sz="800" dirty="0">
              <a:solidFill>
                <a:srgbClr val="000000"/>
              </a:solidFill>
            </a:endParaRPr>
          </a:p>
        </p:txBody>
      </p:sp>
    </p:spTree>
    <p:extLst>
      <p:ext uri="{BB962C8B-B14F-4D97-AF65-F5344CB8AC3E}">
        <p14:creationId xmlns:p14="http://schemas.microsoft.com/office/powerpoint/2010/main" val="2150114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682"/>
            <a:ext cx="8204200" cy="995189"/>
          </a:xfrm>
        </p:spPr>
        <p:txBody>
          <a:bodyPr>
            <a:normAutofit/>
          </a:bodyPr>
          <a:lstStyle/>
          <a:p>
            <a:r>
              <a:rPr lang="en-US" dirty="0" smtClean="0"/>
              <a:t>Scientific Studies of Meditation Effects</a:t>
            </a:r>
            <a:endParaRPr lang="en-US" dirty="0"/>
          </a:p>
        </p:txBody>
      </p:sp>
      <p:sp>
        <p:nvSpPr>
          <p:cNvPr id="3" name="Content Placeholder 2"/>
          <p:cNvSpPr>
            <a:spLocks noGrp="1"/>
          </p:cNvSpPr>
          <p:nvPr>
            <p:ph idx="1"/>
          </p:nvPr>
        </p:nvSpPr>
        <p:spPr>
          <a:xfrm>
            <a:off x="522914" y="4276328"/>
            <a:ext cx="8238589" cy="2167291"/>
          </a:xfrm>
        </p:spPr>
        <p:txBody>
          <a:bodyPr>
            <a:normAutofit fontScale="70000" lnSpcReduction="20000"/>
          </a:bodyPr>
          <a:lstStyle/>
          <a:p>
            <a:pPr marL="0" lvl="0" indent="0" eaLnBrk="0" fontAlgn="base" hangingPunct="0">
              <a:lnSpc>
                <a:spcPts val="2200"/>
              </a:lnSpc>
              <a:spcBef>
                <a:spcPct val="0"/>
              </a:spcBef>
              <a:spcAft>
                <a:spcPts val="600"/>
              </a:spcAft>
              <a:buNone/>
            </a:pPr>
            <a:r>
              <a:rPr lang="en-US" b="1" dirty="0">
                <a:solidFill>
                  <a:prstClr val="black"/>
                </a:solidFill>
                <a:latin typeface="Arial" pitchFamily="34" charset="0"/>
                <a:ea typeface="Calibri" pitchFamily="34" charset="0"/>
                <a:cs typeface="Arial" pitchFamily="34" charset="0"/>
              </a:rPr>
              <a:t>Carefully controlled studies have found that meditation can</a:t>
            </a:r>
          </a:p>
          <a:p>
            <a:pPr eaLnBrk="0" fontAlgn="base" hangingPunct="0">
              <a:lnSpc>
                <a:spcPts val="2200"/>
              </a:lnSpc>
              <a:spcBef>
                <a:spcPct val="0"/>
              </a:spcBef>
              <a:spcAft>
                <a:spcPts val="600"/>
              </a:spcAft>
            </a:pPr>
            <a:r>
              <a:rPr lang="en-US" dirty="0">
                <a:solidFill>
                  <a:prstClr val="black"/>
                </a:solidFill>
                <a:latin typeface="Arial" pitchFamily="34" charset="0"/>
                <a:ea typeface="Calibri" pitchFamily="34" charset="0"/>
                <a:cs typeface="Arial" pitchFamily="34" charset="0"/>
              </a:rPr>
              <a:t>Improve concentration, perceptual discrimination, and attention</a:t>
            </a:r>
          </a:p>
          <a:p>
            <a:pPr eaLnBrk="0" fontAlgn="base" hangingPunct="0">
              <a:lnSpc>
                <a:spcPts val="2200"/>
              </a:lnSpc>
              <a:spcBef>
                <a:spcPct val="0"/>
              </a:spcBef>
              <a:spcAft>
                <a:spcPts val="600"/>
              </a:spcAft>
            </a:pPr>
            <a:r>
              <a:rPr lang="en-US" dirty="0">
                <a:solidFill>
                  <a:prstClr val="black"/>
                </a:solidFill>
                <a:latin typeface="Arial" pitchFamily="34" charset="0"/>
                <a:ea typeface="Calibri" pitchFamily="34" charset="0"/>
                <a:cs typeface="Arial" pitchFamily="34" charset="0"/>
              </a:rPr>
              <a:t>Increase working memory in American Marines during basic training</a:t>
            </a:r>
          </a:p>
          <a:p>
            <a:pPr eaLnBrk="0" fontAlgn="base" hangingPunct="0">
              <a:lnSpc>
                <a:spcPts val="2200"/>
              </a:lnSpc>
              <a:spcBef>
                <a:spcPct val="0"/>
              </a:spcBef>
              <a:spcAft>
                <a:spcPts val="600"/>
              </a:spcAft>
            </a:pPr>
            <a:r>
              <a:rPr lang="en-US" dirty="0">
                <a:solidFill>
                  <a:prstClr val="black"/>
                </a:solidFill>
                <a:latin typeface="Arial" pitchFamily="34" charset="0"/>
                <a:ea typeface="Calibri" pitchFamily="34" charset="0"/>
                <a:cs typeface="Arial" pitchFamily="34" charset="0"/>
              </a:rPr>
              <a:t>Improve emotional control and well-being </a:t>
            </a:r>
          </a:p>
          <a:p>
            <a:pPr eaLnBrk="0" fontAlgn="base" hangingPunct="0">
              <a:lnSpc>
                <a:spcPts val="2200"/>
              </a:lnSpc>
              <a:spcBef>
                <a:spcPct val="0"/>
              </a:spcBef>
              <a:spcAft>
                <a:spcPts val="600"/>
              </a:spcAft>
            </a:pPr>
            <a:r>
              <a:rPr lang="en-US" b="1" u="sng" dirty="0">
                <a:solidFill>
                  <a:prstClr val="black"/>
                </a:solidFill>
                <a:latin typeface="Arial" pitchFamily="34" charset="0"/>
                <a:ea typeface="Calibri" pitchFamily="34" charset="0"/>
                <a:cs typeface="Arial" pitchFamily="34" charset="0"/>
              </a:rPr>
              <a:t>Reduce stress and minimize its physical </a:t>
            </a:r>
            <a:r>
              <a:rPr lang="en-US" b="1" u="sng" dirty="0" smtClean="0">
                <a:solidFill>
                  <a:prstClr val="black"/>
                </a:solidFill>
                <a:latin typeface="Arial" pitchFamily="34" charset="0"/>
                <a:ea typeface="Calibri" pitchFamily="34" charset="0"/>
                <a:cs typeface="Arial" pitchFamily="34" charset="0"/>
              </a:rPr>
              <a:t>effects</a:t>
            </a:r>
            <a:endParaRPr lang="en-US" b="1" u="sng" dirty="0"/>
          </a:p>
        </p:txBody>
      </p:sp>
      <p:pic>
        <p:nvPicPr>
          <p:cNvPr id="9" name="Picture 8" title="Photo of man undergoing a brain test"/>
          <p:cNvPicPr>
            <a:picLocks noChangeAspect="1"/>
          </p:cNvPicPr>
          <p:nvPr/>
        </p:nvPicPr>
        <p:blipFill>
          <a:blip r:embed="rId3"/>
          <a:stretch>
            <a:fillRect/>
          </a:stretch>
        </p:blipFill>
        <p:spPr>
          <a:xfrm>
            <a:off x="647748" y="1475241"/>
            <a:ext cx="3387681" cy="2589726"/>
          </a:xfrm>
          <a:prstGeom prst="rect">
            <a:avLst/>
          </a:prstGeom>
        </p:spPr>
      </p:pic>
      <p:pic>
        <p:nvPicPr>
          <p:cNvPr id="10" name="Picture 9"/>
          <p:cNvPicPr>
            <a:picLocks noChangeAspect="1"/>
          </p:cNvPicPr>
          <p:nvPr/>
        </p:nvPicPr>
        <p:blipFill>
          <a:blip r:embed="rId4"/>
          <a:stretch>
            <a:fillRect/>
          </a:stretch>
        </p:blipFill>
        <p:spPr>
          <a:xfrm>
            <a:off x="4084938" y="1479260"/>
            <a:ext cx="152400" cy="2667000"/>
          </a:xfrm>
          <a:prstGeom prst="rect">
            <a:avLst/>
          </a:prstGeom>
        </p:spPr>
      </p:pic>
      <p:sp>
        <p:nvSpPr>
          <p:cNvPr id="11" name="Rectangle 10"/>
          <p:cNvSpPr/>
          <p:nvPr/>
        </p:nvSpPr>
        <p:spPr>
          <a:xfrm>
            <a:off x="4818283" y="1512588"/>
            <a:ext cx="3436296" cy="2308324"/>
          </a:xfrm>
          <a:prstGeom prst="rect">
            <a:avLst/>
          </a:prstGeom>
          <a:solidFill>
            <a:schemeClr val="bg2">
              <a:lumMod val="90000"/>
              <a:alpha val="74000"/>
            </a:schemeClr>
          </a:solidFill>
        </p:spPr>
        <p:txBody>
          <a:bodyPr wrap="square">
            <a:spAutoFit/>
          </a:bodyPr>
          <a:lstStyle/>
          <a:p>
            <a:r>
              <a:rPr lang="en-US" b="1" dirty="0"/>
              <a:t>Studying the Well-Trained Mind</a:t>
            </a:r>
          </a:p>
          <a:p>
            <a:r>
              <a:rPr lang="en-US" dirty="0"/>
              <a:t>Neuroscientist and psychologist </a:t>
            </a:r>
            <a:r>
              <a:rPr lang="en-US" dirty="0" smtClean="0"/>
              <a:t>Richard Davidson </a:t>
            </a:r>
            <a:r>
              <a:rPr lang="en-US" dirty="0"/>
              <a:t>confers with Buddhist </a:t>
            </a:r>
            <a:r>
              <a:rPr lang="en-US" dirty="0" smtClean="0"/>
              <a:t>monk Matthieu </a:t>
            </a:r>
            <a:r>
              <a:rPr lang="en-US" dirty="0"/>
              <a:t>Ricard during an EEG </a:t>
            </a:r>
            <a:r>
              <a:rPr lang="en-US" dirty="0" smtClean="0"/>
              <a:t>study that </a:t>
            </a:r>
            <a:r>
              <a:rPr lang="en-US" dirty="0"/>
              <a:t>monitored brain waves during </a:t>
            </a:r>
            <a:r>
              <a:rPr lang="en-US" dirty="0" smtClean="0"/>
              <a:t>different meditative </a:t>
            </a:r>
            <a:r>
              <a:rPr lang="en-US" dirty="0"/>
              <a:t>practices</a:t>
            </a:r>
          </a:p>
        </p:txBody>
      </p:sp>
    </p:spTree>
    <p:extLst>
      <p:ext uri="{BB962C8B-B14F-4D97-AF65-F5344CB8AC3E}">
        <p14:creationId xmlns:p14="http://schemas.microsoft.com/office/powerpoint/2010/main" val="3760587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Attention</a:t>
            </a:r>
            <a:br>
              <a:rPr lang="en-US" dirty="0"/>
            </a:br>
            <a:r>
              <a:rPr lang="en-US" dirty="0" smtClean="0"/>
              <a:t>Did You See That Clown?</a:t>
            </a:r>
            <a:endParaRPr lang="en-US" dirty="0"/>
          </a:p>
        </p:txBody>
      </p:sp>
      <p:sp>
        <p:nvSpPr>
          <p:cNvPr id="3" name="Content Placeholder 2"/>
          <p:cNvSpPr>
            <a:spLocks noGrp="1"/>
          </p:cNvSpPr>
          <p:nvPr>
            <p:ph idx="1"/>
          </p:nvPr>
        </p:nvSpPr>
        <p:spPr>
          <a:xfrm>
            <a:off x="457200" y="4500417"/>
            <a:ext cx="8208240" cy="1625746"/>
          </a:xfrm>
        </p:spPr>
        <p:txBody>
          <a:bodyPr>
            <a:normAutofit fontScale="77500" lnSpcReduction="20000"/>
          </a:bodyPr>
          <a:lstStyle/>
          <a:p>
            <a:r>
              <a:rPr lang="en-US" dirty="0" smtClean="0"/>
              <a:t>Do </a:t>
            </a:r>
            <a:r>
              <a:rPr lang="en-US" dirty="0"/>
              <a:t>you think you </a:t>
            </a:r>
            <a:r>
              <a:rPr lang="en-US" dirty="0" smtClean="0"/>
              <a:t>would notice </a:t>
            </a:r>
            <a:r>
              <a:rPr lang="en-US" dirty="0"/>
              <a:t>if a unicycling clown crossed your path</a:t>
            </a:r>
            <a:r>
              <a:rPr lang="en-US" dirty="0" smtClean="0"/>
              <a:t>? Probably</a:t>
            </a:r>
            <a:r>
              <a:rPr lang="en-US" dirty="0"/>
              <a:t>—unless you were using a cell phone! </a:t>
            </a:r>
            <a:endParaRPr lang="en-US" dirty="0" smtClean="0"/>
          </a:p>
          <a:p>
            <a:r>
              <a:rPr lang="en-US" dirty="0" smtClean="0"/>
              <a:t>Fully</a:t>
            </a:r>
            <a:r>
              <a:rPr lang="en-US" dirty="0"/>
              <a:t> </a:t>
            </a:r>
            <a:r>
              <a:rPr lang="en-US" dirty="0" smtClean="0"/>
              <a:t>three</a:t>
            </a:r>
            <a:r>
              <a:rPr lang="en-US" dirty="0"/>
              <a:t>-quarters of students who were talking on </a:t>
            </a:r>
            <a:r>
              <a:rPr lang="en-US" dirty="0" smtClean="0"/>
              <a:t>cell phones </a:t>
            </a:r>
            <a:r>
              <a:rPr lang="en-US" dirty="0"/>
              <a:t>did not see this clown as they walked </a:t>
            </a:r>
            <a:r>
              <a:rPr lang="en-US" dirty="0" smtClean="0"/>
              <a:t>across a </a:t>
            </a:r>
            <a:r>
              <a:rPr lang="en-US" dirty="0"/>
              <a:t>busy campus square—an example of </a:t>
            </a:r>
            <a:r>
              <a:rPr lang="en-US" dirty="0" smtClean="0"/>
              <a:t>inattentional</a:t>
            </a:r>
            <a:r>
              <a:rPr lang="en-US" dirty="0"/>
              <a:t> </a:t>
            </a:r>
            <a:r>
              <a:rPr lang="en-US" dirty="0" smtClean="0"/>
              <a:t>blindness.</a:t>
            </a:r>
            <a:endParaRPr lang="en-US" dirty="0">
              <a:solidFill>
                <a:srgbClr val="000000"/>
              </a:solidFill>
            </a:endParaRPr>
          </a:p>
        </p:txBody>
      </p:sp>
      <p:pic>
        <p:nvPicPr>
          <p:cNvPr id="5" name="Picture 4" title="Photo of a unicycling cl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1358900"/>
            <a:ext cx="4741655" cy="3105100"/>
          </a:xfrm>
          <a:prstGeom prst="rect">
            <a:avLst/>
          </a:prstGeom>
        </p:spPr>
      </p:pic>
    </p:spTree>
    <p:extLst>
      <p:ext uri="{BB962C8B-B14F-4D97-AF65-F5344CB8AC3E}">
        <p14:creationId xmlns:p14="http://schemas.microsoft.com/office/powerpoint/2010/main" val="1785197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FOCUS ON NEUROSCIENCE</a:t>
            </a:r>
            <a:br>
              <a:rPr lang="en-US" dirty="0" smtClean="0"/>
            </a:br>
            <a:r>
              <a:rPr lang="en-US" dirty="0" smtClean="0"/>
              <a:t>Meditation and the Brain</a:t>
            </a:r>
            <a:endParaRPr lang="en-US" dirty="0"/>
          </a:p>
        </p:txBody>
      </p:sp>
      <p:sp>
        <p:nvSpPr>
          <p:cNvPr id="3" name="Content Placeholder 2"/>
          <p:cNvSpPr>
            <a:spLocks noGrp="1"/>
          </p:cNvSpPr>
          <p:nvPr>
            <p:ph idx="1"/>
          </p:nvPr>
        </p:nvSpPr>
        <p:spPr>
          <a:xfrm>
            <a:off x="457200" y="1600201"/>
            <a:ext cx="8229600" cy="2184400"/>
          </a:xfrm>
        </p:spPr>
        <p:txBody>
          <a:bodyPr>
            <a:normAutofit fontScale="77500" lnSpcReduction="20000"/>
          </a:bodyPr>
          <a:lstStyle/>
          <a:p>
            <a:pPr marL="0" indent="0">
              <a:buNone/>
            </a:pPr>
            <a:r>
              <a:rPr lang="en-US" b="1" dirty="0" smtClean="0"/>
              <a:t>Does meditation affect brain structure?</a:t>
            </a:r>
          </a:p>
          <a:p>
            <a:r>
              <a:rPr lang="en-US" dirty="0" smtClean="0"/>
              <a:t>Long-term meditators had more gray matter in regions associated with attention, emotion, and sensory processing (Lazar and colleagues).</a:t>
            </a:r>
          </a:p>
          <a:p>
            <a:r>
              <a:rPr lang="en-US" dirty="0" smtClean="0"/>
              <a:t>New meditators showed gray-matter-density in the hippocampus, cerebellum, and other areas associated with memory, emotion, and awareness (</a:t>
            </a:r>
            <a:r>
              <a:rPr lang="en-US" dirty="0"/>
              <a:t>Hölzel </a:t>
            </a:r>
            <a:r>
              <a:rPr lang="en-US" dirty="0" smtClean="0"/>
              <a:t>and others).</a:t>
            </a:r>
            <a:endParaRPr lang="en-US" dirty="0"/>
          </a:p>
        </p:txBody>
      </p:sp>
      <p:sp>
        <p:nvSpPr>
          <p:cNvPr id="6" name="Rectangle 5"/>
          <p:cNvSpPr/>
          <p:nvPr/>
        </p:nvSpPr>
        <p:spPr>
          <a:xfrm>
            <a:off x="6275601" y="3953943"/>
            <a:ext cx="1723398" cy="830997"/>
          </a:xfrm>
          <a:prstGeom prst="rect">
            <a:avLst/>
          </a:prstGeom>
          <a:solidFill>
            <a:schemeClr val="accent2">
              <a:alpha val="74000"/>
            </a:schemeClr>
          </a:solidFill>
        </p:spPr>
        <p:txBody>
          <a:bodyPr wrap="none">
            <a:spAutoFit/>
          </a:bodyPr>
          <a:lstStyle/>
          <a:p>
            <a:r>
              <a:rPr lang="en-US" sz="2400" b="1" dirty="0" smtClean="0">
                <a:solidFill>
                  <a:schemeClr val="bg1"/>
                </a:solidFill>
              </a:rPr>
              <a:t>Meditation</a:t>
            </a:r>
          </a:p>
          <a:p>
            <a:pPr algn="ctr"/>
            <a:r>
              <a:rPr lang="en-US" sz="2400" b="1" dirty="0" smtClean="0">
                <a:solidFill>
                  <a:schemeClr val="bg1"/>
                </a:solidFill>
              </a:rPr>
              <a:t> </a:t>
            </a:r>
            <a:r>
              <a:rPr lang="en-US" sz="2400" b="1" dirty="0">
                <a:solidFill>
                  <a:schemeClr val="bg1"/>
                </a:solidFill>
              </a:rPr>
              <a:t>Matters</a:t>
            </a:r>
          </a:p>
        </p:txBody>
      </p:sp>
      <p:pic>
        <p:nvPicPr>
          <p:cNvPr id="4" name="Picture 3" title="Photo of an F M R I sc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 y="3733800"/>
            <a:ext cx="4730196" cy="2603500"/>
          </a:xfrm>
          <a:prstGeom prst="rect">
            <a:avLst/>
          </a:prstGeom>
        </p:spPr>
      </p:pic>
    </p:spTree>
    <p:extLst>
      <p:ext uri="{BB962C8B-B14F-4D97-AF65-F5344CB8AC3E}">
        <p14:creationId xmlns:p14="http://schemas.microsoft.com/office/powerpoint/2010/main" val="3552728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Psychoactive Drugs</a:t>
            </a:r>
            <a:endParaRPr lang="en-US" dirty="0"/>
          </a:p>
        </p:txBody>
      </p:sp>
      <p:sp>
        <p:nvSpPr>
          <p:cNvPr id="3" name="Content Placeholder 2"/>
          <p:cNvSpPr>
            <a:spLocks noGrp="1"/>
          </p:cNvSpPr>
          <p:nvPr>
            <p:ph idx="1"/>
          </p:nvPr>
        </p:nvSpPr>
        <p:spPr/>
        <p:txBody>
          <a:bodyPr>
            <a:normAutofit fontScale="92500"/>
          </a:bodyPr>
          <a:lstStyle/>
          <a:p>
            <a:r>
              <a:rPr lang="en-US" b="1" dirty="0"/>
              <a:t>Psychoactive drugs </a:t>
            </a:r>
            <a:r>
              <a:rPr lang="en-US" dirty="0"/>
              <a:t>are chemical substances that can alter arousal, mood, thinking</a:t>
            </a:r>
            <a:r>
              <a:rPr lang="en-US" dirty="0" smtClean="0"/>
              <a:t>, sensation</a:t>
            </a:r>
            <a:r>
              <a:rPr lang="en-US" dirty="0"/>
              <a:t>, and </a:t>
            </a:r>
            <a:r>
              <a:rPr lang="en-US" dirty="0" smtClean="0"/>
              <a:t>perception, have an affect on the brain</a:t>
            </a:r>
            <a:br>
              <a:rPr lang="en-US" dirty="0" smtClean="0"/>
            </a:br>
            <a:endParaRPr lang="en-US" dirty="0" smtClean="0"/>
          </a:p>
          <a:p>
            <a:r>
              <a:rPr lang="en-US" dirty="0"/>
              <a:t>B</a:t>
            </a:r>
            <a:r>
              <a:rPr lang="en-US" dirty="0" smtClean="0"/>
              <a:t>road </a:t>
            </a:r>
            <a:r>
              <a:rPr lang="en-US" dirty="0"/>
              <a:t>categories of psychoactive drugs:</a:t>
            </a:r>
          </a:p>
          <a:p>
            <a:pPr marL="914400" lvl="1" indent="-514350">
              <a:buFont typeface="+mj-lt"/>
              <a:buAutoNum type="arabicPeriod"/>
            </a:pPr>
            <a:r>
              <a:rPr lang="en-US" b="1" dirty="0" smtClean="0"/>
              <a:t>Depressants</a:t>
            </a:r>
            <a:r>
              <a:rPr lang="en-US" dirty="0" smtClean="0"/>
              <a:t>: Drugs </a:t>
            </a:r>
            <a:r>
              <a:rPr lang="en-US" dirty="0"/>
              <a:t>that depress, or inhibit, brain </a:t>
            </a:r>
            <a:r>
              <a:rPr lang="en-US" dirty="0" smtClean="0"/>
              <a:t>activity</a:t>
            </a:r>
            <a:endParaRPr lang="en-US" dirty="0"/>
          </a:p>
          <a:p>
            <a:pPr marL="914400" lvl="1" indent="-514350">
              <a:buFont typeface="+mj-lt"/>
              <a:buAutoNum type="arabicPeriod"/>
            </a:pPr>
            <a:r>
              <a:rPr lang="en-US" b="1" dirty="0" smtClean="0"/>
              <a:t>Opiates</a:t>
            </a:r>
            <a:r>
              <a:rPr lang="en-US" dirty="0" smtClean="0"/>
              <a:t>: Drugs </a:t>
            </a:r>
            <a:r>
              <a:rPr lang="en-US" dirty="0"/>
              <a:t>that are chemically similar to morphine and that relieve </a:t>
            </a:r>
            <a:r>
              <a:rPr lang="en-US" dirty="0" smtClean="0"/>
              <a:t>pain and </a:t>
            </a:r>
            <a:r>
              <a:rPr lang="en-US" dirty="0"/>
              <a:t>produce </a:t>
            </a:r>
            <a:r>
              <a:rPr lang="en-US" dirty="0" smtClean="0"/>
              <a:t>euphoria</a:t>
            </a:r>
            <a:endParaRPr lang="en-US" dirty="0"/>
          </a:p>
          <a:p>
            <a:pPr marL="914400" lvl="1" indent="-514350">
              <a:buFont typeface="+mj-lt"/>
              <a:buAutoNum type="arabicPeriod"/>
            </a:pPr>
            <a:r>
              <a:rPr lang="en-US" b="1" dirty="0" smtClean="0"/>
              <a:t>Stimulants</a:t>
            </a:r>
            <a:r>
              <a:rPr lang="en-US" dirty="0" smtClean="0"/>
              <a:t>: Drugs </a:t>
            </a:r>
            <a:r>
              <a:rPr lang="en-US" dirty="0"/>
              <a:t>that stimulate, or excite, brain </a:t>
            </a:r>
            <a:r>
              <a:rPr lang="en-US" dirty="0" smtClean="0"/>
              <a:t>activity</a:t>
            </a:r>
            <a:endParaRPr lang="en-US" dirty="0"/>
          </a:p>
          <a:p>
            <a:pPr marL="914400" lvl="1" indent="-514350">
              <a:buFont typeface="+mj-lt"/>
              <a:buAutoNum type="arabicPeriod"/>
            </a:pPr>
            <a:r>
              <a:rPr lang="en-US" b="1" dirty="0" smtClean="0"/>
              <a:t>Psychedelics</a:t>
            </a:r>
            <a:r>
              <a:rPr lang="en-US" dirty="0" smtClean="0"/>
              <a:t>: Drugs </a:t>
            </a:r>
            <a:r>
              <a:rPr lang="en-US" dirty="0"/>
              <a:t>that distort sensory </a:t>
            </a:r>
            <a:r>
              <a:rPr lang="en-US" dirty="0" smtClean="0"/>
              <a:t>perceptions</a:t>
            </a:r>
            <a:endParaRPr lang="en-US" dirty="0"/>
          </a:p>
        </p:txBody>
      </p:sp>
    </p:spTree>
    <p:extLst>
      <p:ext uri="{BB962C8B-B14F-4D97-AF65-F5344CB8AC3E}">
        <p14:creationId xmlns:p14="http://schemas.microsoft.com/office/powerpoint/2010/main" val="30238821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Addicted Brain</a:t>
            </a:r>
            <a:endParaRPr lang="en-US" dirty="0"/>
          </a:p>
        </p:txBody>
      </p:sp>
      <p:sp>
        <p:nvSpPr>
          <p:cNvPr id="3" name="Content Placeholder 2"/>
          <p:cNvSpPr>
            <a:spLocks noGrp="1"/>
          </p:cNvSpPr>
          <p:nvPr>
            <p:ph idx="1"/>
          </p:nvPr>
        </p:nvSpPr>
        <p:spPr>
          <a:xfrm>
            <a:off x="457200" y="1600200"/>
            <a:ext cx="4673600" cy="4525963"/>
          </a:xfrm>
        </p:spPr>
        <p:txBody>
          <a:bodyPr>
            <a:normAutofit fontScale="85000" lnSpcReduction="10000"/>
          </a:bodyPr>
          <a:lstStyle/>
          <a:p>
            <a:pPr marL="0" indent="0">
              <a:buNone/>
            </a:pPr>
            <a:r>
              <a:rPr lang="en-US" dirty="0"/>
              <a:t>Drugs influence </a:t>
            </a:r>
            <a:r>
              <a:rPr lang="en-US" dirty="0" smtClean="0"/>
              <a:t>on brain activity</a:t>
            </a:r>
          </a:p>
          <a:p>
            <a:r>
              <a:rPr lang="en-US" sz="2800" dirty="0" smtClean="0">
                <a:latin typeface="Arial" pitchFamily="34" charset="0"/>
                <a:cs typeface="Arial" pitchFamily="34" charset="0"/>
              </a:rPr>
              <a:t>Altering </a:t>
            </a:r>
            <a:r>
              <a:rPr lang="en-US" sz="2800" dirty="0">
                <a:latin typeface="Arial" pitchFamily="34" charset="0"/>
                <a:cs typeface="Arial" pitchFamily="34" charset="0"/>
              </a:rPr>
              <a:t>synaptic transmission among </a:t>
            </a:r>
            <a:r>
              <a:rPr lang="en-US" sz="2800" dirty="0" smtClean="0">
                <a:latin typeface="Arial" pitchFamily="34" charset="0"/>
                <a:cs typeface="Arial" pitchFamily="34" charset="0"/>
              </a:rPr>
              <a:t>neurons</a:t>
            </a:r>
          </a:p>
          <a:p>
            <a:r>
              <a:rPr lang="en-US" sz="2800" dirty="0" smtClean="0">
                <a:latin typeface="Arial" pitchFamily="34" charset="0"/>
                <a:cs typeface="Arial" pitchFamily="34" charset="0"/>
              </a:rPr>
              <a:t>Increasing </a:t>
            </a:r>
            <a:r>
              <a:rPr lang="en-US" sz="2800" dirty="0">
                <a:latin typeface="Arial" pitchFamily="34" charset="0"/>
                <a:cs typeface="Arial" pitchFamily="34" charset="0"/>
              </a:rPr>
              <a:t>or decreasing </a:t>
            </a:r>
            <a:r>
              <a:rPr lang="en-US" sz="2800" dirty="0" smtClean="0">
                <a:latin typeface="Arial" pitchFamily="34" charset="0"/>
                <a:cs typeface="Arial" pitchFamily="34" charset="0"/>
              </a:rPr>
              <a:t>neurotransmitter amounts </a:t>
            </a:r>
            <a:endParaRPr lang="en-US" dirty="0" smtClean="0">
              <a:latin typeface="Arial" pitchFamily="34" charset="0"/>
              <a:cs typeface="Arial" pitchFamily="34" charset="0"/>
            </a:endParaRPr>
          </a:p>
          <a:p>
            <a:r>
              <a:rPr lang="en-US" sz="2800" dirty="0" smtClean="0">
                <a:latin typeface="Arial" pitchFamily="34" charset="0"/>
                <a:cs typeface="Arial" pitchFamily="34" charset="0"/>
              </a:rPr>
              <a:t>Blocking</a:t>
            </a:r>
            <a:r>
              <a:rPr lang="en-US" sz="2800" dirty="0">
                <a:latin typeface="Arial" pitchFamily="34" charset="0"/>
                <a:cs typeface="Arial" pitchFamily="34" charset="0"/>
              </a:rPr>
              <a:t>, mimicking</a:t>
            </a:r>
            <a:r>
              <a:rPr lang="en-US" sz="2800" dirty="0" smtClean="0">
                <a:latin typeface="Arial" pitchFamily="34" charset="0"/>
                <a:cs typeface="Arial" pitchFamily="34" charset="0"/>
              </a:rPr>
              <a:t>, or </a:t>
            </a:r>
            <a:r>
              <a:rPr lang="en-US" sz="2800" dirty="0">
                <a:latin typeface="Arial" pitchFamily="34" charset="0"/>
                <a:cs typeface="Arial" pitchFamily="34" charset="0"/>
              </a:rPr>
              <a:t>influencing a particular neurotransmitter’s </a:t>
            </a:r>
            <a:r>
              <a:rPr lang="en-US" sz="2800" dirty="0" smtClean="0">
                <a:latin typeface="Arial" pitchFamily="34" charset="0"/>
                <a:cs typeface="Arial" pitchFamily="34" charset="0"/>
              </a:rPr>
              <a:t>effects</a:t>
            </a:r>
          </a:p>
          <a:p>
            <a:r>
              <a:rPr lang="en-US" sz="2800" dirty="0" smtClean="0">
                <a:latin typeface="Arial" pitchFamily="34" charset="0"/>
                <a:cs typeface="Arial" pitchFamily="34" charset="0"/>
              </a:rPr>
              <a:t>Addictive </a:t>
            </a:r>
            <a:r>
              <a:rPr lang="en-US" sz="2800" dirty="0">
                <a:latin typeface="Arial" pitchFamily="34" charset="0"/>
                <a:cs typeface="Arial" pitchFamily="34" charset="0"/>
              </a:rPr>
              <a:t>drugs activate dopamine-producing neurons in brain’s reward system</a:t>
            </a:r>
          </a:p>
          <a:p>
            <a:endParaRPr lang="en-US" dirty="0"/>
          </a:p>
        </p:txBody>
      </p:sp>
      <p:pic>
        <p:nvPicPr>
          <p:cNvPr id="4" name="Picture 3" title="Photos of brain scans from drug abusers and comparison subjects."/>
          <p:cNvPicPr>
            <a:picLocks noChangeAspect="1"/>
          </p:cNvPicPr>
          <p:nvPr/>
        </p:nvPicPr>
        <p:blipFill>
          <a:blip r:embed="rId3"/>
          <a:stretch>
            <a:fillRect/>
          </a:stretch>
        </p:blipFill>
        <p:spPr>
          <a:xfrm>
            <a:off x="5244970" y="597566"/>
            <a:ext cx="3123072" cy="5774912"/>
          </a:xfrm>
          <a:prstGeom prst="rect">
            <a:avLst/>
          </a:prstGeom>
        </p:spPr>
      </p:pic>
      <p:sp>
        <p:nvSpPr>
          <p:cNvPr id="5" name="Rectangle 4"/>
          <p:cNvSpPr/>
          <p:nvPr/>
        </p:nvSpPr>
        <p:spPr>
          <a:xfrm>
            <a:off x="4888813" y="219157"/>
            <a:ext cx="3811147" cy="369332"/>
          </a:xfrm>
          <a:prstGeom prst="rect">
            <a:avLst/>
          </a:prstGeom>
        </p:spPr>
        <p:txBody>
          <a:bodyPr wrap="none">
            <a:spAutoFit/>
          </a:bodyPr>
          <a:lstStyle/>
          <a:p>
            <a:r>
              <a:rPr lang="en-US" dirty="0"/>
              <a:t>Common Effects of Addictive Drugs</a:t>
            </a:r>
          </a:p>
        </p:txBody>
      </p:sp>
    </p:spTree>
    <p:extLst>
      <p:ext uri="{BB962C8B-B14F-4D97-AF65-F5344CB8AC3E}">
        <p14:creationId xmlns:p14="http://schemas.microsoft.com/office/powerpoint/2010/main" val="574193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Common Effects of Psychoactive Drugs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478946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6800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Depressants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Depressants</a:t>
            </a:r>
          </a:p>
          <a:p>
            <a:pPr lvl="1"/>
            <a:r>
              <a:rPr lang="en-US" dirty="0" smtClean="0"/>
              <a:t>Depress or inhibit central nervous system activity.</a:t>
            </a:r>
          </a:p>
          <a:p>
            <a:pPr lvl="1"/>
            <a:r>
              <a:rPr lang="en-US" dirty="0"/>
              <a:t>P</a:t>
            </a:r>
            <a:r>
              <a:rPr lang="en-US" dirty="0" smtClean="0"/>
              <a:t>roduce </a:t>
            </a:r>
            <a:r>
              <a:rPr lang="en-US" dirty="0"/>
              <a:t>drowsiness, sedation, or sleep</a:t>
            </a:r>
          </a:p>
          <a:p>
            <a:pPr lvl="1"/>
            <a:r>
              <a:rPr lang="en-US" dirty="0"/>
              <a:t>R</a:t>
            </a:r>
            <a:r>
              <a:rPr lang="en-US" dirty="0" smtClean="0"/>
              <a:t>elieve </a:t>
            </a:r>
            <a:r>
              <a:rPr lang="en-US" dirty="0"/>
              <a:t>anxiety and lower inhibitions</a:t>
            </a:r>
          </a:p>
          <a:p>
            <a:pPr lvl="1"/>
            <a:r>
              <a:rPr lang="en-US" dirty="0" smtClean="0"/>
              <a:t>Produce addictive effects (increased sedative effects when combined)</a:t>
            </a:r>
            <a:br>
              <a:rPr lang="en-US" dirty="0" smtClean="0"/>
            </a:br>
            <a:endParaRPr lang="en-US" dirty="0" smtClean="0"/>
          </a:p>
          <a:p>
            <a:r>
              <a:rPr lang="en-US" dirty="0"/>
              <a:t>Kinds</a:t>
            </a:r>
          </a:p>
          <a:p>
            <a:pPr lvl="1"/>
            <a:r>
              <a:rPr lang="en-US" dirty="0"/>
              <a:t>Alcohol</a:t>
            </a:r>
          </a:p>
          <a:p>
            <a:pPr lvl="1"/>
            <a:r>
              <a:rPr lang="en-US" dirty="0"/>
              <a:t>Barbiturates</a:t>
            </a:r>
          </a:p>
          <a:p>
            <a:pPr lvl="1"/>
            <a:r>
              <a:rPr lang="en-US" dirty="0"/>
              <a:t>Inhalants</a:t>
            </a:r>
          </a:p>
          <a:p>
            <a:pPr lvl="1"/>
            <a:r>
              <a:rPr lang="en-US" dirty="0"/>
              <a:t>Tranquilizers</a:t>
            </a:r>
          </a:p>
          <a:p>
            <a:pPr lvl="1"/>
            <a:endParaRPr lang="en-US" dirty="0" smtClean="0"/>
          </a:p>
        </p:txBody>
      </p:sp>
    </p:spTree>
    <p:extLst>
      <p:ext uri="{BB962C8B-B14F-4D97-AF65-F5344CB8AC3E}">
        <p14:creationId xmlns:p14="http://schemas.microsoft.com/office/powerpoint/2010/main" val="4259937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a:t>
            </a:r>
            <a:endParaRPr lang="en-US" dirty="0"/>
          </a:p>
        </p:txBody>
      </p:sp>
      <p:sp>
        <p:nvSpPr>
          <p:cNvPr id="3" name="Content Placeholder 2"/>
          <p:cNvSpPr>
            <a:spLocks noGrp="1"/>
          </p:cNvSpPr>
          <p:nvPr>
            <p:ph idx="1"/>
          </p:nvPr>
        </p:nvSpPr>
        <p:spPr>
          <a:xfrm>
            <a:off x="457200" y="1600200"/>
            <a:ext cx="4099626" cy="4525963"/>
          </a:xfrm>
        </p:spPr>
        <p:txBody>
          <a:bodyPr>
            <a:normAutofit fontScale="70000" lnSpcReduction="20000"/>
          </a:bodyPr>
          <a:lstStyle/>
          <a:p>
            <a:pPr lvl="0"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Many drug experts consider alcohol to have highest social costs of all addictions.</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17 </a:t>
            </a:r>
            <a:r>
              <a:rPr lang="en-US" dirty="0">
                <a:solidFill>
                  <a:srgbClr val="000000"/>
                </a:solidFill>
                <a:latin typeface="Arial" pitchFamily="34" charset="0"/>
                <a:ea typeface="Calibri" pitchFamily="34" charset="0"/>
                <a:cs typeface="Arial" pitchFamily="34" charset="0"/>
              </a:rPr>
              <a:t>million Americans are either dependent upon alcohol or have serious alcohol </a:t>
            </a:r>
            <a:r>
              <a:rPr lang="en-US" dirty="0" smtClean="0">
                <a:solidFill>
                  <a:srgbClr val="000000"/>
                </a:solidFill>
                <a:latin typeface="Arial" pitchFamily="34" charset="0"/>
                <a:ea typeface="Calibri" pitchFamily="34" charset="0"/>
                <a:cs typeface="Arial" pitchFamily="34" charset="0"/>
              </a:rPr>
              <a:t>problems</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Accounts for estimated 90,000 deaths annually in U.S.; including 1,400 college students</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Involved in assaults, homicides, motor vehicle accidents, domestic, partner and child abuse, and birth defects.</a:t>
            </a:r>
            <a:br>
              <a:rPr lang="en-US" dirty="0" smtClean="0">
                <a:solidFill>
                  <a:srgbClr val="000000"/>
                </a:solidFill>
                <a:latin typeface="Arial" pitchFamily="34" charset="0"/>
                <a:ea typeface="Calibri" pitchFamily="34" charset="0"/>
                <a:cs typeface="Arial" pitchFamily="34" charset="0"/>
              </a:rPr>
            </a:br>
            <a:endParaRPr lang="en-US" dirty="0">
              <a:solidFill>
                <a:srgbClr val="000000"/>
              </a:solidFill>
            </a:endParaRPr>
          </a:p>
        </p:txBody>
      </p:sp>
      <p:pic>
        <p:nvPicPr>
          <p:cNvPr id="4" name="Picture 3" title="Photo of car accident"/>
          <p:cNvPicPr>
            <a:picLocks noChangeAspect="1"/>
          </p:cNvPicPr>
          <p:nvPr/>
        </p:nvPicPr>
        <p:blipFill>
          <a:blip r:embed="rId3"/>
          <a:stretch>
            <a:fillRect/>
          </a:stretch>
        </p:blipFill>
        <p:spPr>
          <a:xfrm>
            <a:off x="5236763" y="1715034"/>
            <a:ext cx="3160441" cy="4458669"/>
          </a:xfrm>
          <a:prstGeom prst="rect">
            <a:avLst/>
          </a:prstGeom>
        </p:spPr>
      </p:pic>
      <p:sp>
        <p:nvSpPr>
          <p:cNvPr id="5" name="Rectangle 4"/>
          <p:cNvSpPr/>
          <p:nvPr/>
        </p:nvSpPr>
        <p:spPr>
          <a:xfrm>
            <a:off x="5222436" y="1075653"/>
            <a:ext cx="3160248" cy="646331"/>
          </a:xfrm>
          <a:prstGeom prst="rect">
            <a:avLst/>
          </a:prstGeom>
        </p:spPr>
        <p:txBody>
          <a:bodyPr wrap="square">
            <a:spAutoFit/>
          </a:bodyPr>
          <a:lstStyle/>
          <a:p>
            <a:pPr algn="ctr"/>
            <a:r>
              <a:rPr lang="en-US" dirty="0"/>
              <a:t>The Dangers of Driving Under </a:t>
            </a:r>
            <a:r>
              <a:rPr lang="en-US" dirty="0" smtClean="0"/>
              <a:t>the Influence</a:t>
            </a:r>
            <a:endParaRPr lang="en-US" dirty="0"/>
          </a:p>
        </p:txBody>
      </p:sp>
    </p:spTree>
    <p:extLst>
      <p:ext uri="{BB962C8B-B14F-4D97-AF65-F5344CB8AC3E}">
        <p14:creationId xmlns:p14="http://schemas.microsoft.com/office/powerpoint/2010/main" val="17115417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8066"/>
            <a:ext cx="3744791" cy="5958098"/>
          </a:xfrm>
        </p:spPr>
        <p:txBody>
          <a:bodyPr>
            <a:normAutofit fontScale="92500"/>
          </a:bodyPr>
          <a:lstStyle/>
          <a:p>
            <a:pPr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Psychological effects of alcohol</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Produces a mild euphoria, talkativeness, and feelings of good humor and friendliness</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Lessens </a:t>
            </a:r>
            <a:r>
              <a:rPr lang="en-US" i="1" dirty="0" smtClean="0">
                <a:solidFill>
                  <a:srgbClr val="000000"/>
                </a:solidFill>
                <a:latin typeface="Arial" pitchFamily="34" charset="0"/>
                <a:ea typeface="Calibri" pitchFamily="34" charset="0"/>
                <a:cs typeface="Arial" pitchFamily="34" charset="0"/>
              </a:rPr>
              <a:t>inhibitions </a:t>
            </a:r>
            <a:r>
              <a:rPr lang="en-US" dirty="0" smtClean="0">
                <a:solidFill>
                  <a:srgbClr val="000000"/>
                </a:solidFill>
                <a:latin typeface="Arial" pitchFamily="34" charset="0"/>
                <a:ea typeface="Calibri" pitchFamily="34" charset="0"/>
                <a:cs typeface="Arial" pitchFamily="34" charset="0"/>
              </a:rPr>
              <a:t>by depressing brain centers responsible for judgment and self-control </a:t>
            </a:r>
            <a:br>
              <a:rPr lang="en-US" dirty="0" smtClean="0">
                <a:solidFill>
                  <a:srgbClr val="000000"/>
                </a:solidFill>
                <a:latin typeface="Arial" pitchFamily="34" charset="0"/>
                <a:ea typeface="Calibri" pitchFamily="34" charset="0"/>
                <a:cs typeface="Arial" pitchFamily="34" charset="0"/>
              </a:rPr>
            </a:br>
            <a:endParaRPr lang="en-US" dirty="0" smtClean="0">
              <a:solidFill>
                <a:srgbClr val="000000"/>
              </a:solidFill>
              <a:latin typeface="Arial" pitchFamily="34" charset="0"/>
              <a:ea typeface="Calibri" pitchFamily="34" charset="0"/>
              <a:cs typeface="Arial" pitchFamily="34" charset="0"/>
            </a:endParaRPr>
          </a:p>
          <a:p>
            <a:pPr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Physical effects of alcohol</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Withdrawal causes rebound hyper-excitability in the brain</a:t>
            </a:r>
          </a:p>
          <a:p>
            <a:pPr lvl="1" eaLnBrk="0" fontAlgn="base" hangingPunct="0">
              <a:lnSpc>
                <a:spcPts val="2200"/>
              </a:lnSpc>
              <a:spcBef>
                <a:spcPct val="0"/>
              </a:spcBef>
              <a:spcAft>
                <a:spcPts val="600"/>
              </a:spcAft>
            </a:pPr>
            <a:endParaRPr lang="en-US" dirty="0" smtClean="0">
              <a:solidFill>
                <a:srgbClr val="000000"/>
              </a:solidFill>
              <a:latin typeface="Arial" pitchFamily="34" charset="0"/>
              <a:ea typeface="Calibri" pitchFamily="34" charset="0"/>
              <a:cs typeface="Arial" pitchFamily="34" charset="0"/>
            </a:endParaRPr>
          </a:p>
          <a:p>
            <a:pPr marL="0" indent="0" eaLnBrk="0" fontAlgn="base" hangingPunct="0">
              <a:lnSpc>
                <a:spcPts val="2200"/>
              </a:lnSpc>
              <a:spcBef>
                <a:spcPct val="0"/>
              </a:spcBef>
              <a:spcAft>
                <a:spcPts val="600"/>
              </a:spcAft>
              <a:buNone/>
            </a:pPr>
            <a:endParaRPr lang="en-US" dirty="0" smtClean="0">
              <a:solidFill>
                <a:srgbClr val="000000"/>
              </a:solidFill>
              <a:latin typeface="Arial" pitchFamily="34" charset="0"/>
              <a:ea typeface="Calibri" pitchFamily="34" charset="0"/>
              <a:cs typeface="Arial" pitchFamily="34" charset="0"/>
            </a:endParaRPr>
          </a:p>
        </p:txBody>
      </p:sp>
      <p:pic>
        <p:nvPicPr>
          <p:cNvPr id="6" name="Picture 5" title="Photo of person with a hangover"/>
          <p:cNvPicPr>
            <a:picLocks noChangeAspect="1"/>
          </p:cNvPicPr>
          <p:nvPr/>
        </p:nvPicPr>
        <p:blipFill>
          <a:blip r:embed="rId3"/>
          <a:stretch>
            <a:fillRect/>
          </a:stretch>
        </p:blipFill>
        <p:spPr>
          <a:xfrm>
            <a:off x="4991100" y="551380"/>
            <a:ext cx="3888351" cy="5871937"/>
          </a:xfrm>
          <a:prstGeom prst="rect">
            <a:avLst/>
          </a:prstGeom>
        </p:spPr>
      </p:pic>
      <p:sp>
        <p:nvSpPr>
          <p:cNvPr id="9" name="Rectangle 8"/>
          <p:cNvSpPr/>
          <p:nvPr/>
        </p:nvSpPr>
        <p:spPr>
          <a:xfrm>
            <a:off x="5042388" y="3286611"/>
            <a:ext cx="3436297" cy="1477328"/>
          </a:xfrm>
          <a:prstGeom prst="rect">
            <a:avLst/>
          </a:prstGeom>
          <a:solidFill>
            <a:schemeClr val="bg1">
              <a:alpha val="74000"/>
            </a:schemeClr>
          </a:solidFill>
        </p:spPr>
        <p:txBody>
          <a:bodyPr wrap="square">
            <a:spAutoFit/>
          </a:bodyPr>
          <a:lstStyle/>
          <a:p>
            <a:r>
              <a:rPr lang="en-US" dirty="0"/>
              <a:t>This Is Fun? </a:t>
            </a:r>
            <a:endParaRPr lang="en-US" dirty="0" smtClean="0"/>
          </a:p>
          <a:p>
            <a:r>
              <a:rPr lang="en-US" dirty="0" smtClean="0"/>
              <a:t>According </a:t>
            </a:r>
            <a:r>
              <a:rPr lang="en-US" dirty="0"/>
              <a:t>to a national survey</a:t>
            </a:r>
          </a:p>
          <a:p>
            <a:r>
              <a:rPr lang="en-US" dirty="0"/>
              <a:t>of college students, more than </a:t>
            </a:r>
            <a:r>
              <a:rPr lang="en-US" dirty="0" smtClean="0"/>
              <a:t>half “</a:t>
            </a:r>
            <a:r>
              <a:rPr lang="en-US" dirty="0"/>
              <a:t>drank to get drunk” in the previous year</a:t>
            </a:r>
          </a:p>
        </p:txBody>
      </p:sp>
      <p:sp>
        <p:nvSpPr>
          <p:cNvPr id="2" name="Rectangle 1"/>
          <p:cNvSpPr/>
          <p:nvPr/>
        </p:nvSpPr>
        <p:spPr>
          <a:xfrm rot="16200000">
            <a:off x="4335999" y="5746978"/>
            <a:ext cx="1005403" cy="215444"/>
          </a:xfrm>
          <a:prstGeom prst="rect">
            <a:avLst/>
          </a:prstGeom>
        </p:spPr>
        <p:txBody>
          <a:bodyPr wrap="none">
            <a:spAutoFit/>
          </a:bodyPr>
          <a:lstStyle/>
          <a:p>
            <a:r>
              <a:rPr lang="en-US" sz="800" dirty="0"/>
              <a:t>© Bill Varie/Alamy</a:t>
            </a:r>
          </a:p>
        </p:txBody>
      </p:sp>
    </p:spTree>
    <p:extLst>
      <p:ext uri="{BB962C8B-B14F-4D97-AF65-F5344CB8AC3E}">
        <p14:creationId xmlns:p14="http://schemas.microsoft.com/office/powerpoint/2010/main" val="1398363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Behavioral Effects of Blood Alcohol Levels</a:t>
            </a:r>
          </a:p>
        </p:txBody>
      </p:sp>
      <p:graphicFrame>
        <p:nvGraphicFramePr>
          <p:cNvPr id="5" name="Table 4"/>
          <p:cNvGraphicFramePr>
            <a:graphicFrameLocks noGrp="1"/>
          </p:cNvGraphicFramePr>
          <p:nvPr>
            <p:extLst>
              <p:ext uri="{D42A27DB-BD31-4B8C-83A1-F6EECF244321}">
                <p14:modId xmlns:p14="http://schemas.microsoft.com/office/powerpoint/2010/main" val="4148737258"/>
              </p:ext>
            </p:extLst>
          </p:nvPr>
        </p:nvGraphicFramePr>
        <p:xfrm>
          <a:off x="571500" y="1186181"/>
          <a:ext cx="7874000" cy="4986016"/>
        </p:xfrm>
        <a:graphic>
          <a:graphicData uri="http://schemas.openxmlformats.org/drawingml/2006/table">
            <a:tbl>
              <a:tblPr firstRow="1" bandRow="1">
                <a:tableStyleId>{3C2FFA5D-87B4-456A-9821-1D502468CF0F}</a:tableStyleId>
              </a:tblPr>
              <a:tblGrid>
                <a:gridCol w="2159000"/>
                <a:gridCol w="5715000"/>
              </a:tblGrid>
              <a:tr h="676138">
                <a:tc>
                  <a:txBody>
                    <a:bodyPr/>
                    <a:lstStyle/>
                    <a:p>
                      <a:pPr algn="l" fontAlgn="ctr"/>
                      <a:r>
                        <a:rPr lang="en-US" sz="1600" b="1" i="0" u="none" strike="noStrike" dirty="0" smtClean="0">
                          <a:solidFill>
                            <a:srgbClr val="000000"/>
                          </a:solidFill>
                          <a:effectLst/>
                          <a:latin typeface="+mn-lt"/>
                        </a:rPr>
                        <a:t>Blood Alcohol Level </a:t>
                      </a:r>
                      <a:endParaRPr lang="en-US" sz="1600" b="1" i="0" u="none" strike="noStrike" dirty="0">
                        <a:solidFill>
                          <a:srgbClr val="000000"/>
                        </a:solidFill>
                        <a:effectLst/>
                        <a:latin typeface="+mn-lt"/>
                      </a:endParaRPr>
                    </a:p>
                  </a:txBody>
                  <a:tcPr marT="12700" marB="0" anchor="ctr"/>
                </a:tc>
                <a:tc>
                  <a:txBody>
                    <a:bodyPr/>
                    <a:lstStyle/>
                    <a:p>
                      <a:pPr algn="l" fontAlgn="ctr"/>
                      <a:r>
                        <a:rPr lang="en-US" sz="1600" b="1" i="0" u="none" strike="noStrike" dirty="0">
                          <a:solidFill>
                            <a:srgbClr val="000000"/>
                          </a:solidFill>
                          <a:effectLst/>
                          <a:latin typeface="+mn-lt"/>
                        </a:rPr>
                        <a:t>Behavioral </a:t>
                      </a:r>
                      <a:r>
                        <a:rPr lang="en-US" sz="1600" b="1" i="0" u="none" strike="noStrike" dirty="0" smtClean="0">
                          <a:solidFill>
                            <a:srgbClr val="000000"/>
                          </a:solidFill>
                          <a:effectLst/>
                          <a:latin typeface="+mn-lt"/>
                        </a:rPr>
                        <a:t>Effects </a:t>
                      </a:r>
                      <a:endParaRPr lang="en-US" sz="1600" b="1" i="0" u="none" strike="noStrike" dirty="0">
                        <a:solidFill>
                          <a:srgbClr val="000000"/>
                        </a:solidFill>
                        <a:effectLst/>
                        <a:latin typeface="+mn-lt"/>
                      </a:endParaRPr>
                    </a:p>
                  </a:txBody>
                  <a:tcPr marT="12700" marB="0" anchor="ctr"/>
                </a:tc>
              </a:tr>
              <a:tr h="455298">
                <a:tc>
                  <a:txBody>
                    <a:bodyPr/>
                    <a:lstStyle/>
                    <a:p>
                      <a:pPr algn="l" fontAlgn="ctr"/>
                      <a:r>
                        <a:rPr lang="en-US" sz="1600" b="0" i="0" u="none" strike="noStrike" dirty="0">
                          <a:solidFill>
                            <a:srgbClr val="000000"/>
                          </a:solidFill>
                          <a:effectLst/>
                          <a:latin typeface="+mn-lt"/>
                        </a:rPr>
                        <a:t>0.05%</a:t>
                      </a:r>
                    </a:p>
                  </a:txBody>
                  <a:tcPr marT="12700" marB="0" anchor="ctr"/>
                </a:tc>
                <a:tc>
                  <a:txBody>
                    <a:bodyPr/>
                    <a:lstStyle/>
                    <a:p>
                      <a:pPr algn="l" fontAlgn="ctr"/>
                      <a:r>
                        <a:rPr lang="en-US" sz="1600" b="0" i="0" u="none" strike="noStrike" dirty="0">
                          <a:solidFill>
                            <a:srgbClr val="000000"/>
                          </a:solidFill>
                          <a:effectLst/>
                          <a:latin typeface="+mn-lt"/>
                        </a:rPr>
                        <a:t>Lowered alertness; release of inhibitions</a:t>
                      </a:r>
                      <a:r>
                        <a:rPr lang="en-US" sz="1600" b="0" i="0" u="none" strike="noStrike" dirty="0" smtClean="0">
                          <a:solidFill>
                            <a:srgbClr val="000000"/>
                          </a:solidFill>
                          <a:effectLst/>
                          <a:latin typeface="+mn-lt"/>
                        </a:rPr>
                        <a:t>; impaired judgment </a:t>
                      </a:r>
                      <a:endParaRPr lang="en-US" sz="1600" b="0" i="0" u="none" strike="noStrike" dirty="0">
                        <a:solidFill>
                          <a:srgbClr val="000000"/>
                        </a:solidFill>
                        <a:effectLst/>
                        <a:latin typeface="+mn-lt"/>
                      </a:endParaRPr>
                    </a:p>
                  </a:txBody>
                  <a:tcPr marT="12700" marB="0" anchor="ctr"/>
                </a:tc>
              </a:tr>
              <a:tr h="455298">
                <a:tc>
                  <a:txBody>
                    <a:bodyPr/>
                    <a:lstStyle/>
                    <a:p>
                      <a:pPr algn="l" fontAlgn="ctr"/>
                      <a:r>
                        <a:rPr lang="en-US" sz="1600" b="0" i="0" u="none" strike="noStrike" dirty="0">
                          <a:solidFill>
                            <a:srgbClr val="000000"/>
                          </a:solidFill>
                          <a:effectLst/>
                          <a:latin typeface="+mn-lt"/>
                        </a:rPr>
                        <a:t>0.10%</a:t>
                      </a:r>
                    </a:p>
                  </a:txBody>
                  <a:tcPr marT="12700" marB="0" anchor="ctr"/>
                </a:tc>
                <a:tc>
                  <a:txBody>
                    <a:bodyPr/>
                    <a:lstStyle/>
                    <a:p>
                      <a:pPr algn="l" fontAlgn="ctr"/>
                      <a:r>
                        <a:rPr lang="en-US" sz="1600" b="0" i="0" u="none" strike="noStrike" dirty="0">
                          <a:solidFill>
                            <a:srgbClr val="000000"/>
                          </a:solidFill>
                          <a:effectLst/>
                          <a:latin typeface="+mn-lt"/>
                        </a:rPr>
                        <a:t>Slowed reaction times; impaired </a:t>
                      </a:r>
                      <a:r>
                        <a:rPr lang="en-US" sz="1600" b="0" i="0" u="none" strike="noStrike" dirty="0" smtClean="0">
                          <a:solidFill>
                            <a:srgbClr val="000000"/>
                          </a:solidFill>
                          <a:effectLst/>
                          <a:latin typeface="+mn-lt"/>
                        </a:rPr>
                        <a:t>motor function</a:t>
                      </a:r>
                      <a:r>
                        <a:rPr lang="en-US" sz="1600" b="0" i="0" u="none" strike="noStrike" dirty="0">
                          <a:solidFill>
                            <a:srgbClr val="000000"/>
                          </a:solidFill>
                          <a:effectLst/>
                          <a:latin typeface="+mn-lt"/>
                        </a:rPr>
                        <a:t>; less </a:t>
                      </a:r>
                      <a:r>
                        <a:rPr lang="en-US" sz="1600" b="0" i="0" u="none" strike="noStrike" dirty="0" smtClean="0">
                          <a:solidFill>
                            <a:srgbClr val="000000"/>
                          </a:solidFill>
                          <a:effectLst/>
                          <a:latin typeface="+mn-lt"/>
                        </a:rPr>
                        <a:t>caution </a:t>
                      </a:r>
                      <a:endParaRPr lang="en-US" sz="1600" b="0" i="0" u="none" strike="noStrike" dirty="0">
                        <a:solidFill>
                          <a:srgbClr val="000000"/>
                        </a:solidFill>
                        <a:effectLst/>
                        <a:latin typeface="+mn-lt"/>
                      </a:endParaRPr>
                    </a:p>
                  </a:txBody>
                  <a:tcPr marT="12700" marB="0" anchor="ctr"/>
                </a:tc>
              </a:tr>
              <a:tr h="455298">
                <a:tc>
                  <a:txBody>
                    <a:bodyPr/>
                    <a:lstStyle/>
                    <a:p>
                      <a:pPr algn="l" fontAlgn="ctr"/>
                      <a:r>
                        <a:rPr lang="en-US" sz="1600" b="0" i="0" u="none" strike="noStrike" dirty="0">
                          <a:solidFill>
                            <a:srgbClr val="000000"/>
                          </a:solidFill>
                          <a:effectLst/>
                          <a:latin typeface="+mn-lt"/>
                        </a:rPr>
                        <a:t>0.15%</a:t>
                      </a:r>
                    </a:p>
                  </a:txBody>
                  <a:tcPr marT="12700" marB="0" anchor="ctr"/>
                </a:tc>
                <a:tc>
                  <a:txBody>
                    <a:bodyPr/>
                    <a:lstStyle/>
                    <a:p>
                      <a:pPr algn="l" fontAlgn="ctr"/>
                      <a:r>
                        <a:rPr lang="en-US" sz="1600" b="0" i="0" u="none" strike="noStrike" dirty="0">
                          <a:solidFill>
                            <a:srgbClr val="000000"/>
                          </a:solidFill>
                          <a:effectLst/>
                          <a:latin typeface="+mn-lt"/>
                        </a:rPr>
                        <a:t>Large, consistent increases in reaction time</a:t>
                      </a:r>
                    </a:p>
                  </a:txBody>
                  <a:tcPr marT="12700" marB="0" anchor="ctr"/>
                </a:tc>
              </a:tr>
              <a:tr h="677796">
                <a:tc>
                  <a:txBody>
                    <a:bodyPr/>
                    <a:lstStyle/>
                    <a:p>
                      <a:pPr algn="l" fontAlgn="ctr"/>
                      <a:r>
                        <a:rPr lang="en-US" sz="1600" b="0" i="0" u="none" strike="noStrike" dirty="0">
                          <a:solidFill>
                            <a:srgbClr val="000000"/>
                          </a:solidFill>
                          <a:effectLst/>
                          <a:latin typeface="+mn-lt"/>
                        </a:rPr>
                        <a:t>0.20%</a:t>
                      </a:r>
                    </a:p>
                  </a:txBody>
                  <a:tcPr marT="12700" marB="0" anchor="ctr"/>
                </a:tc>
                <a:tc>
                  <a:txBody>
                    <a:bodyPr/>
                    <a:lstStyle/>
                    <a:p>
                      <a:pPr algn="l" fontAlgn="ctr"/>
                      <a:r>
                        <a:rPr lang="en-US" sz="1600" b="0" i="0" u="none" strike="noStrike" dirty="0">
                          <a:solidFill>
                            <a:srgbClr val="000000"/>
                          </a:solidFill>
                          <a:effectLst/>
                          <a:latin typeface="+mn-lt"/>
                        </a:rPr>
                        <a:t>Marked depression in sensory and </a:t>
                      </a:r>
                      <a:r>
                        <a:rPr lang="en-US" sz="1600" b="0" i="0" u="none" strike="noStrike" dirty="0" smtClean="0">
                          <a:solidFill>
                            <a:srgbClr val="000000"/>
                          </a:solidFill>
                          <a:effectLst/>
                          <a:latin typeface="+mn-lt"/>
                        </a:rPr>
                        <a:t>motor capability</a:t>
                      </a:r>
                      <a:r>
                        <a:rPr lang="en-US" sz="1600" b="0" i="0" u="none" strike="noStrike" dirty="0">
                          <a:solidFill>
                            <a:srgbClr val="000000"/>
                          </a:solidFill>
                          <a:effectLst/>
                          <a:latin typeface="+mn-lt"/>
                        </a:rPr>
                        <a:t>; obvious </a:t>
                      </a:r>
                      <a:r>
                        <a:rPr lang="en-US" sz="1600" b="0" i="0" u="none" strike="noStrike" dirty="0" smtClean="0">
                          <a:solidFill>
                            <a:srgbClr val="000000"/>
                          </a:solidFill>
                          <a:effectLst/>
                          <a:latin typeface="+mn-lt"/>
                        </a:rPr>
                        <a:t>intoxication </a:t>
                      </a:r>
                      <a:endParaRPr lang="en-US" sz="1600" b="0" i="0" u="none" strike="noStrike" dirty="0">
                        <a:solidFill>
                          <a:srgbClr val="000000"/>
                        </a:solidFill>
                        <a:effectLst/>
                        <a:latin typeface="+mn-lt"/>
                      </a:endParaRPr>
                    </a:p>
                  </a:txBody>
                  <a:tcPr marT="12700" marB="0" anchor="ctr"/>
                </a:tc>
              </a:tr>
              <a:tr h="677796">
                <a:tc>
                  <a:txBody>
                    <a:bodyPr/>
                    <a:lstStyle/>
                    <a:p>
                      <a:pPr algn="l" fontAlgn="ctr"/>
                      <a:r>
                        <a:rPr lang="en-US" sz="1600" b="0" i="0" u="none" strike="noStrike" dirty="0">
                          <a:solidFill>
                            <a:srgbClr val="000000"/>
                          </a:solidFill>
                          <a:effectLst/>
                          <a:latin typeface="+mn-lt"/>
                        </a:rPr>
                        <a:t>0.25%</a:t>
                      </a:r>
                    </a:p>
                  </a:txBody>
                  <a:tcPr marT="12700" marB="0" anchor="ctr"/>
                </a:tc>
                <a:tc>
                  <a:txBody>
                    <a:bodyPr/>
                    <a:lstStyle/>
                    <a:p>
                      <a:pPr algn="l" fontAlgn="ctr"/>
                      <a:r>
                        <a:rPr lang="en-US" sz="1600" b="0" i="0" u="none" strike="noStrike" dirty="0">
                          <a:solidFill>
                            <a:srgbClr val="000000"/>
                          </a:solidFill>
                          <a:effectLst/>
                          <a:latin typeface="+mn-lt"/>
                        </a:rPr>
                        <a:t>Severe motor disturbance; staggering; </a:t>
                      </a:r>
                      <a:r>
                        <a:rPr lang="en-US" sz="1600" b="0" i="0" u="none" strike="noStrike" dirty="0" smtClean="0">
                          <a:solidFill>
                            <a:srgbClr val="000000"/>
                          </a:solidFill>
                          <a:effectLst/>
                          <a:latin typeface="+mn-lt"/>
                        </a:rPr>
                        <a:t>sensory perceptions </a:t>
                      </a:r>
                      <a:r>
                        <a:rPr lang="en-US" sz="1600" b="0" i="0" u="none" strike="noStrike" dirty="0">
                          <a:solidFill>
                            <a:srgbClr val="000000"/>
                          </a:solidFill>
                          <a:effectLst/>
                          <a:latin typeface="+mn-lt"/>
                        </a:rPr>
                        <a:t>greatly </a:t>
                      </a:r>
                      <a:r>
                        <a:rPr lang="en-US" sz="1600" b="0" i="0" u="none" strike="noStrike" dirty="0" smtClean="0">
                          <a:solidFill>
                            <a:srgbClr val="000000"/>
                          </a:solidFill>
                          <a:effectLst/>
                          <a:latin typeface="+mn-lt"/>
                        </a:rPr>
                        <a:t>impaired </a:t>
                      </a:r>
                      <a:endParaRPr lang="en-US" sz="1600" b="0" i="0" u="none" strike="noStrike" dirty="0">
                        <a:solidFill>
                          <a:srgbClr val="000000"/>
                        </a:solidFill>
                        <a:effectLst/>
                        <a:latin typeface="+mn-lt"/>
                      </a:endParaRPr>
                    </a:p>
                  </a:txBody>
                  <a:tcPr marT="12700" marB="0" anchor="ctr"/>
                </a:tc>
              </a:tr>
              <a:tr h="677796">
                <a:tc>
                  <a:txBody>
                    <a:bodyPr/>
                    <a:lstStyle/>
                    <a:p>
                      <a:pPr algn="l" fontAlgn="ctr"/>
                      <a:r>
                        <a:rPr lang="en-US" sz="1600" b="0" i="0" u="none" strike="noStrike" dirty="0">
                          <a:solidFill>
                            <a:srgbClr val="000000"/>
                          </a:solidFill>
                          <a:effectLst/>
                          <a:latin typeface="+mn-lt"/>
                        </a:rPr>
                        <a:t>0.30%</a:t>
                      </a:r>
                    </a:p>
                  </a:txBody>
                  <a:tcPr marT="12700" marB="0" anchor="ctr"/>
                </a:tc>
                <a:tc>
                  <a:txBody>
                    <a:bodyPr/>
                    <a:lstStyle/>
                    <a:p>
                      <a:pPr algn="l" fontAlgn="ctr"/>
                      <a:r>
                        <a:rPr lang="en-US" sz="1600" b="0" i="0" u="none" strike="noStrike" dirty="0">
                          <a:solidFill>
                            <a:srgbClr val="000000"/>
                          </a:solidFill>
                          <a:effectLst/>
                          <a:latin typeface="+mn-lt"/>
                        </a:rPr>
                        <a:t>Stuporous but conscious; no </a:t>
                      </a:r>
                      <a:r>
                        <a:rPr lang="en-US" sz="1600" b="0" i="0" u="none" strike="noStrike" dirty="0" smtClean="0">
                          <a:solidFill>
                            <a:srgbClr val="000000"/>
                          </a:solidFill>
                          <a:effectLst/>
                          <a:latin typeface="+mn-lt"/>
                        </a:rPr>
                        <a:t>comprehension of </a:t>
                      </a:r>
                      <a:r>
                        <a:rPr lang="en-US" sz="1600" b="0" i="0" u="none" strike="noStrike" dirty="0">
                          <a:solidFill>
                            <a:srgbClr val="000000"/>
                          </a:solidFill>
                          <a:effectLst/>
                          <a:latin typeface="+mn-lt"/>
                        </a:rPr>
                        <a:t>the world around </a:t>
                      </a:r>
                      <a:r>
                        <a:rPr lang="en-US" sz="1600" b="0" i="0" u="none" strike="noStrike" dirty="0" smtClean="0">
                          <a:solidFill>
                            <a:srgbClr val="000000"/>
                          </a:solidFill>
                          <a:effectLst/>
                          <a:latin typeface="+mn-lt"/>
                        </a:rPr>
                        <a:t>them </a:t>
                      </a:r>
                      <a:endParaRPr lang="en-US" sz="1600" b="0" i="0" u="none" strike="noStrike" dirty="0">
                        <a:solidFill>
                          <a:srgbClr val="000000"/>
                        </a:solidFill>
                        <a:effectLst/>
                        <a:latin typeface="+mn-lt"/>
                      </a:endParaRPr>
                    </a:p>
                  </a:txBody>
                  <a:tcPr marT="12700" marB="0" anchor="ctr"/>
                </a:tc>
              </a:tr>
              <a:tr h="455298">
                <a:tc>
                  <a:txBody>
                    <a:bodyPr/>
                    <a:lstStyle/>
                    <a:p>
                      <a:pPr algn="l" fontAlgn="ctr"/>
                      <a:r>
                        <a:rPr lang="en-US" sz="1600" b="0" i="0" u="none" strike="noStrike" dirty="0">
                          <a:solidFill>
                            <a:srgbClr val="000000"/>
                          </a:solidFill>
                          <a:effectLst/>
                          <a:latin typeface="+mn-lt"/>
                        </a:rPr>
                        <a:t>0.35%</a:t>
                      </a:r>
                    </a:p>
                  </a:txBody>
                  <a:tcPr marT="12700" marB="0" anchor="ctr"/>
                </a:tc>
                <a:tc>
                  <a:txBody>
                    <a:bodyPr/>
                    <a:lstStyle/>
                    <a:p>
                      <a:pPr algn="l" fontAlgn="ctr"/>
                      <a:r>
                        <a:rPr lang="en-US" sz="1600" b="0" i="0" u="none" strike="noStrike" dirty="0">
                          <a:solidFill>
                            <a:srgbClr val="000000"/>
                          </a:solidFill>
                          <a:effectLst/>
                          <a:latin typeface="+mn-lt"/>
                        </a:rPr>
                        <a:t>Surgical anesthesia; minimal level </a:t>
                      </a:r>
                      <a:r>
                        <a:rPr lang="en-US" sz="1600" b="0" i="0" u="none" strike="noStrike" dirty="0" smtClean="0">
                          <a:solidFill>
                            <a:srgbClr val="000000"/>
                          </a:solidFill>
                          <a:effectLst/>
                          <a:latin typeface="+mn-lt"/>
                        </a:rPr>
                        <a:t>causing death</a:t>
                      </a:r>
                      <a:endParaRPr lang="en-US" sz="1600" b="0" i="0" u="none" strike="noStrike" dirty="0">
                        <a:solidFill>
                          <a:srgbClr val="000000"/>
                        </a:solidFill>
                        <a:effectLst/>
                        <a:latin typeface="+mn-lt"/>
                      </a:endParaRPr>
                    </a:p>
                  </a:txBody>
                  <a:tcPr marT="12700" marB="0" anchor="ctr"/>
                </a:tc>
              </a:tr>
              <a:tr h="455298">
                <a:tc>
                  <a:txBody>
                    <a:bodyPr/>
                    <a:lstStyle/>
                    <a:p>
                      <a:pPr algn="l" fontAlgn="ctr"/>
                      <a:r>
                        <a:rPr lang="en-US" sz="1600" b="0" i="0" u="none" strike="noStrike" dirty="0">
                          <a:solidFill>
                            <a:srgbClr val="000000"/>
                          </a:solidFill>
                          <a:effectLst/>
                          <a:latin typeface="+mn-lt"/>
                        </a:rPr>
                        <a:t>0.40%</a:t>
                      </a:r>
                    </a:p>
                  </a:txBody>
                  <a:tcPr marT="12700" marB="0" anchor="ctr"/>
                </a:tc>
                <a:tc>
                  <a:txBody>
                    <a:bodyPr/>
                    <a:lstStyle/>
                    <a:p>
                      <a:pPr algn="l" fontAlgn="ctr"/>
                      <a:r>
                        <a:rPr lang="en-US" sz="1600" b="0" i="0" u="none" strike="noStrike" dirty="0">
                          <a:solidFill>
                            <a:srgbClr val="000000"/>
                          </a:solidFill>
                          <a:effectLst/>
                          <a:latin typeface="+mn-lt"/>
                        </a:rPr>
                        <a:t>About half of those at this level </a:t>
                      </a:r>
                      <a:r>
                        <a:rPr lang="en-US" sz="1600" b="0" i="0" u="none" strike="noStrike" dirty="0" smtClean="0">
                          <a:solidFill>
                            <a:srgbClr val="000000"/>
                          </a:solidFill>
                          <a:effectLst/>
                          <a:latin typeface="+mn-lt"/>
                        </a:rPr>
                        <a:t>die </a:t>
                      </a:r>
                      <a:endParaRPr lang="en-US" sz="1600" b="0" i="0" u="none" strike="noStrike" dirty="0">
                        <a:solidFill>
                          <a:srgbClr val="000000"/>
                        </a:solidFill>
                        <a:effectLst/>
                        <a:latin typeface="+mn-lt"/>
                      </a:endParaRPr>
                    </a:p>
                  </a:txBody>
                  <a:tcPr marT="12700" marB="0" anchor="ctr"/>
                </a:tc>
              </a:tr>
            </a:tbl>
          </a:graphicData>
        </a:graphic>
      </p:graphicFrame>
    </p:spTree>
    <p:extLst>
      <p:ext uri="{BB962C8B-B14F-4D97-AF65-F5344CB8AC3E}">
        <p14:creationId xmlns:p14="http://schemas.microsoft.com/office/powerpoint/2010/main" val="1818302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23900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9615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84011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9870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Attention</a:t>
            </a:r>
            <a:endParaRPr lang="en-US" dirty="0"/>
          </a:p>
        </p:txBody>
      </p:sp>
      <p:sp>
        <p:nvSpPr>
          <p:cNvPr id="3" name="Content Placeholder 2"/>
          <p:cNvSpPr>
            <a:spLocks noGrp="1"/>
          </p:cNvSpPr>
          <p:nvPr>
            <p:ph idx="1"/>
          </p:nvPr>
        </p:nvSpPr>
        <p:spPr/>
        <p:txBody>
          <a:bodyPr/>
          <a:lstStyle/>
          <a:p>
            <a:pPr eaLnBrk="0" fontAlgn="base" hangingPunct="0">
              <a:lnSpc>
                <a:spcPts val="2200"/>
              </a:lnSpc>
              <a:spcBef>
                <a:spcPct val="0"/>
              </a:spcBef>
              <a:spcAft>
                <a:spcPts val="1200"/>
              </a:spcAft>
            </a:pPr>
            <a:r>
              <a:rPr lang="en-US" sz="2400" dirty="0">
                <a:solidFill>
                  <a:srgbClr val="000000"/>
                </a:solidFill>
                <a:latin typeface="Arial" pitchFamily="34" charset="0"/>
                <a:ea typeface="Calibri" pitchFamily="34" charset="0"/>
                <a:cs typeface="Arial" pitchFamily="34" charset="0"/>
              </a:rPr>
              <a:t>Attention has a limited capacity.</a:t>
            </a:r>
          </a:p>
          <a:p>
            <a:pPr eaLnBrk="0" fontAlgn="base" hangingPunct="0">
              <a:lnSpc>
                <a:spcPts val="2200"/>
              </a:lnSpc>
              <a:spcBef>
                <a:spcPct val="0"/>
              </a:spcBef>
              <a:spcAft>
                <a:spcPts val="1200"/>
              </a:spcAft>
            </a:pPr>
            <a:r>
              <a:rPr lang="en-US" sz="2400" dirty="0">
                <a:solidFill>
                  <a:srgbClr val="000000"/>
                </a:solidFill>
                <a:latin typeface="Arial" pitchFamily="34" charset="0"/>
                <a:ea typeface="Calibri" pitchFamily="34" charset="0"/>
                <a:cs typeface="Arial" pitchFamily="34" charset="0"/>
              </a:rPr>
              <a:t>Attention is selective.</a:t>
            </a:r>
          </a:p>
          <a:p>
            <a:pPr eaLnBrk="0" fontAlgn="base" hangingPunct="0">
              <a:lnSpc>
                <a:spcPts val="2200"/>
              </a:lnSpc>
              <a:spcBef>
                <a:spcPct val="0"/>
              </a:spcBef>
              <a:spcAft>
                <a:spcPts val="1200"/>
              </a:spcAft>
            </a:pPr>
            <a:r>
              <a:rPr lang="en-US" sz="2400" dirty="0">
                <a:solidFill>
                  <a:srgbClr val="000000"/>
                </a:solidFill>
                <a:latin typeface="Arial" pitchFamily="34" charset="0"/>
                <a:ea typeface="Calibri" pitchFamily="34" charset="0"/>
                <a:cs typeface="Arial" pitchFamily="34" charset="0"/>
              </a:rPr>
              <a:t>Attention can be “blind.”</a:t>
            </a:r>
          </a:p>
          <a:p>
            <a:pPr marL="914400" lvl="1" indent="-457200" eaLnBrk="0" fontAlgn="base" hangingPunct="0">
              <a:lnSpc>
                <a:spcPts val="2200"/>
              </a:lnSpc>
              <a:spcBef>
                <a:spcPct val="0"/>
              </a:spcBef>
              <a:spcAft>
                <a:spcPts val="1200"/>
              </a:spcAft>
              <a:buFont typeface="Arial" pitchFamily="34" charset="0"/>
              <a:buChar char="•"/>
            </a:pPr>
            <a:r>
              <a:rPr lang="en-US" b="1" dirty="0">
                <a:solidFill>
                  <a:srgbClr val="000000"/>
                </a:solidFill>
                <a:latin typeface="Arial" pitchFamily="34" charset="0"/>
                <a:ea typeface="Calibri" pitchFamily="34" charset="0"/>
                <a:cs typeface="Arial" pitchFamily="34" charset="0"/>
              </a:rPr>
              <a:t>Misdirection</a:t>
            </a:r>
            <a:r>
              <a:rPr lang="en-US" dirty="0">
                <a:solidFill>
                  <a:srgbClr val="000000"/>
                </a:solidFill>
                <a:latin typeface="Arial" pitchFamily="34" charset="0"/>
                <a:ea typeface="Calibri" pitchFamily="34" charset="0"/>
                <a:cs typeface="Arial" pitchFamily="34" charset="0"/>
              </a:rPr>
              <a:t> magicians exploit the limited, selective nature of attention.</a:t>
            </a:r>
          </a:p>
          <a:p>
            <a:pPr marL="914400" lvl="1" indent="-457200" eaLnBrk="0" fontAlgn="base" hangingPunct="0">
              <a:lnSpc>
                <a:spcPts val="2200"/>
              </a:lnSpc>
              <a:spcBef>
                <a:spcPct val="0"/>
              </a:spcBef>
              <a:spcAft>
                <a:spcPts val="1200"/>
              </a:spcAft>
              <a:buFont typeface="Arial" pitchFamily="34" charset="0"/>
              <a:buChar char="•"/>
            </a:pPr>
            <a:r>
              <a:rPr lang="en-US" b="1" dirty="0">
                <a:solidFill>
                  <a:srgbClr val="000000"/>
                </a:solidFill>
                <a:latin typeface="Arial" pitchFamily="34" charset="0"/>
                <a:ea typeface="Calibri" pitchFamily="34" charset="0"/>
                <a:cs typeface="Arial" pitchFamily="34" charset="0"/>
              </a:rPr>
              <a:t>Inattentional blindness</a:t>
            </a:r>
            <a:r>
              <a:rPr lang="en-US" dirty="0">
                <a:solidFill>
                  <a:srgbClr val="000000"/>
                </a:solidFill>
                <a:latin typeface="Arial" pitchFamily="34" charset="0"/>
                <a:ea typeface="Calibri" pitchFamily="34" charset="0"/>
                <a:cs typeface="Arial" pitchFamily="34" charset="0"/>
              </a:rPr>
              <a:t>: </a:t>
            </a:r>
            <a:r>
              <a:rPr lang="en-US" dirty="0" smtClean="0">
                <a:solidFill>
                  <a:srgbClr val="000000"/>
                </a:solidFill>
                <a:latin typeface="Arial" pitchFamily="34" charset="0"/>
                <a:ea typeface="Calibri" pitchFamily="34" charset="0"/>
                <a:cs typeface="Arial" pitchFamily="34" charset="0"/>
              </a:rPr>
              <a:t>One does not </a:t>
            </a:r>
            <a:r>
              <a:rPr lang="en-US" dirty="0">
                <a:solidFill>
                  <a:srgbClr val="000000"/>
                </a:solidFill>
                <a:latin typeface="Arial" pitchFamily="34" charset="0"/>
                <a:ea typeface="Calibri" pitchFamily="34" charset="0"/>
                <a:cs typeface="Arial" pitchFamily="34" charset="0"/>
              </a:rPr>
              <a:t>notice some significant object or event that is in clear field of vision.</a:t>
            </a:r>
          </a:p>
          <a:p>
            <a:pPr marL="914400" lvl="1" indent="-457200" eaLnBrk="0" fontAlgn="base" hangingPunct="0">
              <a:lnSpc>
                <a:spcPts val="2200"/>
              </a:lnSpc>
              <a:spcBef>
                <a:spcPct val="0"/>
              </a:spcBef>
              <a:spcAft>
                <a:spcPts val="1200"/>
              </a:spcAft>
              <a:buFont typeface="Arial" pitchFamily="34" charset="0"/>
              <a:buChar char="•"/>
            </a:pPr>
            <a:r>
              <a:rPr lang="en-US" b="1" dirty="0">
                <a:solidFill>
                  <a:srgbClr val="000000"/>
                </a:solidFill>
                <a:latin typeface="Arial" pitchFamily="34" charset="0"/>
                <a:ea typeface="Calibri" pitchFamily="34" charset="0"/>
                <a:cs typeface="Arial" pitchFamily="34" charset="0"/>
              </a:rPr>
              <a:t>Inattentional deafness</a:t>
            </a:r>
            <a:r>
              <a:rPr lang="en-US" dirty="0">
                <a:solidFill>
                  <a:srgbClr val="000000"/>
                </a:solidFill>
                <a:latin typeface="Arial" pitchFamily="34" charset="0"/>
                <a:ea typeface="Calibri" pitchFamily="34" charset="0"/>
                <a:cs typeface="Arial" pitchFamily="34" charset="0"/>
              </a:rPr>
              <a:t>: </a:t>
            </a:r>
            <a:r>
              <a:rPr lang="en-US" dirty="0" smtClean="0">
                <a:solidFill>
                  <a:srgbClr val="000000"/>
                </a:solidFill>
                <a:latin typeface="Arial" pitchFamily="34" charset="0"/>
                <a:ea typeface="Calibri" pitchFamily="34" charset="0"/>
                <a:cs typeface="Arial" pitchFamily="34" charset="0"/>
              </a:rPr>
              <a:t>Failing </a:t>
            </a:r>
            <a:r>
              <a:rPr lang="en-US" dirty="0">
                <a:solidFill>
                  <a:srgbClr val="000000"/>
                </a:solidFill>
                <a:latin typeface="Arial" pitchFamily="34" charset="0"/>
                <a:ea typeface="Calibri" pitchFamily="34" charset="0"/>
                <a:cs typeface="Arial" pitchFamily="34" charset="0"/>
              </a:rPr>
              <a:t>to hear an auditory message when attention is elsewhere</a:t>
            </a:r>
            <a:r>
              <a:rPr lang="en-US" dirty="0" smtClean="0">
                <a:solidFill>
                  <a:srgbClr val="000000"/>
                </a:solidFill>
                <a:latin typeface="Arial" pitchFamily="34" charset="0"/>
                <a:ea typeface="Calibri" pitchFamily="34" charset="0"/>
                <a:cs typeface="Arial" pitchFamily="34" charset="0"/>
              </a:rPr>
              <a:t>.</a:t>
            </a:r>
          </a:p>
          <a:p>
            <a:pPr marL="914400" lvl="1" indent="-457200" eaLnBrk="0" fontAlgn="base" hangingPunct="0">
              <a:lnSpc>
                <a:spcPts val="2200"/>
              </a:lnSpc>
              <a:spcBef>
                <a:spcPct val="0"/>
              </a:spcBef>
              <a:spcAft>
                <a:spcPts val="1200"/>
              </a:spcAft>
              <a:buFont typeface="Arial" pitchFamily="34" charset="0"/>
              <a:buChar char="•"/>
            </a:pPr>
            <a:r>
              <a:rPr lang="en-US" b="1" dirty="0" smtClean="0">
                <a:solidFill>
                  <a:srgbClr val="000000"/>
                </a:solidFill>
                <a:latin typeface="Arial" pitchFamily="34" charset="0"/>
                <a:ea typeface="Calibri" pitchFamily="34" charset="0"/>
                <a:cs typeface="Arial" pitchFamily="34" charset="0"/>
              </a:rPr>
              <a:t>Change blindness: </a:t>
            </a:r>
            <a:r>
              <a:rPr lang="en-US" dirty="0" smtClean="0">
                <a:solidFill>
                  <a:srgbClr val="000000"/>
                </a:solidFill>
                <a:latin typeface="Arial" pitchFamily="34" charset="0"/>
                <a:ea typeface="Calibri" pitchFamily="34" charset="0"/>
                <a:cs typeface="Arial" pitchFamily="34" charset="0"/>
              </a:rPr>
              <a:t>Not noticing when something changes</a:t>
            </a:r>
            <a:r>
              <a:rPr lang="en-US" b="1" dirty="0" smtClean="0">
                <a:solidFill>
                  <a:srgbClr val="000000"/>
                </a:solidFill>
                <a:latin typeface="Arial" pitchFamily="34" charset="0"/>
                <a:ea typeface="Calibri" pitchFamily="34" charset="0"/>
                <a:cs typeface="Arial" pitchFamily="34" charset="0"/>
              </a:rPr>
              <a:t> </a:t>
            </a:r>
            <a:endParaRPr lang="en-US" b="1" dirty="0">
              <a:solidFill>
                <a:srgbClr val="000000"/>
              </a:solidFill>
              <a:latin typeface="Arial" pitchFamily="34" charset="0"/>
              <a:ea typeface="Calibri" pitchFamily="34" charset="0"/>
              <a:cs typeface="Arial" pitchFamily="34" charset="0"/>
            </a:endParaRPr>
          </a:p>
          <a:p>
            <a:endParaRPr lang="en-US" dirty="0"/>
          </a:p>
        </p:txBody>
      </p:sp>
    </p:spTree>
    <p:extLst>
      <p:ext uri="{BB962C8B-B14F-4D97-AF65-F5344CB8AC3E}">
        <p14:creationId xmlns:p14="http://schemas.microsoft.com/office/powerpoint/2010/main" val="4177118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Opioids</a:t>
            </a:r>
            <a:br>
              <a:rPr lang="en-US" dirty="0" smtClean="0"/>
            </a:br>
            <a:r>
              <a:rPr lang="en-US" dirty="0" smtClean="0"/>
              <a:t>FROM POPPIES TO DEMEROL</a:t>
            </a:r>
            <a:endParaRPr lang="en-US" dirty="0"/>
          </a:p>
        </p:txBody>
      </p:sp>
      <p:sp>
        <p:nvSpPr>
          <p:cNvPr id="3" name="Content Placeholder 2"/>
          <p:cNvSpPr>
            <a:spLocks noGrp="1"/>
          </p:cNvSpPr>
          <p:nvPr>
            <p:ph idx="1"/>
          </p:nvPr>
        </p:nvSpPr>
        <p:spPr/>
        <p:txBody>
          <a:bodyPr/>
          <a:lstStyle/>
          <a:p>
            <a:r>
              <a:rPr lang="en-US" dirty="0">
                <a:latin typeface="Aharoni" pitchFamily="2" charset="-79"/>
                <a:cs typeface="Aharoni" pitchFamily="2" charset="-79"/>
              </a:rPr>
              <a:t>Addictive drugs that relieve pain</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Produce feelings of euphoria</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Opiates occupy endorphin receptor sites in the brain, mimicking the effect of endorphins</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Alter reaction to pain by reducing the brain’s perception of </a:t>
            </a:r>
            <a:r>
              <a:rPr lang="en-US" sz="1800" dirty="0" smtClean="0">
                <a:latin typeface="Arial" pitchFamily="34" charset="0"/>
                <a:ea typeface="Calibri" pitchFamily="34" charset="0"/>
                <a:cs typeface="Arial" pitchFamily="34" charset="0"/>
              </a:rPr>
              <a:t>pain</a:t>
            </a:r>
          </a:p>
          <a:p>
            <a:pPr lvl="0" eaLnBrk="0" fontAlgn="base" hangingPunct="0">
              <a:lnSpc>
                <a:spcPts val="2000"/>
              </a:lnSpc>
              <a:spcAft>
                <a:spcPts val="600"/>
              </a:spcAft>
            </a:pPr>
            <a:r>
              <a:rPr lang="en-US" dirty="0">
                <a:latin typeface="Arial" pitchFamily="34" charset="0"/>
                <a:ea typeface="Calibri" pitchFamily="34" charset="0"/>
                <a:cs typeface="Arial" pitchFamily="34" charset="0"/>
              </a:rPr>
              <a:t>Withdrawal</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Not life-threatening</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Produces unpleasant drug rebound symptoms</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Intense craving for heroin</a:t>
            </a:r>
          </a:p>
          <a:p>
            <a:pPr lvl="1" eaLnBrk="0" fontAlgn="base" hangingPunct="0">
              <a:lnSpc>
                <a:spcPts val="2000"/>
              </a:lnSpc>
              <a:spcAft>
                <a:spcPts val="600"/>
              </a:spcAft>
            </a:pPr>
            <a:r>
              <a:rPr lang="en-US" sz="1800" dirty="0">
                <a:latin typeface="Arial" pitchFamily="34" charset="0"/>
                <a:ea typeface="Calibri" pitchFamily="34" charset="0"/>
                <a:cs typeface="Arial" pitchFamily="34" charset="0"/>
              </a:rPr>
              <a:t>Fever, chills, muscle cramps, and gastrointestinal problems</a:t>
            </a:r>
          </a:p>
          <a:p>
            <a:pPr eaLnBrk="0" fontAlgn="base" hangingPunct="0">
              <a:lnSpc>
                <a:spcPts val="2000"/>
              </a:lnSpc>
              <a:spcAft>
                <a:spcPts val="600"/>
              </a:spcAft>
            </a:pPr>
            <a:endParaRPr lang="en-US" sz="2200" dirty="0">
              <a:latin typeface="Arial" pitchFamily="34" charset="0"/>
              <a:ea typeface="Calibri" pitchFamily="34" charset="0"/>
              <a:cs typeface="Arial" pitchFamily="34" charset="0"/>
            </a:endParaRPr>
          </a:p>
          <a:p>
            <a:pPr lvl="1"/>
            <a:endParaRPr lang="en-US" dirty="0"/>
          </a:p>
        </p:txBody>
      </p:sp>
    </p:spTree>
    <p:extLst>
      <p:ext uri="{BB962C8B-B14F-4D97-AF65-F5344CB8AC3E}">
        <p14:creationId xmlns:p14="http://schemas.microsoft.com/office/powerpoint/2010/main" val="19871400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Opioids</a:t>
            </a:r>
            <a:br>
              <a:rPr lang="en-US" dirty="0" smtClean="0"/>
            </a:br>
            <a:r>
              <a:rPr lang="en-US" dirty="0" smtClean="0"/>
              <a:t>FROM POPPIES TO DEMEROL</a:t>
            </a:r>
            <a:endParaRPr lang="en-US" dirty="0"/>
          </a:p>
        </p:txBody>
      </p:sp>
      <p:sp>
        <p:nvSpPr>
          <p:cNvPr id="3" name="Content Placeholder 2"/>
          <p:cNvSpPr>
            <a:spLocks noGrp="1"/>
          </p:cNvSpPr>
          <p:nvPr>
            <p:ph idx="1"/>
          </p:nvPr>
        </p:nvSpPr>
        <p:spPr/>
        <p:txBody>
          <a:bodyPr>
            <a:normAutofit fontScale="85000" lnSpcReduction="10000"/>
          </a:bodyPr>
          <a:lstStyle/>
          <a:p>
            <a:r>
              <a:rPr lang="en-US" sz="2400" dirty="0">
                <a:solidFill>
                  <a:srgbClr val="000000"/>
                </a:solidFill>
                <a:latin typeface="Aharoni" pitchFamily="2" charset="-79"/>
                <a:cs typeface="Aharoni" pitchFamily="2" charset="-79"/>
              </a:rPr>
              <a:t>Addictive drugs that relieve pain</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Produce feelings of euphoria</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Opiates occupy endorphin receptor sites in the brain, mimicking the effect of endorphins</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Alter reaction to pain by reducing the brain’s perception of </a:t>
            </a:r>
            <a:r>
              <a:rPr lang="en-US" dirty="0" smtClean="0">
                <a:solidFill>
                  <a:srgbClr val="000000"/>
                </a:solidFill>
                <a:latin typeface="Arial" pitchFamily="34" charset="0"/>
                <a:ea typeface="Calibri" pitchFamily="34" charset="0"/>
                <a:cs typeface="Arial" pitchFamily="34" charset="0"/>
              </a:rPr>
              <a:t>pain</a:t>
            </a:r>
            <a:br>
              <a:rPr lang="en-US" dirty="0" smtClean="0">
                <a:solidFill>
                  <a:srgbClr val="000000"/>
                </a:solidFill>
                <a:latin typeface="Arial" pitchFamily="34" charset="0"/>
                <a:ea typeface="Calibri" pitchFamily="34" charset="0"/>
                <a:cs typeface="Arial" pitchFamily="34" charset="0"/>
              </a:rPr>
            </a:br>
            <a:endParaRPr lang="en-US" dirty="0" smtClean="0">
              <a:solidFill>
                <a:srgbClr val="000000"/>
              </a:solidFill>
              <a:latin typeface="Arial" pitchFamily="34" charset="0"/>
              <a:ea typeface="Calibri" pitchFamily="34" charset="0"/>
              <a:cs typeface="Arial" pitchFamily="34" charset="0"/>
            </a:endParaRPr>
          </a:p>
          <a:p>
            <a:pPr lvl="0">
              <a:lnSpc>
                <a:spcPts val="1800"/>
              </a:lnSpc>
            </a:pPr>
            <a:r>
              <a:rPr lang="en-US" sz="2400" dirty="0">
                <a:solidFill>
                  <a:srgbClr val="000000"/>
                </a:solidFill>
              </a:rPr>
              <a:t>Natural opiates</a:t>
            </a:r>
          </a:p>
          <a:p>
            <a:pPr lvl="1">
              <a:lnSpc>
                <a:spcPts val="1800"/>
              </a:lnSpc>
            </a:pPr>
            <a:r>
              <a:rPr lang="en-US" i="1" dirty="0">
                <a:solidFill>
                  <a:srgbClr val="000000"/>
                </a:solidFill>
              </a:rPr>
              <a:t>Opium</a:t>
            </a:r>
            <a:r>
              <a:rPr lang="en-US" dirty="0">
                <a:solidFill>
                  <a:srgbClr val="000000"/>
                </a:solidFill>
              </a:rPr>
              <a:t> - from the opium poppy</a:t>
            </a:r>
          </a:p>
          <a:p>
            <a:pPr lvl="1">
              <a:lnSpc>
                <a:spcPts val="1800"/>
              </a:lnSpc>
            </a:pPr>
            <a:r>
              <a:rPr lang="en-US" i="1" dirty="0">
                <a:solidFill>
                  <a:srgbClr val="000000"/>
                </a:solidFill>
              </a:rPr>
              <a:t>Morphine</a:t>
            </a:r>
            <a:r>
              <a:rPr lang="en-US" dirty="0">
                <a:solidFill>
                  <a:srgbClr val="000000"/>
                </a:solidFill>
              </a:rPr>
              <a:t> - active ingredient in opium</a:t>
            </a:r>
          </a:p>
          <a:p>
            <a:pPr lvl="1">
              <a:lnSpc>
                <a:spcPts val="1800"/>
              </a:lnSpc>
            </a:pPr>
            <a:r>
              <a:rPr lang="en-US" i="1" dirty="0">
                <a:solidFill>
                  <a:srgbClr val="000000"/>
                </a:solidFill>
              </a:rPr>
              <a:t>Codeine</a:t>
            </a:r>
            <a:r>
              <a:rPr lang="en-US" dirty="0">
                <a:solidFill>
                  <a:srgbClr val="000000"/>
                </a:solidFill>
              </a:rPr>
              <a:t> - derived from opium or </a:t>
            </a:r>
            <a:r>
              <a:rPr lang="en-US" dirty="0" smtClean="0">
                <a:solidFill>
                  <a:srgbClr val="000000"/>
                </a:solidFill>
              </a:rPr>
              <a:t>morphine</a:t>
            </a:r>
          </a:p>
          <a:p>
            <a:pPr lvl="0">
              <a:lnSpc>
                <a:spcPts val="1800"/>
              </a:lnSpc>
            </a:pPr>
            <a:r>
              <a:rPr lang="en-US" sz="2400" dirty="0">
                <a:solidFill>
                  <a:srgbClr val="000000"/>
                </a:solidFill>
              </a:rPr>
              <a:t>Synthetic and semisynthetic opiates</a:t>
            </a:r>
          </a:p>
          <a:p>
            <a:pPr lvl="1">
              <a:lnSpc>
                <a:spcPts val="1800"/>
              </a:lnSpc>
            </a:pPr>
            <a:r>
              <a:rPr lang="en-US" i="1" dirty="0">
                <a:solidFill>
                  <a:srgbClr val="000000"/>
                </a:solidFill>
              </a:rPr>
              <a:t>Heroin, methadone, oxycodone</a:t>
            </a:r>
          </a:p>
          <a:p>
            <a:pPr lvl="1">
              <a:lnSpc>
                <a:spcPts val="1800"/>
              </a:lnSpc>
            </a:pPr>
            <a:r>
              <a:rPr lang="en-US" dirty="0">
                <a:solidFill>
                  <a:srgbClr val="000000"/>
                </a:solidFill>
              </a:rPr>
              <a:t>Prescription painkillers: </a:t>
            </a:r>
            <a:r>
              <a:rPr lang="en-US" i="1" dirty="0">
                <a:solidFill>
                  <a:srgbClr val="000000"/>
                </a:solidFill>
              </a:rPr>
              <a:t>OxyContin,Vicodin, </a:t>
            </a:r>
            <a:r>
              <a:rPr lang="en-US" i="1" dirty="0" smtClean="0">
                <a:solidFill>
                  <a:srgbClr val="000000"/>
                </a:solidFill>
              </a:rPr>
              <a:t/>
            </a:r>
            <a:br>
              <a:rPr lang="en-US" i="1" dirty="0" smtClean="0">
                <a:solidFill>
                  <a:srgbClr val="000000"/>
                </a:solidFill>
              </a:rPr>
            </a:br>
            <a:r>
              <a:rPr lang="en-US" i="1" dirty="0" smtClean="0">
                <a:solidFill>
                  <a:srgbClr val="000000"/>
                </a:solidFill>
              </a:rPr>
              <a:t>Percodan</a:t>
            </a:r>
            <a:r>
              <a:rPr lang="en-US" i="1" dirty="0">
                <a:solidFill>
                  <a:srgbClr val="000000"/>
                </a:solidFill>
              </a:rPr>
              <a:t>, Demerol, Fentanyl</a:t>
            </a:r>
          </a:p>
          <a:p>
            <a:pPr>
              <a:lnSpc>
                <a:spcPts val="1800"/>
              </a:lnSpc>
            </a:pPr>
            <a:endParaRPr lang="en-US" dirty="0">
              <a:solidFill>
                <a:srgbClr val="000000"/>
              </a:solidFill>
            </a:endParaRPr>
          </a:p>
          <a:p>
            <a:pPr eaLnBrk="0" fontAlgn="base" hangingPunct="0">
              <a:lnSpc>
                <a:spcPts val="2000"/>
              </a:lnSpc>
              <a:spcAft>
                <a:spcPts val="600"/>
              </a:spcAft>
            </a:pPr>
            <a:endParaRPr lang="en-US" sz="2200" dirty="0">
              <a:solidFill>
                <a:srgbClr val="000000"/>
              </a:solidFill>
              <a:latin typeface="Arial" pitchFamily="34" charset="0"/>
              <a:ea typeface="Calibri" pitchFamily="34" charset="0"/>
              <a:cs typeface="Arial" pitchFamily="34" charset="0"/>
            </a:endParaRPr>
          </a:p>
          <a:p>
            <a:pPr lvl="1"/>
            <a:endParaRPr lang="en-US" dirty="0">
              <a:solidFill>
                <a:srgbClr val="000000"/>
              </a:solidFill>
            </a:endParaRPr>
          </a:p>
        </p:txBody>
      </p:sp>
    </p:spTree>
    <p:extLst>
      <p:ext uri="{BB962C8B-B14F-4D97-AF65-F5344CB8AC3E}">
        <p14:creationId xmlns:p14="http://schemas.microsoft.com/office/powerpoint/2010/main" val="2212163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Stimulants</a:t>
            </a:r>
            <a:endParaRPr lang="en-US" dirty="0"/>
          </a:p>
        </p:txBody>
      </p:sp>
      <p:sp>
        <p:nvSpPr>
          <p:cNvPr id="3" name="Content Placeholder 2"/>
          <p:cNvSpPr>
            <a:spLocks noGrp="1"/>
          </p:cNvSpPr>
          <p:nvPr>
            <p:ph idx="1"/>
          </p:nvPr>
        </p:nvSpPr>
        <p:spPr/>
        <p:txBody>
          <a:bodyPr/>
          <a:lstStyle/>
          <a:p>
            <a:r>
              <a:rPr lang="en-US" b="1" dirty="0" smtClean="0"/>
              <a:t>Stimulant drugs </a:t>
            </a:r>
            <a:r>
              <a:rPr lang="en-US" dirty="0" smtClean="0"/>
              <a:t>increase brain activity, while the psychedelic drugs create perceptual distortions, alter mood, and affect thinking.</a:t>
            </a:r>
            <a:br>
              <a:rPr lang="en-US" dirty="0" smtClean="0"/>
            </a:br>
            <a:endParaRPr lang="en-US" dirty="0" smtClean="0"/>
          </a:p>
          <a:p>
            <a:r>
              <a:rPr lang="en-US" dirty="0" smtClean="0"/>
              <a:t>Kinds</a:t>
            </a:r>
          </a:p>
          <a:p>
            <a:pPr lvl="1"/>
            <a:r>
              <a:rPr lang="en-US" dirty="0" smtClean="0"/>
              <a:t>Caffeine #1 </a:t>
            </a:r>
          </a:p>
          <a:p>
            <a:pPr lvl="1"/>
            <a:r>
              <a:rPr lang="en-US" dirty="0" smtClean="0"/>
              <a:t>Nicotine</a:t>
            </a:r>
          </a:p>
          <a:p>
            <a:pPr lvl="1"/>
            <a:r>
              <a:rPr lang="en-US" dirty="0" smtClean="0"/>
              <a:t>Amphetamines</a:t>
            </a:r>
          </a:p>
          <a:p>
            <a:pPr lvl="1"/>
            <a:r>
              <a:rPr lang="en-US" dirty="0" smtClean="0"/>
              <a:t>Cocaine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37" y="3317874"/>
            <a:ext cx="2142214"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247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Stimulants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92971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3733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Stimulants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55258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0016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epresentation of the brain erosion caused by methamphetami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0" y="1341702"/>
            <a:ext cx="7138432" cy="5004155"/>
          </a:xfrm>
          <a:prstGeom prst="rect">
            <a:avLst/>
          </a:prstGeom>
        </p:spPr>
      </p:pic>
      <p:sp>
        <p:nvSpPr>
          <p:cNvPr id="5" name="Rectangle 4"/>
          <p:cNvSpPr/>
          <p:nvPr/>
        </p:nvSpPr>
        <p:spPr>
          <a:xfrm rot="16200000">
            <a:off x="-588597" y="4123410"/>
            <a:ext cx="3844771" cy="584776"/>
          </a:xfrm>
          <a:prstGeom prst="rect">
            <a:avLst/>
          </a:prstGeom>
        </p:spPr>
        <p:txBody>
          <a:bodyPr wrap="square">
            <a:spAutoFit/>
          </a:bodyPr>
          <a:lstStyle/>
          <a:p>
            <a:r>
              <a:rPr lang="en-US" sz="800" dirty="0"/>
              <a:t>Thompson, Paul M.; Hayashi, Kiralee M.; Simon, Sara L.; Lonkon,</a:t>
            </a:r>
          </a:p>
          <a:p>
            <a:r>
              <a:rPr lang="en-US" sz="800" dirty="0"/>
              <a:t>Edyth D., et al. (2004). Structural abnormalities in the brains</a:t>
            </a:r>
          </a:p>
          <a:p>
            <a:r>
              <a:rPr lang="en-US" sz="800" dirty="0"/>
              <a:t>of human subjects who use methamphetamine. Journal of</a:t>
            </a:r>
          </a:p>
          <a:p>
            <a:r>
              <a:rPr lang="it-IT" sz="800" dirty="0" err="1"/>
              <a:t>Neuroscience</a:t>
            </a:r>
            <a:r>
              <a:rPr lang="it-IT" sz="800" dirty="0"/>
              <a:t>, 24, 6028–6036.</a:t>
            </a:r>
            <a:endParaRPr lang="en-US" sz="800" dirty="0">
              <a:solidFill>
                <a:srgbClr val="000000"/>
              </a:solidFill>
            </a:endParaRPr>
          </a:p>
        </p:txBody>
      </p:sp>
      <p:sp>
        <p:nvSpPr>
          <p:cNvPr id="3" name="Title 2"/>
          <p:cNvSpPr>
            <a:spLocks noGrp="1"/>
          </p:cNvSpPr>
          <p:nvPr>
            <p:ph type="title"/>
          </p:nvPr>
        </p:nvSpPr>
        <p:spPr/>
        <p:txBody>
          <a:bodyPr>
            <a:normAutofit fontScale="90000"/>
          </a:bodyPr>
          <a:lstStyle/>
          <a:p>
            <a:r>
              <a:rPr lang="en-US" dirty="0">
                <a:latin typeface="Aharoni" pitchFamily="2" charset="-79"/>
                <a:cs typeface="Aharoni" pitchFamily="2" charset="-79"/>
              </a:rPr>
              <a:t>How Methamphetamines Erode the </a:t>
            </a:r>
            <a:r>
              <a:rPr lang="en-US" dirty="0" smtClean="0">
                <a:latin typeface="Aharoni" pitchFamily="2" charset="-79"/>
                <a:cs typeface="Aharoni" pitchFamily="2" charset="-79"/>
              </a:rPr>
              <a:t>Brain</a:t>
            </a:r>
            <a:endParaRPr lang="en-US" dirty="0"/>
          </a:p>
        </p:txBody>
      </p:sp>
    </p:spTree>
    <p:extLst>
      <p:ext uri="{BB962C8B-B14F-4D97-AF65-F5344CB8AC3E}">
        <p14:creationId xmlns:p14="http://schemas.microsoft.com/office/powerpoint/2010/main" val="71122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528" y="275341"/>
            <a:ext cx="6211360" cy="2893100"/>
          </a:xfrm>
          <a:prstGeom prst="rect">
            <a:avLst/>
          </a:prstGeom>
          <a:solidFill>
            <a:schemeClr val="bg2">
              <a:lumMod val="75000"/>
              <a:alpha val="90000"/>
            </a:schemeClr>
          </a:solidFill>
        </p:spPr>
        <p:txBody>
          <a:bodyPr wrap="square">
            <a:spAutoFit/>
          </a:bodyPr>
          <a:lstStyle/>
          <a:p>
            <a:pPr marL="342900" lvl="0" indent="-342900" eaLnBrk="0" fontAlgn="base" hangingPunct="0">
              <a:lnSpc>
                <a:spcPts val="2200"/>
              </a:lnSpc>
              <a:spcBef>
                <a:spcPct val="0"/>
              </a:spcBef>
              <a:spcAft>
                <a:spcPts val="600"/>
              </a:spcAft>
              <a:buFont typeface="Arial" pitchFamily="34" charset="0"/>
              <a:buChar char="•"/>
            </a:pPr>
            <a:r>
              <a:rPr lang="en-US" dirty="0">
                <a:solidFill>
                  <a:srgbClr val="000000"/>
                </a:solidFill>
                <a:latin typeface="Arial" pitchFamily="34" charset="0"/>
                <a:ea typeface="Calibri" pitchFamily="34" charset="0"/>
                <a:cs typeface="Arial" pitchFamily="34" charset="0"/>
              </a:rPr>
              <a:t>Illegal stimulant derived from the leaves of coca plant</a:t>
            </a:r>
          </a:p>
          <a:p>
            <a:pPr marL="342900" lvl="0" indent="-342900" eaLnBrk="0" fontAlgn="base" hangingPunct="0">
              <a:lnSpc>
                <a:spcPts val="2200"/>
              </a:lnSpc>
              <a:spcBef>
                <a:spcPct val="0"/>
              </a:spcBef>
              <a:spcAft>
                <a:spcPts val="600"/>
              </a:spcAft>
              <a:buFont typeface="Arial" pitchFamily="34" charset="0"/>
              <a:buChar char="•"/>
            </a:pPr>
            <a:r>
              <a:rPr lang="en-US" dirty="0">
                <a:solidFill>
                  <a:srgbClr val="000000"/>
                </a:solidFill>
                <a:latin typeface="Arial" pitchFamily="34" charset="0"/>
                <a:ea typeface="Calibri" pitchFamily="34" charset="0"/>
                <a:cs typeface="Arial" pitchFamily="34" charset="0"/>
              </a:rPr>
              <a:t>Produces intense euphoria, mental alertness, and self-confidence</a:t>
            </a:r>
          </a:p>
          <a:p>
            <a:pPr marL="342900" lvl="0" indent="-342900" eaLnBrk="0" fontAlgn="base" hangingPunct="0">
              <a:lnSpc>
                <a:spcPts val="2200"/>
              </a:lnSpc>
              <a:spcBef>
                <a:spcPct val="0"/>
              </a:spcBef>
              <a:spcAft>
                <a:spcPts val="600"/>
              </a:spcAft>
              <a:buFont typeface="Arial" pitchFamily="34" charset="0"/>
              <a:buChar char="•"/>
            </a:pPr>
            <a:r>
              <a:rPr lang="en-US" dirty="0">
                <a:solidFill>
                  <a:srgbClr val="000000"/>
                </a:solidFill>
                <a:latin typeface="Arial" pitchFamily="34" charset="0"/>
                <a:ea typeface="Calibri" pitchFamily="34" charset="0"/>
                <a:cs typeface="Arial" pitchFamily="34" charset="0"/>
              </a:rPr>
              <a:t>Cocaine blocks the reuptake of dopamine, serotonin, norepinephrine </a:t>
            </a:r>
          </a:p>
          <a:p>
            <a:pPr marL="342900" lvl="0" indent="-342900" eaLnBrk="0" fontAlgn="base" hangingPunct="0">
              <a:lnSpc>
                <a:spcPts val="2200"/>
              </a:lnSpc>
              <a:spcBef>
                <a:spcPct val="0"/>
              </a:spcBef>
              <a:spcAft>
                <a:spcPts val="600"/>
              </a:spcAft>
              <a:buFont typeface="Arial" pitchFamily="34" charset="0"/>
              <a:buChar char="•"/>
            </a:pPr>
            <a:r>
              <a:rPr lang="en-US" dirty="0">
                <a:solidFill>
                  <a:srgbClr val="000000"/>
                </a:solidFill>
                <a:latin typeface="Arial" pitchFamily="34" charset="0"/>
                <a:ea typeface="Calibri" pitchFamily="34" charset="0"/>
                <a:cs typeface="Arial" pitchFamily="34" charset="0"/>
              </a:rPr>
              <a:t>Blocking reuptake potentiates or increases effects of neurotransmitters</a:t>
            </a:r>
          </a:p>
          <a:p>
            <a:pPr marL="342900" lvl="0" indent="-342900" eaLnBrk="0" fontAlgn="base" hangingPunct="0">
              <a:lnSpc>
                <a:spcPts val="2200"/>
              </a:lnSpc>
              <a:spcBef>
                <a:spcPct val="0"/>
              </a:spcBef>
              <a:spcAft>
                <a:spcPts val="600"/>
              </a:spcAft>
              <a:buFont typeface="Arial" pitchFamily="34" charset="0"/>
              <a:buChar char="•"/>
            </a:pPr>
            <a:r>
              <a:rPr lang="en-US" dirty="0">
                <a:solidFill>
                  <a:srgbClr val="000000"/>
                </a:solidFill>
                <a:latin typeface="Arial" pitchFamily="34" charset="0"/>
                <a:ea typeface="Calibri" pitchFamily="34" charset="0"/>
                <a:cs typeface="Arial" pitchFamily="34" charset="0"/>
              </a:rPr>
              <a:t>Prolonged use of amphetamines can result in stimulant-induced psychosis</a:t>
            </a:r>
          </a:p>
        </p:txBody>
      </p:sp>
      <p:pic>
        <p:nvPicPr>
          <p:cNvPr id="3" name="Picture 2" title="Photo of cocaine toothache drops 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5971" y="2988159"/>
            <a:ext cx="5110976" cy="334976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678312" y="884287"/>
            <a:ext cx="2024477" cy="1594283"/>
          </a:xfrm>
          <a:prstGeom prst="rect">
            <a:avLst/>
          </a:prstGeom>
          <a:solidFill>
            <a:schemeClr val="tx2">
              <a:lumMod val="20000"/>
              <a:lumOff val="80000"/>
              <a:alpha val="90000"/>
            </a:schemeClr>
          </a:solidFill>
        </p:spPr>
        <p:txBody>
          <a:bodyPr wrap="square">
            <a:spAutoFit/>
          </a:bodyPr>
          <a:lstStyle/>
          <a:p>
            <a:pPr algn="ctr" defTabSz="711200">
              <a:lnSpc>
                <a:spcPct val="90000"/>
              </a:lnSpc>
              <a:spcBef>
                <a:spcPct val="0"/>
              </a:spcBef>
              <a:spcAft>
                <a:spcPct val="35000"/>
              </a:spcAft>
            </a:pPr>
            <a:r>
              <a:rPr lang="en-US" sz="3200" dirty="0" smtClean="0">
                <a:latin typeface="Aharoni" pitchFamily="2" charset="-79"/>
                <a:cs typeface="Aharoni" pitchFamily="2" charset="-79"/>
              </a:rPr>
              <a:t>Cocaine</a:t>
            </a:r>
          </a:p>
          <a:p>
            <a:pPr algn="ctr" defTabSz="711200">
              <a:lnSpc>
                <a:spcPct val="90000"/>
              </a:lnSpc>
              <a:spcBef>
                <a:spcPct val="0"/>
              </a:spcBef>
              <a:spcAft>
                <a:spcPct val="35000"/>
              </a:spcAft>
            </a:pPr>
            <a:r>
              <a:rPr lang="en-US" sz="3200" dirty="0" smtClean="0">
                <a:latin typeface="Aharoni" pitchFamily="2" charset="-79"/>
                <a:cs typeface="Aharoni" pitchFamily="2" charset="-79"/>
              </a:rPr>
              <a:t>A stimulant</a:t>
            </a:r>
            <a:endParaRPr lang="en-US" dirty="0">
              <a:latin typeface="Aharoni" pitchFamily="2" charset="-79"/>
              <a:cs typeface="Aharoni" pitchFamily="2" charset="-79"/>
            </a:endParaRPr>
          </a:p>
        </p:txBody>
      </p:sp>
      <p:sp>
        <p:nvSpPr>
          <p:cNvPr id="5" name="Rectangle 4"/>
          <p:cNvSpPr/>
          <p:nvPr/>
        </p:nvSpPr>
        <p:spPr>
          <a:xfrm>
            <a:off x="586967" y="4402117"/>
            <a:ext cx="2965025" cy="369332"/>
          </a:xfrm>
          <a:prstGeom prst="rect">
            <a:avLst/>
          </a:prstGeom>
        </p:spPr>
        <p:txBody>
          <a:bodyPr wrap="none">
            <a:spAutoFit/>
          </a:bodyPr>
          <a:lstStyle/>
          <a:p>
            <a:r>
              <a:rPr lang="en-US" dirty="0"/>
              <a:t>Cocaine Toothache Drops? </a:t>
            </a:r>
          </a:p>
        </p:txBody>
      </p:sp>
    </p:spTree>
    <p:extLst>
      <p:ext uri="{BB962C8B-B14F-4D97-AF65-F5344CB8AC3E}">
        <p14:creationId xmlns:p14="http://schemas.microsoft.com/office/powerpoint/2010/main" val="32204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Psychedelic Drugs</a:t>
            </a:r>
            <a:br>
              <a:rPr lang="en-US" dirty="0" smtClean="0"/>
            </a:br>
            <a:r>
              <a:rPr lang="en-US" dirty="0" smtClean="0"/>
              <a:t>MESCALINE, LSD, AND MARIJUANA</a:t>
            </a:r>
            <a:endParaRPr lang="en-US" dirty="0"/>
          </a:p>
        </p:txBody>
      </p:sp>
      <p:sp>
        <p:nvSpPr>
          <p:cNvPr id="3" name="Content Placeholder 2"/>
          <p:cNvSpPr>
            <a:spLocks noGrp="1"/>
          </p:cNvSpPr>
          <p:nvPr>
            <p:ph idx="1"/>
          </p:nvPr>
        </p:nvSpPr>
        <p:spPr>
          <a:xfrm>
            <a:off x="457200" y="1600200"/>
            <a:ext cx="4136977" cy="4525963"/>
          </a:xfrm>
        </p:spPr>
        <p:txBody>
          <a:bodyPr>
            <a:normAutofit fontScale="92500" lnSpcReduction="20000"/>
          </a:bodyPr>
          <a:lstStyle/>
          <a:p>
            <a:r>
              <a:rPr lang="en-US" b="1" dirty="0" smtClean="0">
                <a:latin typeface="Arial" pitchFamily="34" charset="0"/>
                <a:cs typeface="Arial" pitchFamily="34" charset="0"/>
              </a:rPr>
              <a:t>Psychedelic drugs </a:t>
            </a:r>
            <a:r>
              <a:rPr lang="en-US" dirty="0" smtClean="0">
                <a:latin typeface="Arial" pitchFamily="34" charset="0"/>
                <a:cs typeface="Arial" pitchFamily="34" charset="0"/>
              </a:rPr>
              <a:t>create </a:t>
            </a:r>
            <a:r>
              <a:rPr lang="en-US" dirty="0">
                <a:latin typeface="Arial" pitchFamily="34" charset="0"/>
                <a:cs typeface="Arial" pitchFamily="34" charset="0"/>
              </a:rPr>
              <a:t>profound perceptual distortions, alter mood, and affect </a:t>
            </a:r>
            <a:r>
              <a:rPr lang="en-US" dirty="0" smtClean="0">
                <a:latin typeface="Arial" pitchFamily="34" charset="0"/>
                <a:cs typeface="Arial" pitchFamily="34" charset="0"/>
              </a:rPr>
              <a:t>thinking.</a:t>
            </a:r>
          </a:p>
          <a:p>
            <a:pPr lvl="1"/>
            <a:r>
              <a:rPr lang="en-US" i="1" dirty="0">
                <a:latin typeface="Arial" pitchFamily="34" charset="0"/>
                <a:cs typeface="Arial" pitchFamily="34" charset="0"/>
              </a:rPr>
              <a:t>Psychedelic</a:t>
            </a:r>
            <a:r>
              <a:rPr lang="en-US" dirty="0">
                <a:latin typeface="Arial" pitchFamily="34" charset="0"/>
                <a:cs typeface="Arial" pitchFamily="34" charset="0"/>
              </a:rPr>
              <a:t> literally means “mind manifesting</a:t>
            </a:r>
            <a:r>
              <a:rPr lang="en-US" dirty="0" smtClean="0">
                <a:latin typeface="Arial" pitchFamily="34" charset="0"/>
                <a:cs typeface="Arial" pitchFamily="34" charset="0"/>
              </a:rPr>
              <a:t>”.</a:t>
            </a:r>
          </a:p>
          <a:p>
            <a:pPr marL="457200" lvl="1" indent="0">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Kinds</a:t>
            </a:r>
          </a:p>
          <a:p>
            <a:pPr lvl="1"/>
            <a:r>
              <a:rPr lang="en-US" dirty="0" smtClean="0">
                <a:latin typeface="Arial" pitchFamily="34" charset="0"/>
                <a:cs typeface="Arial" pitchFamily="34" charset="0"/>
              </a:rPr>
              <a:t>Mescaline</a:t>
            </a:r>
          </a:p>
          <a:p>
            <a:pPr lvl="1"/>
            <a:r>
              <a:rPr lang="en-US" dirty="0" smtClean="0">
                <a:latin typeface="Arial" pitchFamily="34" charset="0"/>
                <a:cs typeface="Arial" pitchFamily="34" charset="0"/>
              </a:rPr>
              <a:t>LSD and psilocybin</a:t>
            </a:r>
          </a:p>
          <a:p>
            <a:pPr lvl="1"/>
            <a:r>
              <a:rPr lang="en-US" dirty="0" smtClean="0">
                <a:latin typeface="Arial" pitchFamily="34" charset="0"/>
                <a:cs typeface="Arial" pitchFamily="34" charset="0"/>
              </a:rPr>
              <a:t>Marijuana</a:t>
            </a:r>
            <a:endParaRPr lang="en-US" dirty="0">
              <a:latin typeface="Arial" pitchFamily="34" charset="0"/>
              <a:cs typeface="Arial" pitchFamily="34" charset="0"/>
            </a:endParaRPr>
          </a:p>
          <a:p>
            <a:endParaRPr lang="en-US" dirty="0">
              <a:latin typeface="Arial" pitchFamily="34" charset="0"/>
              <a:cs typeface="Arial" pitchFamily="34" charset="0"/>
            </a:endParaRPr>
          </a:p>
          <a:p>
            <a:pPr lvl="0"/>
            <a:endParaRPr lang="en-US" dirty="0" smtClean="0">
              <a:latin typeface="Arial" pitchFamily="34" charset="0"/>
              <a:cs typeface="Arial" pitchFamily="34" charset="0"/>
            </a:endParaRPr>
          </a:p>
          <a:p>
            <a:endParaRPr lang="en-US" dirty="0"/>
          </a:p>
        </p:txBody>
      </p:sp>
      <p:pic>
        <p:nvPicPr>
          <p:cNvPr id="5" name="Picture 4" title="Photo of peyote inspired art"/>
          <p:cNvPicPr>
            <a:picLocks noChangeAspect="1"/>
          </p:cNvPicPr>
          <p:nvPr/>
        </p:nvPicPr>
        <p:blipFill>
          <a:blip r:embed="rId3"/>
          <a:stretch>
            <a:fillRect/>
          </a:stretch>
        </p:blipFill>
        <p:spPr>
          <a:xfrm>
            <a:off x="4896860" y="1736674"/>
            <a:ext cx="2610455" cy="3906681"/>
          </a:xfrm>
          <a:prstGeom prst="rect">
            <a:avLst/>
          </a:prstGeom>
        </p:spPr>
      </p:pic>
      <p:sp>
        <p:nvSpPr>
          <p:cNvPr id="6" name="Rectangle 5"/>
          <p:cNvSpPr/>
          <p:nvPr/>
        </p:nvSpPr>
        <p:spPr>
          <a:xfrm rot="16200000">
            <a:off x="7008125" y="4899794"/>
            <a:ext cx="1201020" cy="215444"/>
          </a:xfrm>
          <a:prstGeom prst="rect">
            <a:avLst/>
          </a:prstGeom>
        </p:spPr>
        <p:txBody>
          <a:bodyPr wrap="none">
            <a:spAutoFit/>
          </a:bodyPr>
          <a:lstStyle/>
          <a:p>
            <a:r>
              <a:rPr lang="en-US" sz="800" dirty="0"/>
              <a:t>© John Mitchell/Alamy</a:t>
            </a:r>
          </a:p>
        </p:txBody>
      </p:sp>
      <p:sp>
        <p:nvSpPr>
          <p:cNvPr id="7" name="Rectangle 6"/>
          <p:cNvSpPr/>
          <p:nvPr/>
        </p:nvSpPr>
        <p:spPr>
          <a:xfrm>
            <a:off x="4856681" y="5709292"/>
            <a:ext cx="2605476" cy="369332"/>
          </a:xfrm>
          <a:prstGeom prst="rect">
            <a:avLst/>
          </a:prstGeom>
        </p:spPr>
        <p:txBody>
          <a:bodyPr wrap="none">
            <a:spAutoFit/>
          </a:bodyPr>
          <a:lstStyle/>
          <a:p>
            <a:r>
              <a:rPr lang="en-US" dirty="0"/>
              <a:t>Peyote-Inspired Visions</a:t>
            </a:r>
          </a:p>
        </p:txBody>
      </p:sp>
    </p:spTree>
    <p:extLst>
      <p:ext uri="{BB962C8B-B14F-4D97-AF65-F5344CB8AC3E}">
        <p14:creationId xmlns:p14="http://schemas.microsoft.com/office/powerpoint/2010/main" val="33429679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Psychedelic Drugs</a:t>
            </a:r>
          </a:p>
        </p:txBody>
      </p:sp>
      <p:sp>
        <p:nvSpPr>
          <p:cNvPr id="3" name="Content Placeholder 2"/>
          <p:cNvSpPr>
            <a:spLocks noGrp="1"/>
          </p:cNvSpPr>
          <p:nvPr>
            <p:ph idx="1"/>
          </p:nvPr>
        </p:nvSpPr>
        <p:spPr/>
        <p:txBody>
          <a:bodyPr>
            <a:normAutofit fontScale="77500" lnSpcReduction="20000"/>
          </a:bodyPr>
          <a:lstStyle/>
          <a:p>
            <a:r>
              <a:rPr lang="en-US" b="1" dirty="0" smtClean="0">
                <a:solidFill>
                  <a:srgbClr val="000000"/>
                </a:solidFill>
              </a:rPr>
              <a:t>Mescaline</a:t>
            </a:r>
            <a:r>
              <a:rPr lang="en-US" dirty="0" smtClean="0">
                <a:solidFill>
                  <a:srgbClr val="000000"/>
                </a:solidFill>
              </a:rPr>
              <a:t>: Psychedelic drug </a:t>
            </a:r>
            <a:r>
              <a:rPr lang="en-US" dirty="0">
                <a:solidFill>
                  <a:srgbClr val="000000"/>
                </a:solidFill>
              </a:rPr>
              <a:t>derived from the peyote </a:t>
            </a:r>
            <a:r>
              <a:rPr lang="en-US" dirty="0" smtClean="0">
                <a:solidFill>
                  <a:srgbClr val="000000"/>
                </a:solidFill>
              </a:rPr>
              <a:t>cactus</a:t>
            </a:r>
          </a:p>
          <a:p>
            <a:r>
              <a:rPr lang="en-US" b="1" dirty="0" smtClean="0">
                <a:solidFill>
                  <a:srgbClr val="000000"/>
                </a:solidFill>
              </a:rPr>
              <a:t>Psiocybin: </a:t>
            </a:r>
            <a:r>
              <a:rPr lang="en-US" dirty="0" smtClean="0">
                <a:solidFill>
                  <a:srgbClr val="000000"/>
                </a:solidFill>
              </a:rPr>
              <a:t>Psychedelic drug sometimes referred to as “magic mushrooms” or “shrooms”</a:t>
            </a:r>
            <a:endParaRPr lang="en-US" b="1" dirty="0" smtClean="0">
              <a:solidFill>
                <a:srgbClr val="000000"/>
              </a:solidFill>
            </a:endParaRPr>
          </a:p>
          <a:p>
            <a:pPr marL="0" indent="0">
              <a:buNone/>
            </a:pPr>
            <a:endParaRPr lang="en-US" dirty="0">
              <a:solidFill>
                <a:srgbClr val="000000"/>
              </a:solidFill>
            </a:endParaRPr>
          </a:p>
          <a:p>
            <a:r>
              <a:rPr lang="en-US" b="1" dirty="0" smtClean="0">
                <a:solidFill>
                  <a:srgbClr val="000000"/>
                </a:solidFill>
              </a:rPr>
              <a:t>LSD</a:t>
            </a:r>
            <a:r>
              <a:rPr lang="en-US" dirty="0" smtClean="0">
                <a:solidFill>
                  <a:srgbClr val="000000"/>
                </a:solidFill>
              </a:rPr>
              <a:t>: </a:t>
            </a:r>
            <a:r>
              <a:rPr lang="en-US" b="1" dirty="0" smtClean="0">
                <a:solidFill>
                  <a:srgbClr val="000000"/>
                </a:solidFill>
              </a:rPr>
              <a:t>Synthetic </a:t>
            </a:r>
            <a:r>
              <a:rPr lang="en-US" b="1" dirty="0">
                <a:solidFill>
                  <a:srgbClr val="000000"/>
                </a:solidFill>
              </a:rPr>
              <a:t>psychedelic </a:t>
            </a:r>
            <a:r>
              <a:rPr lang="en-US" b="1" dirty="0" smtClean="0">
                <a:solidFill>
                  <a:srgbClr val="000000"/>
                </a:solidFill>
              </a:rPr>
              <a:t>drug</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Mimic serotonin in brain</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Stimulate serotonin receptor sites in the somatosensory cortex</a:t>
            </a:r>
          </a:p>
          <a:p>
            <a:pPr eaLnBrk="0" fontAlgn="base" hangingPunct="0">
              <a:lnSpc>
                <a:spcPts val="2000"/>
              </a:lnSpc>
              <a:spcAft>
                <a:spcPts val="600"/>
              </a:spcAft>
            </a:pPr>
            <a:r>
              <a:rPr lang="en-US" b="1" i="1" dirty="0">
                <a:solidFill>
                  <a:srgbClr val="000000"/>
                </a:solidFill>
                <a:latin typeface="Arial" pitchFamily="34" charset="0"/>
                <a:cs typeface="Arial" pitchFamily="34" charset="0"/>
              </a:rPr>
              <a:t>Adverse reactions to LSD</a:t>
            </a:r>
          </a:p>
          <a:p>
            <a:pPr lvl="1">
              <a:lnSpc>
                <a:spcPts val="2000"/>
              </a:lnSpc>
              <a:spcAft>
                <a:spcPts val="600"/>
              </a:spcAft>
            </a:pPr>
            <a:r>
              <a:rPr lang="en-US" dirty="0">
                <a:solidFill>
                  <a:srgbClr val="000000"/>
                </a:solidFill>
                <a:latin typeface="Arial" pitchFamily="34" charset="0"/>
                <a:cs typeface="Arial" pitchFamily="34" charset="0"/>
              </a:rPr>
              <a:t>Flashbacks (recurrences of the drug’s effects)</a:t>
            </a:r>
          </a:p>
          <a:p>
            <a:pPr lvl="1">
              <a:lnSpc>
                <a:spcPts val="2000"/>
              </a:lnSpc>
              <a:spcAft>
                <a:spcPts val="600"/>
              </a:spcAft>
            </a:pPr>
            <a:r>
              <a:rPr lang="en-US" dirty="0">
                <a:solidFill>
                  <a:srgbClr val="000000"/>
                </a:solidFill>
                <a:latin typeface="Arial" pitchFamily="34" charset="0"/>
                <a:cs typeface="Arial" pitchFamily="34" charset="0"/>
              </a:rPr>
              <a:t>Depression</a:t>
            </a:r>
          </a:p>
          <a:p>
            <a:pPr lvl="1">
              <a:lnSpc>
                <a:spcPts val="2000"/>
              </a:lnSpc>
              <a:spcAft>
                <a:spcPts val="600"/>
              </a:spcAft>
            </a:pPr>
            <a:r>
              <a:rPr lang="en-US" dirty="0">
                <a:solidFill>
                  <a:srgbClr val="000000"/>
                </a:solidFill>
                <a:latin typeface="Arial" pitchFamily="34" charset="0"/>
                <a:cs typeface="Arial" pitchFamily="34" charset="0"/>
              </a:rPr>
              <a:t>Long-term psychological instability</a:t>
            </a:r>
          </a:p>
          <a:p>
            <a:pPr lvl="1">
              <a:lnSpc>
                <a:spcPts val="2000"/>
              </a:lnSpc>
              <a:spcAft>
                <a:spcPts val="600"/>
              </a:spcAft>
            </a:pPr>
            <a:r>
              <a:rPr lang="en-US" dirty="0">
                <a:solidFill>
                  <a:srgbClr val="000000"/>
                </a:solidFill>
                <a:latin typeface="Arial" pitchFamily="34" charset="0"/>
                <a:cs typeface="Arial" pitchFamily="34" charset="0"/>
              </a:rPr>
              <a:t>Prolonged psychotic reactions</a:t>
            </a:r>
          </a:p>
          <a:p>
            <a:endParaRPr lang="en-US" dirty="0">
              <a:solidFill>
                <a:srgbClr val="000000"/>
              </a:solidFill>
            </a:endParaRPr>
          </a:p>
        </p:txBody>
      </p:sp>
    </p:spTree>
    <p:extLst>
      <p:ext uri="{BB962C8B-B14F-4D97-AF65-F5344CB8AC3E}">
        <p14:creationId xmlns:p14="http://schemas.microsoft.com/office/powerpoint/2010/main" val="4146875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Psychedelic Drugs</a:t>
            </a:r>
          </a:p>
        </p:txBody>
      </p:sp>
      <p:sp>
        <p:nvSpPr>
          <p:cNvPr id="3" name="Content Placeholder 2"/>
          <p:cNvSpPr>
            <a:spLocks noGrp="1"/>
          </p:cNvSpPr>
          <p:nvPr>
            <p:ph idx="1"/>
          </p:nvPr>
        </p:nvSpPr>
        <p:spPr/>
        <p:txBody>
          <a:bodyPr>
            <a:normAutofit fontScale="70000" lnSpcReduction="20000"/>
          </a:bodyPr>
          <a:lstStyle/>
          <a:p>
            <a:r>
              <a:rPr lang="en-US" b="1" dirty="0" smtClean="0">
                <a:solidFill>
                  <a:srgbClr val="000000"/>
                </a:solidFill>
              </a:rPr>
              <a:t>Marijuana</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Active ingredient </a:t>
            </a:r>
            <a:r>
              <a:rPr lang="en-US" i="1" dirty="0">
                <a:solidFill>
                  <a:srgbClr val="000000"/>
                </a:solidFill>
                <a:latin typeface="Arial" pitchFamily="34" charset="0"/>
                <a:ea typeface="Calibri" pitchFamily="34" charset="0"/>
                <a:cs typeface="Arial" pitchFamily="34" charset="0"/>
              </a:rPr>
              <a:t>tetrahydrocannabinol</a:t>
            </a:r>
            <a:r>
              <a:rPr lang="en-US" dirty="0">
                <a:solidFill>
                  <a:srgbClr val="000000"/>
                </a:solidFill>
                <a:latin typeface="Arial" pitchFamily="34" charset="0"/>
                <a:ea typeface="Calibri" pitchFamily="34" charset="0"/>
                <a:cs typeface="Arial" pitchFamily="34" charset="0"/>
              </a:rPr>
              <a:t>, abbreviated THC</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Lumping marijuana with the highly psychedelic drugs mescaline and LSD is misleading </a:t>
            </a:r>
          </a:p>
          <a:p>
            <a:pPr lvl="1" eaLnBrk="0" fontAlgn="base" hangingPunct="0">
              <a:lnSpc>
                <a:spcPts val="2000"/>
              </a:lnSpc>
              <a:spcAft>
                <a:spcPts val="1800"/>
              </a:spcAft>
            </a:pPr>
            <a:r>
              <a:rPr lang="en-US" dirty="0">
                <a:solidFill>
                  <a:srgbClr val="000000"/>
                </a:solidFill>
                <a:latin typeface="Arial" pitchFamily="34" charset="0"/>
                <a:ea typeface="Calibri" pitchFamily="34" charset="0"/>
                <a:cs typeface="Arial" pitchFamily="34" charset="0"/>
              </a:rPr>
              <a:t>At high doses, produce sensory </a:t>
            </a:r>
            <a:r>
              <a:rPr lang="en-US" dirty="0" smtClean="0">
                <a:solidFill>
                  <a:srgbClr val="000000"/>
                </a:solidFill>
                <a:latin typeface="Arial" pitchFamily="34" charset="0"/>
                <a:ea typeface="Calibri" pitchFamily="34" charset="0"/>
                <a:cs typeface="Arial" pitchFamily="34" charset="0"/>
              </a:rPr>
              <a:t>distortions; can interfere with muscle coordination, perception, and driving ability</a:t>
            </a:r>
          </a:p>
          <a:p>
            <a:pPr lvl="0" eaLnBrk="0" fontAlgn="base" hangingPunct="0">
              <a:lnSpc>
                <a:spcPts val="2000"/>
              </a:lnSpc>
              <a:spcAft>
                <a:spcPts val="600"/>
              </a:spcAft>
            </a:pPr>
            <a:r>
              <a:rPr lang="en-US" b="1" dirty="0" smtClean="0">
                <a:solidFill>
                  <a:srgbClr val="000000"/>
                </a:solidFill>
                <a:latin typeface="Arial" pitchFamily="34" charset="0"/>
                <a:ea typeface="Calibri" pitchFamily="34" charset="0"/>
                <a:cs typeface="Arial" pitchFamily="34" charset="0"/>
              </a:rPr>
              <a:t>Neural </a:t>
            </a:r>
            <a:r>
              <a:rPr lang="en-US" b="1" dirty="0">
                <a:solidFill>
                  <a:srgbClr val="000000"/>
                </a:solidFill>
                <a:latin typeface="Arial" pitchFamily="34" charset="0"/>
                <a:ea typeface="Calibri" pitchFamily="34" charset="0"/>
                <a:cs typeface="Arial" pitchFamily="34" charset="0"/>
              </a:rPr>
              <a:t>Action</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Naturally occurring brain chemical, called </a:t>
            </a:r>
            <a:r>
              <a:rPr lang="en-US" i="1" dirty="0">
                <a:solidFill>
                  <a:srgbClr val="000000"/>
                </a:solidFill>
                <a:latin typeface="Arial" pitchFamily="34" charset="0"/>
                <a:ea typeface="Calibri" pitchFamily="34" charset="0"/>
                <a:cs typeface="Arial" pitchFamily="34" charset="0"/>
              </a:rPr>
              <a:t>anandamide</a:t>
            </a:r>
            <a:endParaRPr lang="en-US" dirty="0">
              <a:solidFill>
                <a:srgbClr val="000000"/>
              </a:solidFill>
              <a:latin typeface="Arial" pitchFamily="34" charset="0"/>
              <a:ea typeface="Calibri" pitchFamily="34" charset="0"/>
              <a:cs typeface="Arial" pitchFamily="34" charset="0"/>
            </a:endParaRP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Anandamide involved in regulating transmission of pain signals and may reduce painful sensations</a:t>
            </a:r>
          </a:p>
          <a:p>
            <a:pPr lvl="1" eaLnBrk="0" fontAlgn="base" hangingPunct="0">
              <a:lnSpc>
                <a:spcPts val="2000"/>
              </a:lnSpc>
              <a:spcAft>
                <a:spcPts val="600"/>
              </a:spcAft>
            </a:pPr>
            <a:r>
              <a:rPr lang="en-US" dirty="0">
                <a:solidFill>
                  <a:srgbClr val="000000"/>
                </a:solidFill>
                <a:latin typeface="Arial" pitchFamily="34" charset="0"/>
                <a:ea typeface="Calibri" pitchFamily="34" charset="0"/>
                <a:cs typeface="Arial" pitchFamily="34" charset="0"/>
              </a:rPr>
              <a:t>Similar to THC</a:t>
            </a:r>
          </a:p>
          <a:p>
            <a:pPr lvl="1" eaLnBrk="0" fontAlgn="base" hangingPunct="0">
              <a:lnSpc>
                <a:spcPts val="2000"/>
              </a:lnSpc>
              <a:spcAft>
                <a:spcPts val="1800"/>
              </a:spcAft>
            </a:pPr>
            <a:r>
              <a:rPr lang="en-US" dirty="0">
                <a:solidFill>
                  <a:srgbClr val="000000"/>
                </a:solidFill>
                <a:latin typeface="Arial" pitchFamily="34" charset="0"/>
                <a:ea typeface="Calibri" pitchFamily="34" charset="0"/>
                <a:cs typeface="Arial" pitchFamily="34" charset="0"/>
              </a:rPr>
              <a:t>Brain sites have receptors that respond to both</a:t>
            </a:r>
          </a:p>
          <a:p>
            <a:pPr eaLnBrk="0" fontAlgn="base" hangingPunct="0">
              <a:lnSpc>
                <a:spcPts val="2000"/>
              </a:lnSpc>
              <a:spcAft>
                <a:spcPts val="1800"/>
              </a:spcAft>
            </a:pPr>
            <a:endParaRPr lang="en-US" dirty="0">
              <a:solidFill>
                <a:srgbClr val="000000"/>
              </a:solidFill>
              <a:latin typeface="Arial" pitchFamily="34" charset="0"/>
              <a:ea typeface="Calibri" pitchFamily="34" charset="0"/>
              <a:cs typeface="Arial" pitchFamily="34" charset="0"/>
            </a:endParaRPr>
          </a:p>
          <a:p>
            <a:pPr lvl="1"/>
            <a:endParaRPr lang="en-US" dirty="0">
              <a:solidFill>
                <a:srgbClr val="000000"/>
              </a:solidFill>
            </a:endParaRPr>
          </a:p>
        </p:txBody>
      </p:sp>
    </p:spTree>
    <p:extLst>
      <p:ext uri="{BB962C8B-B14F-4D97-AF65-F5344CB8AC3E}">
        <p14:creationId xmlns:p14="http://schemas.microsoft.com/office/powerpoint/2010/main" val="3977533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Perils of Multi-Tasking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201910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053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Marijuana</a:t>
            </a:r>
            <a:endParaRPr lang="en-US" dirty="0"/>
          </a:p>
        </p:txBody>
      </p:sp>
      <p:sp>
        <p:nvSpPr>
          <p:cNvPr id="3" name="Content Placeholder 2"/>
          <p:cNvSpPr>
            <a:spLocks noGrp="1"/>
          </p:cNvSpPr>
          <p:nvPr>
            <p:ph idx="1"/>
          </p:nvPr>
        </p:nvSpPr>
        <p:spPr/>
        <p:txBody>
          <a:bodyPr/>
          <a:lstStyle/>
          <a:p>
            <a:pPr lvl="0"/>
            <a:r>
              <a:rPr lang="en-US" dirty="0" smtClean="0"/>
              <a:t>THC has been shown to be helpful in several medical treatment </a:t>
            </a:r>
          </a:p>
          <a:p>
            <a:pPr lvl="1"/>
            <a:r>
              <a:rPr lang="en-US" dirty="0" smtClean="0"/>
              <a:t>Pain</a:t>
            </a:r>
          </a:p>
          <a:p>
            <a:pPr lvl="1"/>
            <a:r>
              <a:rPr lang="en-US" dirty="0" smtClean="0"/>
              <a:t>Epilepsy</a:t>
            </a:r>
          </a:p>
          <a:p>
            <a:pPr lvl="1"/>
            <a:r>
              <a:rPr lang="en-US" dirty="0" smtClean="0"/>
              <a:t>Hypertension </a:t>
            </a:r>
          </a:p>
          <a:p>
            <a:pPr lvl="1"/>
            <a:r>
              <a:rPr lang="en-US" dirty="0" smtClean="0"/>
              <a:t>Nausea, especially from chemotherapy</a:t>
            </a:r>
          </a:p>
          <a:p>
            <a:pPr lvl="1"/>
            <a:r>
              <a:rPr lang="en-US" dirty="0" smtClean="0"/>
              <a:t>Glaucoma and asthma</a:t>
            </a:r>
          </a:p>
          <a:p>
            <a:endParaRPr lang="en-US" dirty="0"/>
          </a:p>
        </p:txBody>
      </p:sp>
    </p:spTree>
    <p:extLst>
      <p:ext uri="{BB962C8B-B14F-4D97-AF65-F5344CB8AC3E}">
        <p14:creationId xmlns:p14="http://schemas.microsoft.com/office/powerpoint/2010/main" val="523970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Designer “Club” Drugs</a:t>
            </a:r>
            <a:br>
              <a:rPr lang="en-US" dirty="0" smtClean="0"/>
            </a:br>
            <a:r>
              <a:rPr lang="en-US" sz="2700" dirty="0"/>
              <a:t>ECSTASY AND THE DISSOCIATIVE ANESTHETIC DRUGS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474247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684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PSYCH FOR YOUR LIFE</a:t>
            </a:r>
            <a:br>
              <a:rPr lang="en-US" dirty="0" smtClean="0"/>
            </a:br>
            <a:r>
              <a:rPr lang="en-US" dirty="0" smtClean="0"/>
              <a:t>Overcoming Insomnia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698430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101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Examples of Human Circadian Rhythm</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69839080"/>
              </p:ext>
            </p:extLst>
          </p:nvPr>
        </p:nvGraphicFramePr>
        <p:xfrm>
          <a:off x="1003300" y="1562100"/>
          <a:ext cx="7226300" cy="4470402"/>
        </p:xfrm>
        <a:graphic>
          <a:graphicData uri="http://schemas.openxmlformats.org/drawingml/2006/table">
            <a:tbl>
              <a:tblPr firstRow="1" bandRow="1">
                <a:tableStyleId>{3C2FFA5D-87B4-456A-9821-1D502468CF0F}</a:tableStyleId>
              </a:tblPr>
              <a:tblGrid>
                <a:gridCol w="3613150"/>
                <a:gridCol w="3613150"/>
              </a:tblGrid>
              <a:tr h="404386">
                <a:tc>
                  <a:txBody>
                    <a:bodyPr/>
                    <a:lstStyle/>
                    <a:p>
                      <a:pPr algn="l" fontAlgn="ctr"/>
                      <a:r>
                        <a:rPr lang="en-US" sz="1800" b="1" i="0" u="none" strike="noStrike" dirty="0">
                          <a:solidFill>
                            <a:srgbClr val="000000"/>
                          </a:solidFill>
                          <a:effectLst/>
                          <a:latin typeface="+mn-lt"/>
                        </a:rPr>
                        <a:t>Function </a:t>
                      </a:r>
                    </a:p>
                  </a:txBody>
                  <a:tcPr marT="12700" marB="0" anchor="ctr"/>
                </a:tc>
                <a:tc>
                  <a:txBody>
                    <a:bodyPr/>
                    <a:lstStyle/>
                    <a:p>
                      <a:pPr algn="l" fontAlgn="ctr"/>
                      <a:r>
                        <a:rPr lang="en-US" sz="1800" b="1" i="0" u="none" strike="noStrike" dirty="0">
                          <a:solidFill>
                            <a:srgbClr val="000000"/>
                          </a:solidFill>
                          <a:effectLst/>
                          <a:latin typeface="+mn-lt"/>
                        </a:rPr>
                        <a:t>Typical Circadian </a:t>
                      </a:r>
                      <a:r>
                        <a:rPr lang="en-US" sz="1800" b="1" i="0" u="none" strike="noStrike" dirty="0" smtClean="0">
                          <a:solidFill>
                            <a:srgbClr val="000000"/>
                          </a:solidFill>
                          <a:effectLst/>
                          <a:latin typeface="+mn-lt"/>
                        </a:rPr>
                        <a:t>Rhythm </a:t>
                      </a:r>
                      <a:endParaRPr lang="en-US" sz="1800" b="1" i="0" u="none" strike="noStrike" dirty="0">
                        <a:solidFill>
                          <a:srgbClr val="000000"/>
                        </a:solidFill>
                        <a:effectLst/>
                        <a:latin typeface="+mn-lt"/>
                      </a:endParaRPr>
                    </a:p>
                  </a:txBody>
                  <a:tcPr marT="12700" marB="0" anchor="ctr"/>
                </a:tc>
              </a:tr>
              <a:tr h="612118">
                <a:tc>
                  <a:txBody>
                    <a:bodyPr/>
                    <a:lstStyle/>
                    <a:p>
                      <a:pPr algn="l" fontAlgn="ctr"/>
                      <a:r>
                        <a:rPr lang="en-US" sz="1800" b="0" i="0" u="none" strike="noStrike" dirty="0">
                          <a:solidFill>
                            <a:srgbClr val="000000"/>
                          </a:solidFill>
                          <a:effectLst/>
                          <a:latin typeface="+mn-lt"/>
                        </a:rPr>
                        <a:t>Peak mental alertness and memory </a:t>
                      </a:r>
                    </a:p>
                  </a:txBody>
                  <a:tcPr marT="12700" marB="0" anchor="ctr"/>
                </a:tc>
                <a:tc>
                  <a:txBody>
                    <a:bodyPr/>
                    <a:lstStyle/>
                    <a:p>
                      <a:pPr algn="l" fontAlgn="ctr"/>
                      <a:r>
                        <a:rPr lang="en-US" sz="1800" b="0" i="0" u="none" strike="noStrike" dirty="0">
                          <a:solidFill>
                            <a:srgbClr val="000000"/>
                          </a:solidFill>
                          <a:effectLst/>
                          <a:latin typeface="+mn-lt"/>
                        </a:rPr>
                        <a:t>Two daily peaks: around 9:00 A.M. and 9:00 P.M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404386">
                <a:tc>
                  <a:txBody>
                    <a:bodyPr/>
                    <a:lstStyle/>
                    <a:p>
                      <a:pPr algn="l" fontAlgn="ctr"/>
                      <a:r>
                        <a:rPr lang="en-US" sz="1800" b="0" i="0" u="none" strike="noStrike" dirty="0">
                          <a:solidFill>
                            <a:srgbClr val="000000"/>
                          </a:solidFill>
                          <a:effectLst/>
                          <a:latin typeface="+mn-lt"/>
                        </a:rPr>
                        <a:t>Lowest body temperature </a:t>
                      </a:r>
                    </a:p>
                  </a:txBody>
                  <a:tcPr marT="12700" marB="0" anchor="ctr"/>
                </a:tc>
                <a:tc>
                  <a:txBody>
                    <a:bodyPr/>
                    <a:lstStyle/>
                    <a:p>
                      <a:pPr algn="l" fontAlgn="ctr"/>
                      <a:r>
                        <a:rPr lang="en-US" sz="1800" b="0" i="0" u="none" strike="noStrike" dirty="0">
                          <a:solidFill>
                            <a:srgbClr val="000000"/>
                          </a:solidFill>
                          <a:effectLst/>
                          <a:latin typeface="+mn-lt"/>
                        </a:rPr>
                        <a:t>About 97°F around 4:00 A.M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404386">
                <a:tc>
                  <a:txBody>
                    <a:bodyPr/>
                    <a:lstStyle/>
                    <a:p>
                      <a:pPr algn="l" fontAlgn="ctr"/>
                      <a:r>
                        <a:rPr lang="en-US" sz="1800" b="0" i="0" u="none" strike="noStrike" dirty="0">
                          <a:solidFill>
                            <a:srgbClr val="000000"/>
                          </a:solidFill>
                          <a:effectLst/>
                          <a:latin typeface="+mn-lt"/>
                        </a:rPr>
                        <a:t>Highest body temperature </a:t>
                      </a:r>
                    </a:p>
                  </a:txBody>
                  <a:tcPr marT="12700" marB="0" anchor="ctr"/>
                </a:tc>
                <a:tc>
                  <a:txBody>
                    <a:bodyPr/>
                    <a:lstStyle/>
                    <a:p>
                      <a:pPr algn="l" fontAlgn="ctr"/>
                      <a:r>
                        <a:rPr lang="en-US" sz="1800" b="0" i="0" u="none" strike="noStrike" dirty="0">
                          <a:solidFill>
                            <a:srgbClr val="000000"/>
                          </a:solidFill>
                          <a:effectLst/>
                          <a:latin typeface="+mn-lt"/>
                        </a:rPr>
                        <a:t>About 99°F around 4:00 P.M.</a:t>
                      </a:r>
                    </a:p>
                  </a:txBody>
                  <a:tcPr marT="12700" marB="0" anchor="ctr"/>
                </a:tc>
              </a:tr>
              <a:tr h="612118">
                <a:tc>
                  <a:txBody>
                    <a:bodyPr/>
                    <a:lstStyle/>
                    <a:p>
                      <a:pPr algn="l" fontAlgn="ctr"/>
                      <a:r>
                        <a:rPr lang="en-US" sz="1800" b="0" i="0" u="none" strike="noStrike" dirty="0">
                          <a:solidFill>
                            <a:srgbClr val="000000"/>
                          </a:solidFill>
                          <a:effectLst/>
                          <a:latin typeface="+mn-lt"/>
                        </a:rPr>
                        <a:t>Peak hearing, visual, taste, and smell sensitivity </a:t>
                      </a:r>
                    </a:p>
                  </a:txBody>
                  <a:tcPr marT="12700" marB="0" anchor="ctr"/>
                </a:tc>
                <a:tc>
                  <a:txBody>
                    <a:bodyPr/>
                    <a:lstStyle/>
                    <a:p>
                      <a:pPr algn="l" fontAlgn="ctr"/>
                      <a:r>
                        <a:rPr lang="en-US" sz="1800" b="0" i="0" u="none" strike="noStrike" dirty="0">
                          <a:solidFill>
                            <a:srgbClr val="000000"/>
                          </a:solidFill>
                          <a:effectLst/>
                          <a:latin typeface="+mn-lt"/>
                        </a:rPr>
                        <a:t>Two daily peaks: around 3:00 A.M. and 6:00 P.M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404386">
                <a:tc>
                  <a:txBody>
                    <a:bodyPr/>
                    <a:lstStyle/>
                    <a:p>
                      <a:pPr algn="l" fontAlgn="ctr"/>
                      <a:r>
                        <a:rPr lang="en-US" sz="1800" b="0" i="0" u="none" strike="noStrike" dirty="0">
                          <a:solidFill>
                            <a:srgbClr val="000000"/>
                          </a:solidFill>
                          <a:effectLst/>
                          <a:latin typeface="+mn-lt"/>
                        </a:rPr>
                        <a:t>Lowest sensitivity to pain </a:t>
                      </a:r>
                    </a:p>
                  </a:txBody>
                  <a:tcPr marT="12700" marB="0" anchor="ctr"/>
                </a:tc>
                <a:tc>
                  <a:txBody>
                    <a:bodyPr/>
                    <a:lstStyle/>
                    <a:p>
                      <a:pPr algn="l" fontAlgn="ctr"/>
                      <a:r>
                        <a:rPr lang="en-US" sz="1800" b="0" i="0" u="none" strike="noStrike" dirty="0">
                          <a:solidFill>
                            <a:srgbClr val="000000"/>
                          </a:solidFill>
                          <a:effectLst/>
                          <a:latin typeface="+mn-lt"/>
                        </a:rPr>
                        <a:t>Around 4:00 P.M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404386">
                <a:tc>
                  <a:txBody>
                    <a:bodyPr/>
                    <a:lstStyle/>
                    <a:p>
                      <a:pPr algn="l" fontAlgn="ctr"/>
                      <a:r>
                        <a:rPr lang="en-US" sz="1800" b="0" i="0" u="none" strike="noStrike" dirty="0">
                          <a:solidFill>
                            <a:srgbClr val="000000"/>
                          </a:solidFill>
                          <a:effectLst/>
                          <a:latin typeface="+mn-lt"/>
                        </a:rPr>
                        <a:t>Peak sensitivity to pain </a:t>
                      </a:r>
                    </a:p>
                  </a:txBody>
                  <a:tcPr marT="12700" marB="0" anchor="ctr"/>
                </a:tc>
                <a:tc>
                  <a:txBody>
                    <a:bodyPr/>
                    <a:lstStyle/>
                    <a:p>
                      <a:pPr algn="l" fontAlgn="ctr"/>
                      <a:r>
                        <a:rPr lang="en-US" sz="1800" b="0" i="0" u="none" strike="noStrike" dirty="0">
                          <a:solidFill>
                            <a:srgbClr val="000000"/>
                          </a:solidFill>
                          <a:effectLst/>
                          <a:latin typeface="+mn-lt"/>
                        </a:rPr>
                        <a:t>Around 4:00 A.M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612118">
                <a:tc>
                  <a:txBody>
                    <a:bodyPr/>
                    <a:lstStyle/>
                    <a:p>
                      <a:pPr algn="l" fontAlgn="ctr"/>
                      <a:r>
                        <a:rPr lang="en-US" sz="1800" b="0" i="0" u="none" strike="noStrike" dirty="0">
                          <a:solidFill>
                            <a:srgbClr val="000000"/>
                          </a:solidFill>
                          <a:effectLst/>
                          <a:latin typeface="+mn-lt"/>
                        </a:rPr>
                        <a:t>Peak degree of sleepiness </a:t>
                      </a:r>
                    </a:p>
                  </a:txBody>
                  <a:tcPr marT="12700" marB="0" anchor="ctr"/>
                </a:tc>
                <a:tc>
                  <a:txBody>
                    <a:bodyPr/>
                    <a:lstStyle/>
                    <a:p>
                      <a:pPr algn="l" fontAlgn="ctr"/>
                      <a:r>
                        <a:rPr lang="en-US" sz="1800" b="0" i="0" u="none" strike="noStrike" dirty="0">
                          <a:solidFill>
                            <a:srgbClr val="000000"/>
                          </a:solidFill>
                          <a:effectLst/>
                          <a:latin typeface="+mn-lt"/>
                        </a:rPr>
                        <a:t>Two daily peaks: around 3:00 A.M. and 3:00 P.M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612118">
                <a:tc>
                  <a:txBody>
                    <a:bodyPr/>
                    <a:lstStyle/>
                    <a:p>
                      <a:pPr algn="l" fontAlgn="ctr"/>
                      <a:r>
                        <a:rPr lang="en-US" sz="1800" b="0" i="0" u="none" strike="noStrike" dirty="0">
                          <a:solidFill>
                            <a:srgbClr val="000000"/>
                          </a:solidFill>
                          <a:effectLst/>
                          <a:latin typeface="+mn-lt"/>
                        </a:rPr>
                        <a:t>Peak melatonin hormone in blood </a:t>
                      </a:r>
                    </a:p>
                  </a:txBody>
                  <a:tcPr marT="12700" marB="0" anchor="ctr"/>
                </a:tc>
                <a:tc>
                  <a:txBody>
                    <a:bodyPr/>
                    <a:lstStyle/>
                    <a:p>
                      <a:pPr algn="l" fontAlgn="ctr"/>
                      <a:r>
                        <a:rPr lang="en-US" sz="1800" b="0" i="0" u="none" strike="noStrike" dirty="0">
                          <a:solidFill>
                            <a:srgbClr val="000000"/>
                          </a:solidFill>
                          <a:effectLst/>
                          <a:latin typeface="+mn-lt"/>
                        </a:rPr>
                        <a:t>Between 1:00 A.M. and 3:00 A.M</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bl>
          </a:graphicData>
        </a:graphic>
      </p:graphicFrame>
    </p:spTree>
    <p:extLst>
      <p:ext uri="{BB962C8B-B14F-4D97-AF65-F5344CB8AC3E}">
        <p14:creationId xmlns:p14="http://schemas.microsoft.com/office/powerpoint/2010/main" val="2167479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Suprachiasmatic Nucleus</a:t>
            </a:r>
            <a:br>
              <a:rPr lang="en-US" dirty="0" smtClean="0"/>
            </a:br>
            <a:r>
              <a:rPr lang="en-US" dirty="0" smtClean="0"/>
              <a:t>THE BODY’S CLOCK</a:t>
            </a:r>
            <a:endParaRPr lang="en-US" dirty="0"/>
          </a:p>
        </p:txBody>
      </p:sp>
      <p:pic>
        <p:nvPicPr>
          <p:cNvPr id="4" name="Content Placeholder 3" descr="The figure shows a cross section of a human brain and the structures that impatc the biological clock. Special&#10;photoreceptors in the retina regulate the effects&#10;of light on the body’s circadian rhythms (Menaker,&#10;2003). In response to morning light, signals from&#10;these special photoreceptors are relayed via the&#10;optic nerve to the suprachiasmatic nucleus. In turn,&#10;the suprachiasmatic nucleus reduces the pineal&#10;gland’s production of melatonin, a hormone that&#10;causes sleepiness. As blood levels of melatonin decrease,&#10;mental alertness increases. Daily exposure&#10;to bright light, especially sunlight, helps keep the&#10;body’s circadian rhythms synchronized and operating&#10;on a 24-hour schedule." title="Figure 4.2"/>
          <p:cNvPicPr>
            <a:picLocks noGrp="1" noChangeAspect="1"/>
          </p:cNvPicPr>
          <p:nvPr>
            <p:ph idx="1"/>
          </p:nvPr>
        </p:nvPicPr>
        <p:blipFill>
          <a:blip r:embed="rId3" cstate="print">
            <a:extLst>
              <a:ext uri="{28A0092B-C50C-407E-A947-70E740481C1C}">
                <a14:useLocalDpi xmlns:a14="http://schemas.microsoft.com/office/drawing/2010/main" val="0"/>
              </a:ext>
            </a:extLst>
          </a:blip>
          <a:srcRect l="-35316" r="-35316"/>
          <a:stretch>
            <a:fillRect/>
          </a:stretch>
        </p:blipFill>
        <p:spPr>
          <a:xfrm>
            <a:off x="2209800" y="1574800"/>
            <a:ext cx="8229600" cy="4525963"/>
          </a:xfrm>
          <a:prstGeom prst="rect">
            <a:avLst/>
          </a:prstGeom>
        </p:spPr>
      </p:pic>
      <p:sp>
        <p:nvSpPr>
          <p:cNvPr id="5" name="Rectangle 4"/>
          <p:cNvSpPr/>
          <p:nvPr/>
        </p:nvSpPr>
        <p:spPr>
          <a:xfrm>
            <a:off x="466888" y="1878189"/>
            <a:ext cx="3903184" cy="4236202"/>
          </a:xfrm>
          <a:prstGeom prst="rect">
            <a:avLst/>
          </a:prstGeom>
        </p:spPr>
        <p:txBody>
          <a:bodyPr wrap="square">
            <a:spAutoFit/>
          </a:bodyPr>
          <a:lstStyle/>
          <a:p>
            <a:pPr lvl="0" eaLnBrk="0" fontAlgn="base" hangingPunct="0">
              <a:lnSpc>
                <a:spcPts val="2200"/>
              </a:lnSpc>
              <a:spcBef>
                <a:spcPct val="0"/>
              </a:spcBef>
              <a:spcAft>
                <a:spcPts val="1200"/>
              </a:spcAft>
            </a:pPr>
            <a:r>
              <a:rPr lang="en-US" sz="2400" b="1" dirty="0">
                <a:latin typeface="Arial" pitchFamily="34" charset="0"/>
                <a:ea typeface="Calibri" pitchFamily="34" charset="0"/>
                <a:cs typeface="Arial" pitchFamily="34" charset="0"/>
              </a:rPr>
              <a:t>Environmental Cues for Circadian Rhythm</a:t>
            </a:r>
            <a:r>
              <a:rPr lang="en-US" sz="2400" dirty="0">
                <a:latin typeface="Arial" pitchFamily="34" charset="0"/>
                <a:ea typeface="Calibri" pitchFamily="34" charset="0"/>
                <a:cs typeface="Arial" pitchFamily="34" charset="0"/>
              </a:rPr>
              <a:t> </a:t>
            </a:r>
          </a:p>
          <a:p>
            <a:pPr marL="342900" indent="-342900" eaLnBrk="0" fontAlgn="base" hangingPunct="0">
              <a:lnSpc>
                <a:spcPts val="2200"/>
              </a:lnSpc>
              <a:spcBef>
                <a:spcPct val="0"/>
              </a:spcBef>
              <a:spcAft>
                <a:spcPts val="1200"/>
              </a:spcAft>
              <a:buFont typeface="Arial" pitchFamily="34" charset="0"/>
              <a:buChar char="•"/>
            </a:pPr>
            <a:r>
              <a:rPr lang="en-US" sz="2400" dirty="0">
                <a:latin typeface="Arial" pitchFamily="34" charset="0"/>
                <a:ea typeface="Calibri" pitchFamily="34" charset="0"/>
                <a:cs typeface="Arial" pitchFamily="34" charset="0"/>
              </a:rPr>
              <a:t>Bright light, especially sunlight, helps regulate sleep–wake cycle and other circadian rhythms. </a:t>
            </a:r>
          </a:p>
          <a:p>
            <a:pPr marL="342900" indent="-342900" eaLnBrk="0" fontAlgn="base" hangingPunct="0">
              <a:lnSpc>
                <a:spcPts val="2200"/>
              </a:lnSpc>
              <a:spcBef>
                <a:spcPct val="0"/>
              </a:spcBef>
              <a:spcAft>
                <a:spcPts val="1200"/>
              </a:spcAft>
              <a:buFont typeface="Arial" pitchFamily="34" charset="0"/>
              <a:buChar char="•"/>
            </a:pPr>
            <a:r>
              <a:rPr lang="en-US" sz="2400" dirty="0">
                <a:latin typeface="Arial" pitchFamily="34" charset="0"/>
                <a:ea typeface="Calibri" pitchFamily="34" charset="0"/>
                <a:cs typeface="Arial" pitchFamily="34" charset="0"/>
              </a:rPr>
              <a:t>Light detected by special photoreceptors signals the SCN in the hypothalamus</a:t>
            </a:r>
            <a:r>
              <a:rPr lang="en-US" sz="2400" dirty="0" smtClean="0">
                <a:latin typeface="Arial" pitchFamily="34" charset="0"/>
                <a:ea typeface="Calibri" pitchFamily="34" charset="0"/>
                <a:cs typeface="Arial" pitchFamily="34" charset="0"/>
              </a:rPr>
              <a:t>.</a:t>
            </a:r>
          </a:p>
          <a:p>
            <a:pPr marL="342900" indent="-342900" eaLnBrk="0" fontAlgn="base" hangingPunct="0">
              <a:lnSpc>
                <a:spcPts val="2200"/>
              </a:lnSpc>
              <a:spcBef>
                <a:spcPct val="0"/>
              </a:spcBef>
              <a:spcAft>
                <a:spcPts val="1200"/>
              </a:spcAft>
              <a:buFont typeface="Arial" pitchFamily="34" charset="0"/>
              <a:buChar char="•"/>
            </a:pPr>
            <a:r>
              <a:rPr lang="en-US" sz="2400" dirty="0">
                <a:latin typeface="Arial" pitchFamily="34" charset="0"/>
                <a:ea typeface="Times New Roman" pitchFamily="18" charset="0"/>
                <a:cs typeface="Arial" pitchFamily="34" charset="0"/>
              </a:rPr>
              <a:t>Hormone of the pineal </a:t>
            </a:r>
            <a:r>
              <a:rPr lang="en-US" sz="2400" dirty="0" smtClean="0">
                <a:latin typeface="Arial" pitchFamily="34" charset="0"/>
                <a:ea typeface="Times New Roman" pitchFamily="18" charset="0"/>
                <a:cs typeface="Arial" pitchFamily="34" charset="0"/>
              </a:rPr>
              <a:t>gland (Melatonin) produces sleepiness.</a:t>
            </a:r>
            <a:endParaRPr lang="en-US" sz="2400" dirty="0"/>
          </a:p>
        </p:txBody>
      </p:sp>
    </p:spTree>
    <p:extLst>
      <p:ext uri="{BB962C8B-B14F-4D97-AF65-F5344CB8AC3E}">
        <p14:creationId xmlns:p14="http://schemas.microsoft.com/office/powerpoint/2010/main" val="4186082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of a bilnd 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884" y="520700"/>
            <a:ext cx="3030415" cy="5588000"/>
          </a:xfrm>
          <a:prstGeom prst="rect">
            <a:avLst/>
          </a:prstGeom>
        </p:spPr>
      </p:pic>
      <p:sp>
        <p:nvSpPr>
          <p:cNvPr id="6" name="Rectangle 5"/>
          <p:cNvSpPr/>
          <p:nvPr/>
        </p:nvSpPr>
        <p:spPr>
          <a:xfrm rot="16200000">
            <a:off x="5273732" y="5248332"/>
            <a:ext cx="1479892" cy="215444"/>
          </a:xfrm>
          <a:prstGeom prst="rect">
            <a:avLst/>
          </a:prstGeom>
        </p:spPr>
        <p:txBody>
          <a:bodyPr wrap="none">
            <a:spAutoFit/>
          </a:bodyPr>
          <a:lstStyle/>
          <a:p>
            <a:r>
              <a:rPr lang="en-US" sz="800" dirty="0">
                <a:solidFill>
                  <a:srgbClr val="FFFFFF"/>
                </a:solidFill>
              </a:rPr>
              <a:t>Kieran Doherty/Reuters/Corbis</a:t>
            </a:r>
          </a:p>
        </p:txBody>
      </p:sp>
      <p:sp>
        <p:nvSpPr>
          <p:cNvPr id="7" name="Title 6"/>
          <p:cNvSpPr>
            <a:spLocks noGrp="1"/>
          </p:cNvSpPr>
          <p:nvPr>
            <p:ph type="title"/>
          </p:nvPr>
        </p:nvSpPr>
        <p:spPr>
          <a:xfrm>
            <a:off x="457200" y="274638"/>
            <a:ext cx="5359400" cy="1143000"/>
          </a:xfrm>
        </p:spPr>
        <p:txBody>
          <a:bodyPr>
            <a:normAutofit fontScale="90000"/>
          </a:bodyPr>
          <a:lstStyle/>
          <a:p>
            <a:r>
              <a:rPr lang="en-US" dirty="0" smtClean="0"/>
              <a:t>Circadian Rhythms and Sunlight: The 24.2-hour Day</a:t>
            </a:r>
            <a:endParaRPr lang="en-US" dirty="0"/>
          </a:p>
        </p:txBody>
      </p:sp>
      <p:sp>
        <p:nvSpPr>
          <p:cNvPr id="8" name="Content Placeholder 7"/>
          <p:cNvSpPr>
            <a:spLocks noGrp="1"/>
          </p:cNvSpPr>
          <p:nvPr>
            <p:ph idx="1"/>
          </p:nvPr>
        </p:nvSpPr>
        <p:spPr>
          <a:xfrm>
            <a:off x="457200" y="1600200"/>
            <a:ext cx="4813300" cy="4525963"/>
          </a:xfrm>
        </p:spPr>
        <p:txBody>
          <a:bodyPr>
            <a:normAutofit fontScale="70000" lnSpcReduction="20000"/>
          </a:bodyPr>
          <a:lstStyle/>
          <a:p>
            <a:pPr lvl="0"/>
            <a:r>
              <a:rPr lang="en-US" dirty="0" smtClean="0"/>
              <a:t>Internal body clock drifts to its natural—or intrinsic—rhythm. Interestingly, our intrinsic circadian rhythm is about 24.2 hours, or slightly longer than a day.</a:t>
            </a:r>
          </a:p>
          <a:p>
            <a:pPr lvl="0"/>
            <a:r>
              <a:rPr lang="en-US" dirty="0" smtClean="0"/>
              <a:t>When deprived of all environmental time cues, sleep-wake, body temperature, and melatonin circadian rhythms become desynchronized. </a:t>
            </a:r>
          </a:p>
          <a:p>
            <a:pPr lvl="0"/>
            <a:r>
              <a:rPr lang="en-US" b="1" dirty="0" smtClean="0"/>
              <a:t>Jet lag:</a:t>
            </a:r>
            <a:r>
              <a:rPr lang="en-US" dirty="0" smtClean="0"/>
              <a:t> circadian rhythms are out of synchronization with daylight and darkness cues; thinking, concentration, and memory get fuzzy.</a:t>
            </a:r>
          </a:p>
          <a:p>
            <a:pPr lvl="0"/>
            <a:r>
              <a:rPr lang="en-US" dirty="0" smtClean="0"/>
              <a:t>Blind people can experience desynchronized melatonin, body temperature, and sleep-wake circadian cycles.</a:t>
            </a:r>
          </a:p>
          <a:p>
            <a:pPr lvl="0"/>
            <a:endParaRPr lang="en-US" dirty="0" smtClean="0"/>
          </a:p>
          <a:p>
            <a:endParaRPr lang="en-US" dirty="0"/>
          </a:p>
        </p:txBody>
      </p:sp>
    </p:spTree>
    <p:extLst>
      <p:ext uri="{BB962C8B-B14F-4D97-AF65-F5344CB8AC3E}">
        <p14:creationId xmlns:p14="http://schemas.microsoft.com/office/powerpoint/2010/main" val="2196279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HOCKENBURY_7e_CH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HOCKENBURY_7e_CH01.thmx</Template>
  <TotalTime>11585</TotalTime>
  <Words>6233</Words>
  <Application>Microsoft Office PowerPoint</Application>
  <PresentationFormat>On-screen Show (4:3)</PresentationFormat>
  <Paragraphs>885</Paragraphs>
  <Slides>62</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Wingdings</vt:lpstr>
      <vt:lpstr>Times New Roman</vt:lpstr>
      <vt:lpstr>Aharoni</vt:lpstr>
      <vt:lpstr>HOCKENBURY_7e_CH01</vt:lpstr>
      <vt:lpstr>PowerPoint Presentation</vt:lpstr>
      <vt:lpstr>PowerPoint Presentation</vt:lpstr>
      <vt:lpstr>Consciousness</vt:lpstr>
      <vt:lpstr>Attention Did You See That Clown?</vt:lpstr>
      <vt:lpstr>Characteristics of Attention</vt:lpstr>
      <vt:lpstr>The Perils of Multi-Tasking</vt:lpstr>
      <vt:lpstr>Examples of Human Circadian Rhythm</vt:lpstr>
      <vt:lpstr>The Suprachiasmatic Nucleus THE BODY’S CLOCK</vt:lpstr>
      <vt:lpstr>Circadian Rhythms and Sunlight: The 24.2-hour Day</vt:lpstr>
      <vt:lpstr>PowerPoint Presentation</vt:lpstr>
      <vt:lpstr>The Onset of Sleep</vt:lpstr>
      <vt:lpstr>IN FOCUS What You Really Want to Know About Sleep</vt:lpstr>
      <vt:lpstr>The First 90 Minutes of Sleep</vt:lpstr>
      <vt:lpstr>The First 90 Minutes of Sleep</vt:lpstr>
      <vt:lpstr>The 90-Minute Cycles of Sleep</vt:lpstr>
      <vt:lpstr>Synchronized Sleepers</vt:lpstr>
      <vt:lpstr>Sleep Patterns Over the Lifespan</vt:lpstr>
      <vt:lpstr>Sleep Over the Lifespan</vt:lpstr>
      <vt:lpstr>Why Do We Sleep? Adaptive Theory</vt:lpstr>
      <vt:lpstr>Sleep</vt:lpstr>
      <vt:lpstr>FOCUS ON NEUROSCIENCE The Sleep-Deprived Emotional Brain</vt:lpstr>
      <vt:lpstr>Dreams and Mental Activity During Sleep</vt:lpstr>
      <vt:lpstr> Sleep and Memory Formation </vt:lpstr>
      <vt:lpstr> Dream Themes and Imagery </vt:lpstr>
      <vt:lpstr>Nightmares</vt:lpstr>
      <vt:lpstr>Theories of Dreaming</vt:lpstr>
      <vt:lpstr>PowerPoint Presentation</vt:lpstr>
      <vt:lpstr>Sleep Disorders</vt:lpstr>
      <vt:lpstr>1.  Insomnia</vt:lpstr>
      <vt:lpstr>2.  Obstructive Sleep Apnea</vt:lpstr>
      <vt:lpstr>3.  Narcolepsy</vt:lpstr>
      <vt:lpstr>4.  Sleep Terrors</vt:lpstr>
      <vt:lpstr>5.  Sleepwalking/talking/eating</vt:lpstr>
      <vt:lpstr>Hypnosis</vt:lpstr>
      <vt:lpstr>Hypnosis</vt:lpstr>
      <vt:lpstr>Hypnosis</vt:lpstr>
      <vt:lpstr>Help Through Hypnosis</vt:lpstr>
      <vt:lpstr>Meditation in Different Cultures</vt:lpstr>
      <vt:lpstr>Scientific Studies of Meditation Effects</vt:lpstr>
      <vt:lpstr>FOCUS ON NEUROSCIENCE Meditation and the Brain</vt:lpstr>
      <vt:lpstr>Psychoactive Drugs</vt:lpstr>
      <vt:lpstr>The Addicted Brain</vt:lpstr>
      <vt:lpstr>Common Effects of Psychoactive Drugs</vt:lpstr>
      <vt:lpstr>The Depressants</vt:lpstr>
      <vt:lpstr>Alcohol</vt:lpstr>
      <vt:lpstr>PowerPoint Presentation</vt:lpstr>
      <vt:lpstr>Behavioral Effects of Blood Alcohol Levels</vt:lpstr>
      <vt:lpstr>Depressants</vt:lpstr>
      <vt:lpstr>Depressants</vt:lpstr>
      <vt:lpstr>The Opioids FROM POPPIES TO DEMEROL</vt:lpstr>
      <vt:lpstr>The Opioids FROM POPPIES TO DEMEROL</vt:lpstr>
      <vt:lpstr>Stimulants</vt:lpstr>
      <vt:lpstr>Stimulants</vt:lpstr>
      <vt:lpstr>Stimulants</vt:lpstr>
      <vt:lpstr>How Methamphetamines Erode the Brain</vt:lpstr>
      <vt:lpstr>PowerPoint Presentation</vt:lpstr>
      <vt:lpstr>Psychedelic Drugs MESCALINE, LSD, AND MARIJUANA</vt:lpstr>
      <vt:lpstr>Psychedelic Drugs</vt:lpstr>
      <vt:lpstr>Psychedelic Drugs</vt:lpstr>
      <vt:lpstr>Medical Marijuana</vt:lpstr>
      <vt:lpstr>Designer “Club” Drugs ECSTASY AND THE DISSOCIATIVE ANESTHETIC DRUGS</vt:lpstr>
      <vt:lpstr>PSYCH FOR YOUR LIFE Overcoming Insomnia</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The Origins of Psychology</dc:title>
  <dc:creator>Kim</dc:creator>
  <cp:lastModifiedBy>dluser</cp:lastModifiedBy>
  <cp:revision>567</cp:revision>
  <dcterms:created xsi:type="dcterms:W3CDTF">2012-01-26T16:26:17Z</dcterms:created>
  <dcterms:modified xsi:type="dcterms:W3CDTF">2015-12-15T12:31:14Z</dcterms:modified>
</cp:coreProperties>
</file>