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86" r:id="rId2"/>
    <p:sldId id="256" r:id="rId3"/>
    <p:sldId id="271" r:id="rId4"/>
    <p:sldId id="257" r:id="rId5"/>
    <p:sldId id="272" r:id="rId6"/>
    <p:sldId id="258" r:id="rId7"/>
    <p:sldId id="273" r:id="rId8"/>
    <p:sldId id="259" r:id="rId9"/>
    <p:sldId id="274" r:id="rId10"/>
    <p:sldId id="260" r:id="rId11"/>
    <p:sldId id="275" r:id="rId12"/>
    <p:sldId id="261" r:id="rId13"/>
    <p:sldId id="276" r:id="rId14"/>
    <p:sldId id="262" r:id="rId15"/>
    <p:sldId id="277" r:id="rId16"/>
    <p:sldId id="263" r:id="rId17"/>
    <p:sldId id="278" r:id="rId18"/>
    <p:sldId id="264" r:id="rId19"/>
    <p:sldId id="279" r:id="rId20"/>
    <p:sldId id="265" r:id="rId21"/>
    <p:sldId id="280" r:id="rId22"/>
    <p:sldId id="266" r:id="rId23"/>
    <p:sldId id="281" r:id="rId24"/>
    <p:sldId id="267" r:id="rId25"/>
    <p:sldId id="282" r:id="rId26"/>
    <p:sldId id="268" r:id="rId27"/>
    <p:sldId id="283" r:id="rId28"/>
    <p:sldId id="269" r:id="rId29"/>
    <p:sldId id="284" r:id="rId30"/>
    <p:sldId id="270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68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84B71-429F-F844-A342-BDFA149DE27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DE7E3-6220-AF46-B41C-8AD9D85E6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0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E7E3-6220-AF46-B41C-8AD9D85E60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8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E7E3-6220-AF46-B41C-8AD9D85E60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8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E7E3-6220-AF46-B41C-8AD9D85E60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96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E7E3-6220-AF46-B41C-8AD9D85E60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71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E7E3-6220-AF46-B41C-8AD9D85E60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83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E7E3-6220-AF46-B41C-8AD9D85E60F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5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CA16-9950-4032-B77E-964AB71C7F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42D6-D7C5-4815-8BFB-6488A57317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9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CEB1-BD9E-410D-9B32-7704BA9A29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7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7F87-7CBA-4919-8651-46706D717B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9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08FC-D495-4025-BAA3-7385888679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9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17C5-F2A4-489C-900E-C71A0F9880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7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81A9-D00C-42C9-9EAA-9388F5FD9B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7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2304-1870-412C-9AD0-8658AE06E9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5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B3FC-9E04-47F5-80BF-CFD20E2207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9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83CD-3CBE-4879-9ECB-63F2C9BFB1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3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4D76-D293-4BF3-9A8D-51F1D2D050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4ACC4C-6B75-4318-8BC4-D75480C4B302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381000"/>
            <a:ext cx="7623175" cy="6096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Clicker Questions</a:t>
            </a: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4343400"/>
            <a:ext cx="7775575" cy="1752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/>
                </a:solidFill>
              </a:rPr>
              <a:t>Chapter 4: Consciousness and Its Variations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1447800"/>
            <a:ext cx="792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 smtClean="0">
                <a:solidFill>
                  <a:srgbClr val="666699"/>
                </a:solidFill>
                <a:latin typeface="Garamond" pitchFamily="18" charset="0"/>
              </a:rPr>
              <a:t>Psychology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>, 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7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th Edition 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/>
            </a:r>
            <a:b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</a:br>
            <a:r>
              <a:rPr lang="en-US" altLang="en-US" sz="2800" b="1" dirty="0" smtClean="0">
                <a:solidFill>
                  <a:srgbClr val="666699"/>
                </a:solidFill>
                <a:latin typeface="Garamond" pitchFamily="18" charset="0"/>
              </a:rPr>
              <a:t>by Sandra E. Hockenbury, Susan A. Nolan, and Don H. Hockenbury </a:t>
            </a:r>
            <a:endParaRPr lang="en-US" altLang="en-US" sz="28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15988" y="3352800"/>
            <a:ext cx="762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Slides by Cathleen Campbell-</a:t>
            </a:r>
            <a:r>
              <a:rPr lang="en-US" altLang="en-US" sz="2400" b="1" dirty="0" err="1" smtClean="0">
                <a:solidFill>
                  <a:srgbClr val="666699"/>
                </a:solidFill>
                <a:latin typeface="Garamond" pitchFamily="18" charset="0"/>
              </a:rPr>
              <a:t>Raufer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, Ph.D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.</a:t>
            </a:r>
            <a:endParaRPr lang="en-US" altLang="en-US" sz="24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64127"/>
            <a:ext cx="82296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>
                <a:cs typeface="Geneva" charset="0"/>
              </a:rPr>
              <a:t>Sleep deprivation can result in</a:t>
            </a:r>
            <a:r>
              <a:rPr lang="en-US" sz="2800" dirty="0" smtClean="0">
                <a:cs typeface="Geneva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2800" dirty="0"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improvements in reading ability but </a:t>
            </a:r>
            <a:r>
              <a:rPr lang="en-US" dirty="0" smtClean="0">
                <a:ea typeface="Geneva" charset="0"/>
                <a:cs typeface="Geneva" charset="0"/>
              </a:rPr>
              <a:t>declines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ea typeface="Geneva" charset="0"/>
                <a:cs typeface="Geneva" charset="0"/>
              </a:rPr>
              <a:t>        in </a:t>
            </a:r>
            <a:r>
              <a:rPr lang="en-US" dirty="0">
                <a:ea typeface="Geneva" charset="0"/>
                <a:cs typeface="Geneva" charset="0"/>
              </a:rPr>
              <a:t>math ability. 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b="1" dirty="0">
                <a:ea typeface="Geneva" charset="0"/>
                <a:cs typeface="Geneva" charset="0"/>
              </a:rPr>
              <a:t>   </a:t>
            </a:r>
            <a:r>
              <a:rPr lang="en-US" dirty="0">
                <a:ea typeface="Geneva" charset="0"/>
                <a:cs typeface="Geneva" charset="0"/>
              </a:rPr>
              <a:t>b. disruptions in mood, mental abilities</a:t>
            </a:r>
            <a:r>
              <a:rPr lang="en-US" dirty="0" smtClean="0">
                <a:ea typeface="Geneva" charset="0"/>
                <a:cs typeface="Geneva" charset="0"/>
              </a:rPr>
              <a:t>,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</a:t>
            </a:r>
            <a:r>
              <a:rPr lang="en-US" dirty="0" smtClean="0">
                <a:ea typeface="Geneva" charset="0"/>
                <a:cs typeface="Geneva" charset="0"/>
              </a:rPr>
              <a:t>      </a:t>
            </a:r>
            <a:r>
              <a:rPr lang="en-US" dirty="0">
                <a:ea typeface="Geneva" charset="0"/>
                <a:cs typeface="Geneva" charset="0"/>
              </a:rPr>
              <a:t>reaction time, perceptual skills, </a:t>
            </a:r>
            <a:r>
              <a:rPr lang="en-US" dirty="0" smtClean="0">
                <a:ea typeface="Geneva" charset="0"/>
                <a:cs typeface="Geneva" charset="0"/>
              </a:rPr>
              <a:t>and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</a:t>
            </a:r>
            <a:r>
              <a:rPr lang="en-US" dirty="0" smtClean="0">
                <a:ea typeface="Geneva" charset="0"/>
                <a:cs typeface="Geneva" charset="0"/>
              </a:rPr>
              <a:t>       complex </a:t>
            </a:r>
            <a:r>
              <a:rPr lang="en-US" dirty="0">
                <a:ea typeface="Geneva" charset="0"/>
                <a:cs typeface="Geneva" charset="0"/>
              </a:rPr>
              <a:t>motor skills.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dramatic declines in IQ scores.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declines in reasoning ability.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703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8872" y="491836"/>
            <a:ext cx="82296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>
                <a:cs typeface="Geneva" charset="0"/>
              </a:rPr>
              <a:t>Sleep deprivation can result in</a:t>
            </a:r>
            <a:r>
              <a:rPr lang="en-US" sz="2800" dirty="0" smtClean="0">
                <a:cs typeface="Geneva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2800" dirty="0"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improvements in reading ability but </a:t>
            </a:r>
            <a:r>
              <a:rPr lang="en-US" dirty="0" smtClean="0">
                <a:ea typeface="Geneva" charset="0"/>
                <a:cs typeface="Geneva" charset="0"/>
              </a:rPr>
              <a:t>declines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ea typeface="Geneva" charset="0"/>
                <a:cs typeface="Geneva" charset="0"/>
              </a:rPr>
              <a:t>        in </a:t>
            </a:r>
            <a:r>
              <a:rPr lang="en-US" dirty="0">
                <a:ea typeface="Geneva" charset="0"/>
                <a:cs typeface="Geneva" charset="0"/>
              </a:rPr>
              <a:t>math ability. 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b="1" dirty="0">
                <a:ea typeface="Geneva" charset="0"/>
                <a:cs typeface="Geneva" charset="0"/>
              </a:rPr>
              <a:t>   </a:t>
            </a:r>
            <a:r>
              <a:rPr lang="en-US" dirty="0">
                <a:ea typeface="Geneva" charset="0"/>
                <a:cs typeface="Geneva" charset="0"/>
              </a:rPr>
              <a:t>b. </a:t>
            </a:r>
            <a:r>
              <a:rPr lang="en-US" b="1" dirty="0">
                <a:ea typeface="Geneva" charset="0"/>
                <a:cs typeface="Geneva" charset="0"/>
              </a:rPr>
              <a:t>disruptions in mood, mental abilities</a:t>
            </a:r>
            <a:r>
              <a:rPr lang="en-US" b="1" dirty="0" smtClean="0">
                <a:ea typeface="Geneva" charset="0"/>
                <a:cs typeface="Geneva" charset="0"/>
              </a:rPr>
              <a:t>,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dirty="0">
                <a:ea typeface="Geneva" charset="0"/>
                <a:cs typeface="Geneva" charset="0"/>
              </a:rPr>
              <a:t> </a:t>
            </a:r>
            <a:r>
              <a:rPr lang="en-US" b="1" dirty="0" smtClean="0">
                <a:ea typeface="Geneva" charset="0"/>
                <a:cs typeface="Geneva" charset="0"/>
              </a:rPr>
              <a:t>      </a:t>
            </a:r>
            <a:r>
              <a:rPr lang="en-US" b="1" dirty="0">
                <a:ea typeface="Geneva" charset="0"/>
                <a:cs typeface="Geneva" charset="0"/>
              </a:rPr>
              <a:t>reaction time, perceptual skills, </a:t>
            </a:r>
            <a:r>
              <a:rPr lang="en-US" b="1" dirty="0" smtClean="0">
                <a:ea typeface="Geneva" charset="0"/>
                <a:cs typeface="Geneva" charset="0"/>
              </a:rPr>
              <a:t>and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dirty="0">
                <a:ea typeface="Geneva" charset="0"/>
                <a:cs typeface="Geneva" charset="0"/>
              </a:rPr>
              <a:t> </a:t>
            </a:r>
            <a:r>
              <a:rPr lang="en-US" b="1" dirty="0" smtClean="0">
                <a:ea typeface="Geneva" charset="0"/>
                <a:cs typeface="Geneva" charset="0"/>
              </a:rPr>
              <a:t>       complex </a:t>
            </a:r>
            <a:r>
              <a:rPr lang="en-US" b="1" dirty="0">
                <a:ea typeface="Geneva" charset="0"/>
                <a:cs typeface="Geneva" charset="0"/>
              </a:rPr>
              <a:t>motor skills.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dramatic declines in IQ scores.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declines in reasoning ability.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2123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8036" y="477981"/>
            <a:ext cx="82296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6. </a:t>
            </a:r>
            <a:r>
              <a:rPr lang="en-US" sz="2800" dirty="0">
                <a:cs typeface="Geneva" charset="0"/>
              </a:rPr>
              <a:t>In Freud</a:t>
            </a:r>
            <a:r>
              <a:rPr lang="ja-JP" altLang="en-US" sz="2800" dirty="0">
                <a:cs typeface="Geneva" charset="0"/>
              </a:rPr>
              <a:t>’</a:t>
            </a:r>
            <a:r>
              <a:rPr lang="en-US" sz="2800" dirty="0">
                <a:cs typeface="Geneva" charset="0"/>
              </a:rPr>
              <a:t>s psychoanalytic theory, ______ refers to the unconscious wishes, thoughts, and urges that are concealed in the content of a dream</a:t>
            </a:r>
            <a:r>
              <a:rPr lang="en-US" sz="2800" dirty="0" smtClean="0">
                <a:cs typeface="Geneva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dirty="0"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manifest content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b. REM content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latent content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NREM content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072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09" y="505691"/>
            <a:ext cx="82296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6. </a:t>
            </a:r>
            <a:r>
              <a:rPr lang="en-US" sz="2800" dirty="0">
                <a:cs typeface="Geneva" charset="0"/>
              </a:rPr>
              <a:t>In Freud</a:t>
            </a:r>
            <a:r>
              <a:rPr lang="ja-JP" altLang="en-US" sz="2800" dirty="0">
                <a:cs typeface="Geneva" charset="0"/>
              </a:rPr>
              <a:t>’</a:t>
            </a:r>
            <a:r>
              <a:rPr lang="en-US" sz="2800" dirty="0">
                <a:cs typeface="Geneva" charset="0"/>
              </a:rPr>
              <a:t>s psychoanalytic theory, ______ refers to the unconscious wishes, thoughts, and urges that are concealed in the content of a dream</a:t>
            </a:r>
            <a:r>
              <a:rPr lang="en-US" sz="2800" dirty="0" smtClean="0">
                <a:cs typeface="Geneva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dirty="0"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manifest content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b. REM content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</a:t>
            </a:r>
            <a:r>
              <a:rPr lang="en-US" b="1" dirty="0">
                <a:ea typeface="Geneva" charset="0"/>
                <a:cs typeface="Geneva" charset="0"/>
              </a:rPr>
              <a:t>latent content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NREM content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0806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163" y="491836"/>
            <a:ext cx="8229600" cy="45307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eriod" startAt="7"/>
            </a:pPr>
            <a:r>
              <a:rPr lang="en-US" sz="2800" dirty="0" smtClean="0">
                <a:cs typeface="Geneva" charset="0"/>
              </a:rPr>
              <a:t>______ is a </a:t>
            </a:r>
            <a:r>
              <a:rPr lang="en-US" sz="2800" dirty="0">
                <a:cs typeface="Geneva" charset="0"/>
              </a:rPr>
              <a:t>sleep disorder in which a person repeatedly stops breathing during sleep. </a:t>
            </a:r>
            <a:endParaRPr lang="en-US" sz="2800" dirty="0" smtClean="0">
              <a:cs typeface="Geneva" charset="0"/>
            </a:endParaRPr>
          </a:p>
          <a:p>
            <a:pPr marL="514350" indent="-514350">
              <a:lnSpc>
                <a:spcPct val="90000"/>
              </a:lnSpc>
              <a:buAutoNum type="arabicPeriod" startAt="7"/>
            </a:pPr>
            <a:endParaRPr lang="en-US" sz="2800" dirty="0"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sleep dyspnea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b. sleep cataplexy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sleep </a:t>
            </a:r>
            <a:r>
              <a:rPr lang="en-US" dirty="0" err="1">
                <a:ea typeface="Geneva" charset="0"/>
                <a:cs typeface="Geneva" charset="0"/>
              </a:rPr>
              <a:t>hypocretin</a:t>
            </a:r>
            <a:r>
              <a:rPr lang="en-US" dirty="0">
                <a:ea typeface="Geneva" charset="0"/>
                <a:cs typeface="Geneva" charset="0"/>
              </a:rPr>
              <a:t> 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sleep apnea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676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519546"/>
            <a:ext cx="8229600" cy="45307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eriod" startAt="7"/>
            </a:pPr>
            <a:r>
              <a:rPr lang="en-US" sz="2800" dirty="0" smtClean="0">
                <a:cs typeface="Geneva" charset="0"/>
              </a:rPr>
              <a:t>______ is a </a:t>
            </a:r>
            <a:r>
              <a:rPr lang="en-US" sz="2800" dirty="0">
                <a:cs typeface="Geneva" charset="0"/>
              </a:rPr>
              <a:t>sleep disorder in which a person repeatedly stops breathing during sleep. </a:t>
            </a:r>
            <a:endParaRPr lang="en-US" sz="2800" dirty="0" smtClean="0">
              <a:cs typeface="Geneva" charset="0"/>
            </a:endParaRPr>
          </a:p>
          <a:p>
            <a:pPr marL="514350" indent="-514350">
              <a:lnSpc>
                <a:spcPct val="90000"/>
              </a:lnSpc>
              <a:buAutoNum type="arabicPeriod" startAt="7"/>
            </a:pPr>
            <a:endParaRPr lang="en-US" sz="2800" dirty="0"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sleep dyspnea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b. sleep cataplexy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sleep </a:t>
            </a:r>
            <a:r>
              <a:rPr lang="en-US" dirty="0" err="1">
                <a:ea typeface="Geneva" charset="0"/>
                <a:cs typeface="Geneva" charset="0"/>
              </a:rPr>
              <a:t>hypocretin</a:t>
            </a:r>
            <a:r>
              <a:rPr lang="en-US" dirty="0">
                <a:ea typeface="Geneva" charset="0"/>
                <a:cs typeface="Geneva" charset="0"/>
              </a:rPr>
              <a:t> 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</a:t>
            </a:r>
            <a:r>
              <a:rPr lang="en-US" b="1" dirty="0">
                <a:ea typeface="Geneva" charset="0"/>
                <a:cs typeface="Geneva" charset="0"/>
              </a:rPr>
              <a:t>sleep apnea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9025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2728" y="46412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A sleepwalker can engage in complicated behaviors like using tools and driving.  The technical name for sleepwalking is: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somnambulism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sleep terrors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dirty="0" err="1" smtClean="0"/>
              <a:t>somniloquy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night terrors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72859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09" y="54725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A sleepwalker can engage in complicated behaviors like using tools and driving.  The technical name for sleepwalking is: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somnambulism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sleep terrors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dirty="0" err="1" smtClean="0"/>
              <a:t>somniloquy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night terrors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183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5018" y="54725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Which is achieved by hypnosis?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pain management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age regression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memory recovery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35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455" y="45027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Which is achieved by hypnosis?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pain management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age regression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memory recovery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902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454" y="436418"/>
            <a:ext cx="8229600" cy="45307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2800" dirty="0" smtClean="0">
                <a:cs typeface="Geneva" charset="0"/>
              </a:rPr>
              <a:t>A </a:t>
            </a:r>
            <a:r>
              <a:rPr lang="en-US" sz="2800" dirty="0">
                <a:cs typeface="Geneva" charset="0"/>
              </a:rPr>
              <a:t>tiny cluster of neurons called </a:t>
            </a:r>
            <a:r>
              <a:rPr lang="en-US" sz="2800" dirty="0" smtClean="0">
                <a:cs typeface="Geneva" charset="0"/>
              </a:rPr>
              <a:t>the ______</a:t>
            </a:r>
            <a:r>
              <a:rPr lang="en-US" sz="2800" dirty="0">
                <a:cs typeface="Geneva" charset="0"/>
              </a:rPr>
              <a:t>, located in the hypothalamus, helps govern the sleep-wake cycle. </a:t>
            </a:r>
            <a:endParaRPr lang="en-US" sz="2800" dirty="0" smtClean="0">
              <a:cs typeface="Geneva" charset="0"/>
            </a:endParaRPr>
          </a:p>
          <a:p>
            <a:pPr marL="514350" indent="-514350">
              <a:lnSpc>
                <a:spcPct val="90000"/>
              </a:lnSpc>
              <a:buAutoNum type="arabicPeriod"/>
            </a:pPr>
            <a:endParaRPr lang="en-US" sz="2800" dirty="0"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</a:t>
            </a:r>
            <a:r>
              <a:rPr lang="en-US" dirty="0" smtClean="0">
                <a:ea typeface="Geneva" charset="0"/>
                <a:cs typeface="Geneva" charset="0"/>
              </a:rPr>
              <a:t>neurological </a:t>
            </a:r>
            <a:r>
              <a:rPr lang="en-US" dirty="0">
                <a:ea typeface="Geneva" charset="0"/>
                <a:cs typeface="Geneva" charset="0"/>
              </a:rPr>
              <a:t>clock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b. </a:t>
            </a:r>
            <a:r>
              <a:rPr lang="en-US" dirty="0" smtClean="0">
                <a:ea typeface="Geneva" charset="0"/>
                <a:cs typeface="Geneva" charset="0"/>
              </a:rPr>
              <a:t>melatonin clock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</a:t>
            </a:r>
            <a:r>
              <a:rPr lang="en-US" dirty="0" err="1">
                <a:ea typeface="Geneva" charset="0"/>
                <a:cs typeface="Geneva" charset="0"/>
              </a:rPr>
              <a:t>suprachiasmatic</a:t>
            </a:r>
            <a:r>
              <a:rPr lang="en-US" dirty="0">
                <a:ea typeface="Geneva" charset="0"/>
                <a:cs typeface="Geneva" charset="0"/>
              </a:rPr>
              <a:t> nucleus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</a:t>
            </a:r>
            <a:r>
              <a:rPr lang="en-US" dirty="0" err="1">
                <a:ea typeface="Geneva" charset="0"/>
                <a:cs typeface="Geneva" charset="0"/>
              </a:rPr>
              <a:t>paraventricular</a:t>
            </a:r>
            <a:r>
              <a:rPr lang="en-US" dirty="0">
                <a:ea typeface="Geneva" charset="0"/>
                <a:cs typeface="Geneva" charset="0"/>
              </a:rPr>
              <a:t> nucleus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2089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164" y="519545"/>
            <a:ext cx="8229600" cy="45307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10. </a:t>
            </a:r>
            <a:r>
              <a:rPr lang="en-US" sz="2800" dirty="0">
                <a:cs typeface="Geneva" charset="0"/>
              </a:rPr>
              <a:t>The practice of mediation </a:t>
            </a:r>
            <a:r>
              <a:rPr lang="en-US" sz="2800" dirty="0" smtClean="0">
                <a:cs typeface="Geneva" charset="0"/>
              </a:rPr>
              <a:t>involves control of:</a:t>
            </a:r>
          </a:p>
          <a:p>
            <a:pPr>
              <a:buFontTx/>
              <a:buNone/>
            </a:pP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a. the cerebellum.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attention.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memories.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a hypnagogic state.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9280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8036" y="450273"/>
            <a:ext cx="8229600" cy="45307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10. </a:t>
            </a:r>
            <a:r>
              <a:rPr lang="en-US" sz="2800" dirty="0">
                <a:cs typeface="Geneva" charset="0"/>
              </a:rPr>
              <a:t>The practice of mediation </a:t>
            </a:r>
            <a:r>
              <a:rPr lang="en-US" sz="2800" dirty="0" smtClean="0">
                <a:cs typeface="Geneva" charset="0"/>
              </a:rPr>
              <a:t>involves control of:</a:t>
            </a:r>
          </a:p>
          <a:p>
            <a:pPr>
              <a:buFontTx/>
              <a:buNone/>
            </a:pP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a. the cerebellum.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</a:t>
            </a:r>
            <a:r>
              <a:rPr lang="en-US" b="1" dirty="0">
                <a:ea typeface="Geneva" charset="0"/>
                <a:cs typeface="Geneva" charset="0"/>
              </a:rPr>
              <a:t>. attention.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memories.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a hypnagogic state.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6872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09" y="45027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Which of the following is a psychoactive drug?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cocaine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i="1" dirty="0" smtClean="0"/>
              <a:t>valium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chocolate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7021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2727" y="57496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Which of the following is a psychoactive drug?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cocaine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i="1" dirty="0" smtClean="0"/>
              <a:t>valium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chocolate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all  of the above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89381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54725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Drugs that are chemically similar to morphine and that relieve pain and produce euphoria are called:</a:t>
            </a:r>
            <a:r>
              <a:rPr lang="en-US" sz="2800" dirty="0"/>
              <a:t>	</a:t>
            </a:r>
            <a:r>
              <a:rPr lang="en-US" sz="2800" dirty="0" smtClean="0"/>
              <a:t>a. depressants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opiates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stimulants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psychedelic drugs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0076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5334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Drugs that are chemically similar to morphine and that relieve pain and produce euphoria are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a. depressants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opiates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stimulants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psychedelic drugs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5109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10" y="49183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How would you classify alcohol?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as a depressant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as a stimulant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as an opiate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as a hallucinogenic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6995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454" y="46412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How would you classify alcohol?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as a depressant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as a stimulant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as an opiate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as a hallucinogenic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3265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09" y="47798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Which of the following is a stimulant?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barbiturates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LSD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nicotine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marijuana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5540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5018" y="46412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Which of the following is a stimulant?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barbiturates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LSD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nicotine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marijuana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9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09" y="505691"/>
            <a:ext cx="8229600" cy="45307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2800" dirty="0" smtClean="0">
                <a:cs typeface="Geneva" charset="0"/>
              </a:rPr>
              <a:t>A </a:t>
            </a:r>
            <a:r>
              <a:rPr lang="en-US" sz="2800" dirty="0">
                <a:cs typeface="Geneva" charset="0"/>
              </a:rPr>
              <a:t>tiny cluster of neurons called </a:t>
            </a:r>
            <a:r>
              <a:rPr lang="en-US" sz="2800" dirty="0" smtClean="0">
                <a:cs typeface="Geneva" charset="0"/>
              </a:rPr>
              <a:t>the ______</a:t>
            </a:r>
            <a:r>
              <a:rPr lang="en-US" sz="2800" dirty="0">
                <a:cs typeface="Geneva" charset="0"/>
              </a:rPr>
              <a:t>, located in the hypothalamus, helps govern the sleep-wake cycle. </a:t>
            </a:r>
            <a:endParaRPr lang="en-US" sz="2800" dirty="0" smtClean="0">
              <a:cs typeface="Geneva" charset="0"/>
            </a:endParaRPr>
          </a:p>
          <a:p>
            <a:pPr marL="514350" indent="-514350">
              <a:lnSpc>
                <a:spcPct val="90000"/>
              </a:lnSpc>
              <a:buAutoNum type="arabicPeriod"/>
            </a:pPr>
            <a:endParaRPr lang="en-US" sz="2800" dirty="0"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</a:t>
            </a:r>
            <a:r>
              <a:rPr lang="en-US" dirty="0" smtClean="0">
                <a:ea typeface="Geneva" charset="0"/>
                <a:cs typeface="Geneva" charset="0"/>
              </a:rPr>
              <a:t>neurological </a:t>
            </a:r>
            <a:r>
              <a:rPr lang="en-US" dirty="0">
                <a:ea typeface="Geneva" charset="0"/>
                <a:cs typeface="Geneva" charset="0"/>
              </a:rPr>
              <a:t>clock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b. </a:t>
            </a:r>
            <a:r>
              <a:rPr lang="en-US" dirty="0" smtClean="0">
                <a:ea typeface="Geneva" charset="0"/>
                <a:cs typeface="Geneva" charset="0"/>
              </a:rPr>
              <a:t>melatonin clock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</a:t>
            </a:r>
            <a:r>
              <a:rPr lang="en-US" b="1" dirty="0" err="1">
                <a:ea typeface="Geneva" charset="0"/>
                <a:cs typeface="Geneva" charset="0"/>
              </a:rPr>
              <a:t>suprachiasmatic</a:t>
            </a:r>
            <a:r>
              <a:rPr lang="en-US" b="1" dirty="0">
                <a:ea typeface="Geneva" charset="0"/>
                <a:cs typeface="Geneva" charset="0"/>
              </a:rPr>
              <a:t> nucleus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</a:t>
            </a:r>
            <a:r>
              <a:rPr lang="en-US" dirty="0" err="1">
                <a:ea typeface="Geneva" charset="0"/>
                <a:cs typeface="Geneva" charset="0"/>
              </a:rPr>
              <a:t>paraventricular</a:t>
            </a:r>
            <a:r>
              <a:rPr lang="en-US" dirty="0">
                <a:ea typeface="Geneva" charset="0"/>
                <a:cs typeface="Geneva" charset="0"/>
              </a:rPr>
              <a:t> nucleus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4429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454" y="54725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Which drug is associated with flashbacks?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amphetamines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narcotics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alcohol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LSD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918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09" y="50569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Which drug is associated with flashbacks?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amphetamines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narcotics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alcohol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</a:t>
            </a:r>
            <a:r>
              <a:rPr lang="en-US" sz="2800" b="1" dirty="0" smtClean="0"/>
              <a:t>. LSD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7840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454" y="464128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>
                <a:latin typeface="Helvetica" charset="0"/>
                <a:cs typeface="Geneva" charset="0"/>
              </a:rPr>
              <a:t>The______ is an instrument that uses electrodes placed on the scalp to measure and record the brain</a:t>
            </a:r>
            <a:r>
              <a:rPr lang="ja-JP" altLang="en-US" sz="2800" dirty="0">
                <a:latin typeface="Helvetica" charset="0"/>
                <a:cs typeface="Geneva" charset="0"/>
              </a:rPr>
              <a:t>’</a:t>
            </a:r>
            <a:r>
              <a:rPr lang="en-US" sz="2800" dirty="0">
                <a:latin typeface="Helvetica" charset="0"/>
                <a:cs typeface="Geneva" charset="0"/>
              </a:rPr>
              <a:t>s electrical activity. </a:t>
            </a:r>
            <a:endParaRPr lang="en-US" sz="2800" dirty="0" smtClean="0">
              <a:latin typeface="Helvetica" charset="0"/>
              <a:cs typeface="Geneva" charset="0"/>
            </a:endParaRPr>
          </a:p>
          <a:p>
            <a:pPr>
              <a:buNone/>
            </a:pPr>
            <a:endParaRPr lang="en-US" sz="2800" dirty="0">
              <a:latin typeface="Helvetica" charset="0"/>
              <a:cs typeface="Geneva" charset="0"/>
            </a:endParaRPr>
          </a:p>
          <a:p>
            <a:pPr lvl="1">
              <a:buNone/>
            </a:pPr>
            <a:r>
              <a:rPr lang="en-US" b="1" dirty="0">
                <a:latin typeface="Helvetica" charset="0"/>
                <a:ea typeface="Geneva" charset="0"/>
                <a:cs typeface="Geneva" charset="0"/>
              </a:rPr>
              <a:t>   </a:t>
            </a:r>
            <a:r>
              <a:rPr lang="en-US" dirty="0">
                <a:latin typeface="Helvetica" charset="0"/>
                <a:ea typeface="Geneva" charset="0"/>
                <a:cs typeface="Geneva" charset="0"/>
              </a:rPr>
              <a:t>a. electroencephalograph </a:t>
            </a:r>
          </a:p>
          <a:p>
            <a:pPr lvl="1">
              <a:buNone/>
            </a:pPr>
            <a:r>
              <a:rPr lang="en-US" dirty="0">
                <a:latin typeface="Helvetica" charset="0"/>
                <a:ea typeface="Geneva" charset="0"/>
                <a:cs typeface="Geneva" charset="0"/>
              </a:rPr>
              <a:t>   b. </a:t>
            </a:r>
            <a:r>
              <a:rPr lang="en-US" dirty="0" smtClean="0">
                <a:latin typeface="Helvetica" charset="0"/>
                <a:ea typeface="Geneva" charset="0"/>
                <a:cs typeface="Geneva" charset="0"/>
              </a:rPr>
              <a:t>positron-emission tomography </a:t>
            </a:r>
            <a:endParaRPr lang="en-US" dirty="0">
              <a:latin typeface="Helvetica" charset="0"/>
              <a:ea typeface="Geneva" charset="0"/>
              <a:cs typeface="Geneva" charset="0"/>
            </a:endParaRPr>
          </a:p>
          <a:p>
            <a:pPr lvl="1">
              <a:buNone/>
            </a:pPr>
            <a:r>
              <a:rPr lang="en-US" dirty="0">
                <a:latin typeface="Helvetica" charset="0"/>
                <a:ea typeface="Geneva" charset="0"/>
                <a:cs typeface="Geneva" charset="0"/>
              </a:rPr>
              <a:t>   c. magnetic resonance imaging</a:t>
            </a:r>
          </a:p>
          <a:p>
            <a:pPr lvl="1">
              <a:buNone/>
            </a:pPr>
            <a:r>
              <a:rPr lang="en-US" dirty="0">
                <a:latin typeface="Helvetica" charset="0"/>
                <a:ea typeface="Geneva" charset="0"/>
                <a:cs typeface="Geneva" charset="0"/>
              </a:rPr>
              <a:t>   d. functional magnetic resonance imaging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628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5745" y="491837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>
                <a:latin typeface="Helvetica" charset="0"/>
                <a:cs typeface="Geneva" charset="0"/>
              </a:rPr>
              <a:t>The______ is an instrument that uses electrodes placed on the scalp to measure and record the brain</a:t>
            </a:r>
            <a:r>
              <a:rPr lang="ja-JP" altLang="en-US" sz="2800" dirty="0">
                <a:latin typeface="Helvetica" charset="0"/>
                <a:cs typeface="Geneva" charset="0"/>
              </a:rPr>
              <a:t>’</a:t>
            </a:r>
            <a:r>
              <a:rPr lang="en-US" sz="2800" dirty="0">
                <a:latin typeface="Helvetica" charset="0"/>
                <a:cs typeface="Geneva" charset="0"/>
              </a:rPr>
              <a:t>s electrical activity. </a:t>
            </a:r>
            <a:endParaRPr lang="en-US" sz="2800" dirty="0" smtClean="0">
              <a:latin typeface="Helvetica" charset="0"/>
              <a:cs typeface="Geneva" charset="0"/>
            </a:endParaRPr>
          </a:p>
          <a:p>
            <a:pPr>
              <a:buNone/>
            </a:pPr>
            <a:endParaRPr lang="en-US" sz="2800" dirty="0">
              <a:latin typeface="Helvetica" charset="0"/>
              <a:cs typeface="Geneva" charset="0"/>
            </a:endParaRPr>
          </a:p>
          <a:p>
            <a:pPr lvl="1">
              <a:buNone/>
            </a:pPr>
            <a:r>
              <a:rPr lang="en-US" b="1" dirty="0">
                <a:latin typeface="Helvetica" charset="0"/>
                <a:ea typeface="Geneva" charset="0"/>
                <a:cs typeface="Geneva" charset="0"/>
              </a:rPr>
              <a:t>   </a:t>
            </a:r>
            <a:r>
              <a:rPr lang="en-US" dirty="0">
                <a:latin typeface="Helvetica" charset="0"/>
                <a:ea typeface="Geneva" charset="0"/>
                <a:cs typeface="Geneva" charset="0"/>
              </a:rPr>
              <a:t>a.</a:t>
            </a:r>
            <a:r>
              <a:rPr lang="en-US" b="1" dirty="0">
                <a:latin typeface="Helvetica" charset="0"/>
                <a:ea typeface="Geneva" charset="0"/>
                <a:cs typeface="Geneva" charset="0"/>
              </a:rPr>
              <a:t> electroencephalograph </a:t>
            </a:r>
          </a:p>
          <a:p>
            <a:pPr lvl="1">
              <a:buNone/>
            </a:pPr>
            <a:r>
              <a:rPr lang="en-US" dirty="0">
                <a:latin typeface="Helvetica" charset="0"/>
                <a:ea typeface="Geneva" charset="0"/>
                <a:cs typeface="Geneva" charset="0"/>
              </a:rPr>
              <a:t>   b. </a:t>
            </a:r>
            <a:r>
              <a:rPr lang="en-US" dirty="0" smtClean="0">
                <a:latin typeface="Helvetica" charset="0"/>
                <a:ea typeface="Geneva" charset="0"/>
                <a:cs typeface="Geneva" charset="0"/>
              </a:rPr>
              <a:t>positron-emission tomography </a:t>
            </a:r>
            <a:endParaRPr lang="en-US" dirty="0">
              <a:latin typeface="Helvetica" charset="0"/>
              <a:ea typeface="Geneva" charset="0"/>
              <a:cs typeface="Geneva" charset="0"/>
            </a:endParaRPr>
          </a:p>
          <a:p>
            <a:pPr lvl="1">
              <a:buNone/>
            </a:pPr>
            <a:r>
              <a:rPr lang="en-US" dirty="0">
                <a:latin typeface="Helvetica" charset="0"/>
                <a:ea typeface="Geneva" charset="0"/>
                <a:cs typeface="Geneva" charset="0"/>
              </a:rPr>
              <a:t>   c. magnetic resonance imaging</a:t>
            </a:r>
          </a:p>
          <a:p>
            <a:pPr lvl="1">
              <a:buNone/>
            </a:pPr>
            <a:r>
              <a:rPr lang="en-US" dirty="0">
                <a:latin typeface="Helvetica" charset="0"/>
                <a:ea typeface="Geneva" charset="0"/>
                <a:cs typeface="Geneva" charset="0"/>
              </a:rPr>
              <a:t>   d. functional magnetic resonance imaging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859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09" y="45027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How many stages of NREM sleep are there?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1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2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953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8872" y="45027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How many stages of NREM sleep are there?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1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2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</a:t>
            </a:r>
            <a:r>
              <a:rPr lang="en-US" sz="2800" b="1" dirty="0" smtClean="0"/>
              <a:t>. 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07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455" y="45027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Which group has, on average, the greatest total sleep time and the highest percentage of slow-wave sleep?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children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young adults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middle-aged adults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elderly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248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09" y="50569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Which group has, on average, the greatest total sleep time and the highest percentage of slow-wave sleep?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children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young adults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middle-aged adults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elderly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097890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752</Words>
  <Application>Microsoft Office PowerPoint</Application>
  <PresentationFormat>On-screen Show (4:3)</PresentationFormat>
  <Paragraphs>195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Clicker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Raufer</dc:creator>
  <cp:lastModifiedBy>WHS</cp:lastModifiedBy>
  <cp:revision>10</cp:revision>
  <dcterms:created xsi:type="dcterms:W3CDTF">2014-10-14T14:43:32Z</dcterms:created>
  <dcterms:modified xsi:type="dcterms:W3CDTF">2017-01-07T22:10:23Z</dcterms:modified>
</cp:coreProperties>
</file>