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9" r:id="rId1"/>
  </p:sldMasterIdLst>
  <p:notesMasterIdLst>
    <p:notesMasterId r:id="rId28"/>
  </p:notesMasterIdLst>
  <p:sldIdLst>
    <p:sldId id="267" r:id="rId2"/>
    <p:sldId id="309" r:id="rId3"/>
    <p:sldId id="361" r:id="rId4"/>
    <p:sldId id="372" r:id="rId5"/>
    <p:sldId id="310" r:id="rId6"/>
    <p:sldId id="373" r:id="rId7"/>
    <p:sldId id="374" r:id="rId8"/>
    <p:sldId id="311" r:id="rId9"/>
    <p:sldId id="362" r:id="rId10"/>
    <p:sldId id="364" r:id="rId11"/>
    <p:sldId id="375" r:id="rId12"/>
    <p:sldId id="366" r:id="rId13"/>
    <p:sldId id="376" r:id="rId14"/>
    <p:sldId id="377" r:id="rId15"/>
    <p:sldId id="314" r:id="rId16"/>
    <p:sldId id="367" r:id="rId17"/>
    <p:sldId id="316" r:id="rId18"/>
    <p:sldId id="378" r:id="rId19"/>
    <p:sldId id="317" r:id="rId20"/>
    <p:sldId id="319" r:id="rId21"/>
    <p:sldId id="320" r:id="rId22"/>
    <p:sldId id="369" r:id="rId23"/>
    <p:sldId id="323" r:id="rId24"/>
    <p:sldId id="324" r:id="rId25"/>
    <p:sldId id="379" r:id="rId26"/>
    <p:sldId id="326" r:id="rId27"/>
  </p:sldIdLst>
  <p:sldSz cx="9144000" cy="6858000" type="screen4x3"/>
  <p:notesSz cx="6858000" cy="9144000"/>
  <p:embeddedFontLst>
    <p:embeddedFont>
      <p:font typeface="Aharoni" panose="02010803020104030203" pitchFamily="2" charset="-79"/>
      <p:bold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030"/>
    <a:srgbClr val="06324B"/>
    <a:srgbClr val="2D3E74"/>
    <a:srgbClr val="5A8B88"/>
    <a:srgbClr val="93D0D1"/>
    <a:srgbClr val="F0D47C"/>
    <a:srgbClr val="E5B924"/>
    <a:srgbClr val="081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7" autoAdjust="0"/>
    <p:restoredTop sz="88508" autoAdjust="0"/>
  </p:normalViewPr>
  <p:slideViewPr>
    <p:cSldViewPr snapToGrid="0">
      <p:cViewPr>
        <p:scale>
          <a:sx n="80" d="100"/>
          <a:sy n="80" d="100"/>
        </p:scale>
        <p:origin x="-169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82CDC-8F6D-4045-AF45-0C035EE13C18}" type="doc">
      <dgm:prSet loTypeId="urn:microsoft.com/office/officeart/2005/8/layout/vList2" loCatId="" qsTypeId="urn:microsoft.com/office/officeart/2005/8/quickstyle/simple4" qsCatId="simple" csTypeId="urn:microsoft.com/office/officeart/2005/8/colors/accent0_1" csCatId="mainScheme" phldr="1"/>
      <dgm:spPr/>
      <dgm:t>
        <a:bodyPr/>
        <a:lstStyle/>
        <a:p>
          <a:endParaRPr lang="en-US"/>
        </a:p>
      </dgm:t>
    </dgm:pt>
    <dgm:pt modelId="{D1F25623-B155-C94D-8115-3F337F57843F}">
      <dgm:prSet custT="1"/>
      <dgm:spPr>
        <a:solidFill>
          <a:schemeClr val="bg2">
            <a:lumMod val="75000"/>
            <a:alpha val="90000"/>
          </a:schemeClr>
        </a:solidFill>
      </dgm:spPr>
      <dgm:t>
        <a:bodyPr/>
        <a:lstStyle/>
        <a:p>
          <a:pPr rtl="0"/>
          <a:r>
            <a:rPr lang="en-US" sz="2400" b="1" dirty="0" smtClean="0"/>
            <a:t>Unconditioned stimulus (UCS)</a:t>
          </a:r>
          <a:r>
            <a:rPr lang="en-US" sz="2400" dirty="0" smtClean="0"/>
            <a:t>: Natural stimulus that reflexively elicits a response without the need for prior learning</a:t>
          </a:r>
          <a:endParaRPr lang="en-US" sz="2400" dirty="0"/>
        </a:p>
      </dgm:t>
    </dgm:pt>
    <dgm:pt modelId="{5FA9F7A0-F769-6E49-B9C9-2A3C56272E98}" type="parTrans" cxnId="{1171AD0D-2194-3F43-BD02-AECB602A9A13}">
      <dgm:prSet/>
      <dgm:spPr/>
      <dgm:t>
        <a:bodyPr/>
        <a:lstStyle/>
        <a:p>
          <a:endParaRPr lang="en-US"/>
        </a:p>
      </dgm:t>
    </dgm:pt>
    <dgm:pt modelId="{8E507E8D-9365-F141-82C0-5047B9954503}" type="sibTrans" cxnId="{1171AD0D-2194-3F43-BD02-AECB602A9A13}">
      <dgm:prSet/>
      <dgm:spPr/>
      <dgm:t>
        <a:bodyPr/>
        <a:lstStyle/>
        <a:p>
          <a:endParaRPr lang="en-US"/>
        </a:p>
      </dgm:t>
    </dgm:pt>
    <dgm:pt modelId="{52B653AC-9416-8141-AEDD-B9EC351DBA67}">
      <dgm:prSet custT="1"/>
      <dgm:spPr/>
      <dgm:t>
        <a:bodyPr/>
        <a:lstStyle/>
        <a:p>
          <a:pPr rtl="0"/>
          <a:r>
            <a:rPr lang="en-US" sz="2400" b="1" dirty="0" smtClean="0"/>
            <a:t>Unconditioned response (UCR</a:t>
          </a:r>
          <a:r>
            <a:rPr lang="en-US" sz="2400" dirty="0" smtClean="0"/>
            <a:t>): Unlearned, reflexive response that is elicited by an unconditioned stimulus</a:t>
          </a:r>
          <a:endParaRPr lang="en-US" sz="2400" dirty="0"/>
        </a:p>
      </dgm:t>
    </dgm:pt>
    <dgm:pt modelId="{AE55E91C-03F7-F24E-9F66-7B02218E446D}" type="parTrans" cxnId="{ED46FB9C-60F3-F446-9CBA-1F0CC038DDAE}">
      <dgm:prSet/>
      <dgm:spPr/>
      <dgm:t>
        <a:bodyPr/>
        <a:lstStyle/>
        <a:p>
          <a:endParaRPr lang="en-US"/>
        </a:p>
      </dgm:t>
    </dgm:pt>
    <dgm:pt modelId="{07E8B9F4-995A-484B-A4FC-E9A2BFAC45EB}" type="sibTrans" cxnId="{ED46FB9C-60F3-F446-9CBA-1F0CC038DDAE}">
      <dgm:prSet/>
      <dgm:spPr/>
      <dgm:t>
        <a:bodyPr/>
        <a:lstStyle/>
        <a:p>
          <a:endParaRPr lang="en-US"/>
        </a:p>
      </dgm:t>
    </dgm:pt>
    <dgm:pt modelId="{3162D601-E982-8F4C-9199-9D3DA8AFC627}">
      <dgm:prSet custT="1"/>
      <dgm:spPr>
        <a:solidFill>
          <a:schemeClr val="bg2">
            <a:lumMod val="75000"/>
            <a:alpha val="90000"/>
          </a:schemeClr>
        </a:solidFill>
      </dgm:spPr>
      <dgm:t>
        <a:bodyPr/>
        <a:lstStyle/>
        <a:p>
          <a:pPr rtl="0"/>
          <a:r>
            <a:rPr lang="en-US" sz="2400" b="1" dirty="0" smtClean="0"/>
            <a:t>Conditioned stimulus (CS)</a:t>
          </a:r>
          <a:r>
            <a:rPr lang="en-US" sz="2400" dirty="0" smtClean="0"/>
            <a:t>: Formerly neutral stimulus that acquires the capacity to elicit a reflexive response</a:t>
          </a:r>
          <a:endParaRPr lang="en-US" sz="2400" dirty="0"/>
        </a:p>
      </dgm:t>
    </dgm:pt>
    <dgm:pt modelId="{972332B2-D0C7-C74C-AB46-7A9865CA605D}" type="parTrans" cxnId="{0B1D64B6-613F-104B-8C7D-92C7266F01D3}">
      <dgm:prSet/>
      <dgm:spPr/>
      <dgm:t>
        <a:bodyPr/>
        <a:lstStyle/>
        <a:p>
          <a:endParaRPr lang="en-US"/>
        </a:p>
      </dgm:t>
    </dgm:pt>
    <dgm:pt modelId="{8F909B21-33A2-154C-B4DE-738D84E985A8}" type="sibTrans" cxnId="{0B1D64B6-613F-104B-8C7D-92C7266F01D3}">
      <dgm:prSet/>
      <dgm:spPr/>
      <dgm:t>
        <a:bodyPr/>
        <a:lstStyle/>
        <a:p>
          <a:endParaRPr lang="en-US"/>
        </a:p>
      </dgm:t>
    </dgm:pt>
    <dgm:pt modelId="{AF9F212B-2CE7-014C-A851-625DACAC2A1F}">
      <dgm:prSet custT="1"/>
      <dgm:spPr/>
      <dgm:t>
        <a:bodyPr/>
        <a:lstStyle/>
        <a:p>
          <a:pPr rtl="0"/>
          <a:r>
            <a:rPr lang="en-US" sz="2400" b="1" dirty="0" smtClean="0"/>
            <a:t>Conditioned response (CR)</a:t>
          </a:r>
          <a:r>
            <a:rPr lang="en-US" sz="2400" dirty="0" smtClean="0"/>
            <a:t>: Learned, reflexive response to a conditioned stimulus</a:t>
          </a:r>
          <a:endParaRPr lang="en-US" sz="2400" dirty="0"/>
        </a:p>
      </dgm:t>
    </dgm:pt>
    <dgm:pt modelId="{D3EE5DF3-8B3F-A34C-A424-08A332D4EC9A}" type="parTrans" cxnId="{737500D5-1C98-174A-82EC-6C2779C1BEA9}">
      <dgm:prSet/>
      <dgm:spPr/>
      <dgm:t>
        <a:bodyPr/>
        <a:lstStyle/>
        <a:p>
          <a:endParaRPr lang="en-US"/>
        </a:p>
      </dgm:t>
    </dgm:pt>
    <dgm:pt modelId="{C8C334B5-385B-1B49-A188-A33CB335ABE5}" type="sibTrans" cxnId="{737500D5-1C98-174A-82EC-6C2779C1BEA9}">
      <dgm:prSet/>
      <dgm:spPr/>
      <dgm:t>
        <a:bodyPr/>
        <a:lstStyle/>
        <a:p>
          <a:endParaRPr lang="en-US"/>
        </a:p>
      </dgm:t>
    </dgm:pt>
    <dgm:pt modelId="{FAC7F124-3824-0E40-A1FE-6950CA15F135}" type="pres">
      <dgm:prSet presAssocID="{AC182CDC-8F6D-4045-AF45-0C035EE13C18}" presName="linear" presStyleCnt="0">
        <dgm:presLayoutVars>
          <dgm:animLvl val="lvl"/>
          <dgm:resizeHandles val="exact"/>
        </dgm:presLayoutVars>
      </dgm:prSet>
      <dgm:spPr/>
      <dgm:t>
        <a:bodyPr/>
        <a:lstStyle/>
        <a:p>
          <a:endParaRPr lang="en-US"/>
        </a:p>
      </dgm:t>
    </dgm:pt>
    <dgm:pt modelId="{6450AAE1-1BAE-424E-B055-AC4FBF61F6F1}" type="pres">
      <dgm:prSet presAssocID="{D1F25623-B155-C94D-8115-3F337F57843F}" presName="parentText" presStyleLbl="node1" presStyleIdx="0" presStyleCnt="4">
        <dgm:presLayoutVars>
          <dgm:chMax val="0"/>
          <dgm:bulletEnabled val="1"/>
        </dgm:presLayoutVars>
      </dgm:prSet>
      <dgm:spPr/>
      <dgm:t>
        <a:bodyPr/>
        <a:lstStyle/>
        <a:p>
          <a:endParaRPr lang="en-US"/>
        </a:p>
      </dgm:t>
    </dgm:pt>
    <dgm:pt modelId="{FDDC4401-CAAA-1745-AA1D-5F75CB1496F6}" type="pres">
      <dgm:prSet presAssocID="{8E507E8D-9365-F141-82C0-5047B9954503}" presName="spacer" presStyleCnt="0"/>
      <dgm:spPr/>
    </dgm:pt>
    <dgm:pt modelId="{8A34E28E-4B0E-1B45-9A78-C1D7B8F1DE33}" type="pres">
      <dgm:prSet presAssocID="{52B653AC-9416-8141-AEDD-B9EC351DBA67}" presName="parentText" presStyleLbl="node1" presStyleIdx="1" presStyleCnt="4">
        <dgm:presLayoutVars>
          <dgm:chMax val="0"/>
          <dgm:bulletEnabled val="1"/>
        </dgm:presLayoutVars>
      </dgm:prSet>
      <dgm:spPr/>
      <dgm:t>
        <a:bodyPr/>
        <a:lstStyle/>
        <a:p>
          <a:endParaRPr lang="en-US"/>
        </a:p>
      </dgm:t>
    </dgm:pt>
    <dgm:pt modelId="{105E2CED-1123-F647-8BBA-D7F3E64ABC9C}" type="pres">
      <dgm:prSet presAssocID="{07E8B9F4-995A-484B-A4FC-E9A2BFAC45EB}" presName="spacer" presStyleCnt="0"/>
      <dgm:spPr/>
    </dgm:pt>
    <dgm:pt modelId="{8A29F329-599D-D044-9BD7-56B9C124148C}" type="pres">
      <dgm:prSet presAssocID="{3162D601-E982-8F4C-9199-9D3DA8AFC627}" presName="parentText" presStyleLbl="node1" presStyleIdx="2" presStyleCnt="4">
        <dgm:presLayoutVars>
          <dgm:chMax val="0"/>
          <dgm:bulletEnabled val="1"/>
        </dgm:presLayoutVars>
      </dgm:prSet>
      <dgm:spPr/>
      <dgm:t>
        <a:bodyPr/>
        <a:lstStyle/>
        <a:p>
          <a:endParaRPr lang="en-US"/>
        </a:p>
      </dgm:t>
    </dgm:pt>
    <dgm:pt modelId="{B41B4DAA-D54C-D549-84A3-6386089AD02D}" type="pres">
      <dgm:prSet presAssocID="{8F909B21-33A2-154C-B4DE-738D84E985A8}" presName="spacer" presStyleCnt="0"/>
      <dgm:spPr/>
    </dgm:pt>
    <dgm:pt modelId="{35404CC7-76C2-944C-AC90-A6B5429FA804}" type="pres">
      <dgm:prSet presAssocID="{AF9F212B-2CE7-014C-A851-625DACAC2A1F}" presName="parentText" presStyleLbl="node1" presStyleIdx="3" presStyleCnt="4">
        <dgm:presLayoutVars>
          <dgm:chMax val="0"/>
          <dgm:bulletEnabled val="1"/>
        </dgm:presLayoutVars>
      </dgm:prSet>
      <dgm:spPr/>
      <dgm:t>
        <a:bodyPr/>
        <a:lstStyle/>
        <a:p>
          <a:endParaRPr lang="en-US"/>
        </a:p>
      </dgm:t>
    </dgm:pt>
  </dgm:ptLst>
  <dgm:cxnLst>
    <dgm:cxn modelId="{7E969135-5EF6-7546-8D74-2B646B715C2E}" type="presOf" srcId="{52B653AC-9416-8141-AEDD-B9EC351DBA67}" destId="{8A34E28E-4B0E-1B45-9A78-C1D7B8F1DE33}" srcOrd="0" destOrd="0" presId="urn:microsoft.com/office/officeart/2005/8/layout/vList2"/>
    <dgm:cxn modelId="{2BDBAFEB-8D32-F74E-9D64-0B661C16A09F}" type="presOf" srcId="{AF9F212B-2CE7-014C-A851-625DACAC2A1F}" destId="{35404CC7-76C2-944C-AC90-A6B5429FA804}" srcOrd="0" destOrd="0" presId="urn:microsoft.com/office/officeart/2005/8/layout/vList2"/>
    <dgm:cxn modelId="{1E48E4CA-59B3-8846-9978-8705D41B370B}" type="presOf" srcId="{3162D601-E982-8F4C-9199-9D3DA8AFC627}" destId="{8A29F329-599D-D044-9BD7-56B9C124148C}" srcOrd="0" destOrd="0" presId="urn:microsoft.com/office/officeart/2005/8/layout/vList2"/>
    <dgm:cxn modelId="{737500D5-1C98-174A-82EC-6C2779C1BEA9}" srcId="{AC182CDC-8F6D-4045-AF45-0C035EE13C18}" destId="{AF9F212B-2CE7-014C-A851-625DACAC2A1F}" srcOrd="3" destOrd="0" parTransId="{D3EE5DF3-8B3F-A34C-A424-08A332D4EC9A}" sibTransId="{C8C334B5-385B-1B49-A188-A33CB335ABE5}"/>
    <dgm:cxn modelId="{0B1D64B6-613F-104B-8C7D-92C7266F01D3}" srcId="{AC182CDC-8F6D-4045-AF45-0C035EE13C18}" destId="{3162D601-E982-8F4C-9199-9D3DA8AFC627}" srcOrd="2" destOrd="0" parTransId="{972332B2-D0C7-C74C-AB46-7A9865CA605D}" sibTransId="{8F909B21-33A2-154C-B4DE-738D84E985A8}"/>
    <dgm:cxn modelId="{922560DE-F1FA-1942-94CF-59C1F5BA025A}" type="presOf" srcId="{D1F25623-B155-C94D-8115-3F337F57843F}" destId="{6450AAE1-1BAE-424E-B055-AC4FBF61F6F1}" srcOrd="0" destOrd="0" presId="urn:microsoft.com/office/officeart/2005/8/layout/vList2"/>
    <dgm:cxn modelId="{1171AD0D-2194-3F43-BD02-AECB602A9A13}" srcId="{AC182CDC-8F6D-4045-AF45-0C035EE13C18}" destId="{D1F25623-B155-C94D-8115-3F337F57843F}" srcOrd="0" destOrd="0" parTransId="{5FA9F7A0-F769-6E49-B9C9-2A3C56272E98}" sibTransId="{8E507E8D-9365-F141-82C0-5047B9954503}"/>
    <dgm:cxn modelId="{ED46FB9C-60F3-F446-9CBA-1F0CC038DDAE}" srcId="{AC182CDC-8F6D-4045-AF45-0C035EE13C18}" destId="{52B653AC-9416-8141-AEDD-B9EC351DBA67}" srcOrd="1" destOrd="0" parTransId="{AE55E91C-03F7-F24E-9F66-7B02218E446D}" sibTransId="{07E8B9F4-995A-484B-A4FC-E9A2BFAC45EB}"/>
    <dgm:cxn modelId="{6A5E78D9-01F4-AF4D-97F7-06BB83F2428E}" type="presOf" srcId="{AC182CDC-8F6D-4045-AF45-0C035EE13C18}" destId="{FAC7F124-3824-0E40-A1FE-6950CA15F135}" srcOrd="0" destOrd="0" presId="urn:microsoft.com/office/officeart/2005/8/layout/vList2"/>
    <dgm:cxn modelId="{D1B6CAFE-0110-7841-86AF-1A30955F1A09}" type="presParOf" srcId="{FAC7F124-3824-0E40-A1FE-6950CA15F135}" destId="{6450AAE1-1BAE-424E-B055-AC4FBF61F6F1}" srcOrd="0" destOrd="0" presId="urn:microsoft.com/office/officeart/2005/8/layout/vList2"/>
    <dgm:cxn modelId="{5F9C56CC-FE2F-BE43-A985-8C66C8DC3333}" type="presParOf" srcId="{FAC7F124-3824-0E40-A1FE-6950CA15F135}" destId="{FDDC4401-CAAA-1745-AA1D-5F75CB1496F6}" srcOrd="1" destOrd="0" presId="urn:microsoft.com/office/officeart/2005/8/layout/vList2"/>
    <dgm:cxn modelId="{0600BB28-5206-F545-8F29-233F9FCCF71B}" type="presParOf" srcId="{FAC7F124-3824-0E40-A1FE-6950CA15F135}" destId="{8A34E28E-4B0E-1B45-9A78-C1D7B8F1DE33}" srcOrd="2" destOrd="0" presId="urn:microsoft.com/office/officeart/2005/8/layout/vList2"/>
    <dgm:cxn modelId="{CC52D412-3CBE-554C-9AD8-268CE5F2BD33}" type="presParOf" srcId="{FAC7F124-3824-0E40-A1FE-6950CA15F135}" destId="{105E2CED-1123-F647-8BBA-D7F3E64ABC9C}" srcOrd="3" destOrd="0" presId="urn:microsoft.com/office/officeart/2005/8/layout/vList2"/>
    <dgm:cxn modelId="{E424DE89-B31D-8448-80A1-C5D3B0363E9D}" type="presParOf" srcId="{FAC7F124-3824-0E40-A1FE-6950CA15F135}" destId="{8A29F329-599D-D044-9BD7-56B9C124148C}" srcOrd="4" destOrd="0" presId="urn:microsoft.com/office/officeart/2005/8/layout/vList2"/>
    <dgm:cxn modelId="{A0A79980-827A-9D40-9E7A-CF1B149352D8}" type="presParOf" srcId="{FAC7F124-3824-0E40-A1FE-6950CA15F135}" destId="{B41B4DAA-D54C-D549-84A3-6386089AD02D}" srcOrd="5" destOrd="0" presId="urn:microsoft.com/office/officeart/2005/8/layout/vList2"/>
    <dgm:cxn modelId="{7C3689FC-277A-DE42-BEA8-E9AE679F2BE7}" type="presParOf" srcId="{FAC7F124-3824-0E40-A1FE-6950CA15F135}" destId="{35404CC7-76C2-944C-AC90-A6B5429FA80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0AD0B2-7FEF-FE44-AA92-F03D74F2AA84}"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BA259770-2939-C347-AB60-6EF322FDB42E}">
      <dgm:prSet phldrT="[Text]"/>
      <dgm:spPr/>
      <dgm:t>
        <a:bodyPr/>
        <a:lstStyle/>
        <a:p>
          <a:r>
            <a:rPr lang="en-US" dirty="0" smtClean="0">
              <a:latin typeface="Aharoni" pitchFamily="2" charset="-79"/>
              <a:cs typeface="Aharoni" pitchFamily="2" charset="-79"/>
            </a:rPr>
            <a:t>Basic Principles of Classical Conditioning Involve</a:t>
          </a:r>
          <a:endParaRPr lang="en-US" dirty="0"/>
        </a:p>
      </dgm:t>
    </dgm:pt>
    <dgm:pt modelId="{3FD212FC-C862-8847-AF2D-9563D729FCBC}" type="parTrans" cxnId="{4A1A3F2D-D99A-4240-991B-FE9E39AAB72C}">
      <dgm:prSet/>
      <dgm:spPr/>
      <dgm:t>
        <a:bodyPr/>
        <a:lstStyle/>
        <a:p>
          <a:endParaRPr lang="en-US"/>
        </a:p>
      </dgm:t>
    </dgm:pt>
    <dgm:pt modelId="{ADC669D9-EEBD-8745-BA03-878B4B08D9CC}" type="sibTrans" cxnId="{4A1A3F2D-D99A-4240-991B-FE9E39AAB72C}">
      <dgm:prSet/>
      <dgm:spPr/>
      <dgm:t>
        <a:bodyPr/>
        <a:lstStyle/>
        <a:p>
          <a:endParaRPr lang="en-US"/>
        </a:p>
      </dgm:t>
    </dgm:pt>
    <dgm:pt modelId="{946887A0-F784-2E41-8087-F0CE37F7BE97}">
      <dgm:prSet phldrT="[Text]"/>
      <dgm:spPr>
        <a:solidFill>
          <a:schemeClr val="accent1"/>
        </a:solidFill>
      </dgm:spPr>
      <dgm:t>
        <a:bodyPr/>
        <a:lstStyle/>
        <a:p>
          <a:r>
            <a:rPr lang="en-US" b="1" dirty="0" smtClean="0">
              <a:latin typeface="Arial" pitchFamily="34" charset="0"/>
              <a:cs typeface="Arial" pitchFamily="34" charset="0"/>
            </a:rPr>
            <a:t>Two stimuli are repeatedly paired.</a:t>
          </a:r>
          <a:endParaRPr lang="en-US" dirty="0"/>
        </a:p>
      </dgm:t>
    </dgm:pt>
    <dgm:pt modelId="{BFD59835-F51A-5C42-819D-56A39FC8583A}" type="parTrans" cxnId="{2EB51885-C8B5-614A-98FE-BCA19D0A992B}">
      <dgm:prSet/>
      <dgm:spPr/>
      <dgm:t>
        <a:bodyPr/>
        <a:lstStyle/>
        <a:p>
          <a:endParaRPr lang="en-US"/>
        </a:p>
      </dgm:t>
    </dgm:pt>
    <dgm:pt modelId="{3DE90EB3-2A7C-824B-AF40-8A59C4A9E7A3}" type="sibTrans" cxnId="{2EB51885-C8B5-614A-98FE-BCA19D0A992B}">
      <dgm:prSet/>
      <dgm:spPr/>
      <dgm:t>
        <a:bodyPr/>
        <a:lstStyle/>
        <a:p>
          <a:endParaRPr lang="en-US"/>
        </a:p>
      </dgm:t>
    </dgm:pt>
    <dgm:pt modelId="{E7EBC5EC-14A6-0140-ADE1-95DBE6CB2E7A}">
      <dgm:prSet phldrT="[Text]"/>
      <dgm:spPr>
        <a:solidFill>
          <a:schemeClr val="accent1"/>
        </a:solidFill>
      </dgm:spPr>
      <dgm:t>
        <a:bodyPr/>
        <a:lstStyle/>
        <a:p>
          <a:r>
            <a:rPr lang="en-US" b="1" dirty="0" smtClean="0">
              <a:latin typeface="Arial" pitchFamily="34" charset="0"/>
              <a:cs typeface="Arial" pitchFamily="34" charset="0"/>
            </a:rPr>
            <a:t>After repeated pairings, neutral stimulus elicits same basic reflexive response as the natural stimulus.</a:t>
          </a:r>
          <a:endParaRPr lang="en-US" dirty="0"/>
        </a:p>
      </dgm:t>
    </dgm:pt>
    <dgm:pt modelId="{888B57D6-7320-7544-A275-52C556B3ABE7}" type="parTrans" cxnId="{E6F7500B-46D6-D447-BF14-F0A1D8DE35FE}">
      <dgm:prSet/>
      <dgm:spPr/>
      <dgm:t>
        <a:bodyPr/>
        <a:lstStyle/>
        <a:p>
          <a:endParaRPr lang="en-US"/>
        </a:p>
      </dgm:t>
    </dgm:pt>
    <dgm:pt modelId="{8714DB19-5F71-DF47-8518-8890866E8CCB}" type="sibTrans" cxnId="{E6F7500B-46D6-D447-BF14-F0A1D8DE35FE}">
      <dgm:prSet/>
      <dgm:spPr/>
      <dgm:t>
        <a:bodyPr/>
        <a:lstStyle/>
        <a:p>
          <a:endParaRPr lang="en-US"/>
        </a:p>
      </dgm:t>
    </dgm:pt>
    <dgm:pt modelId="{DEA5721A-9352-124E-8F17-D8BC08557076}">
      <dgm:prSet phldrT="[Text]"/>
      <dgm:spPr>
        <a:solidFill>
          <a:schemeClr val="accent1"/>
        </a:solidFill>
      </dgm:spPr>
      <dgm:t>
        <a:bodyPr/>
        <a:lstStyle/>
        <a:p>
          <a:r>
            <a:rPr lang="en-US" b="1" dirty="0" smtClean="0">
              <a:latin typeface="Arial" pitchFamily="34" charset="0"/>
              <a:cs typeface="Arial" pitchFamily="34" charset="0"/>
            </a:rPr>
            <a:t>Pairing a </a:t>
          </a:r>
          <a:r>
            <a:rPr lang="en-US" b="1" i="1" dirty="0" smtClean="0">
              <a:latin typeface="Arial" pitchFamily="34" charset="0"/>
              <a:cs typeface="Arial" pitchFamily="34" charset="0"/>
            </a:rPr>
            <a:t>neutral</a:t>
          </a:r>
          <a:r>
            <a:rPr lang="en-US" b="1" dirty="0" smtClean="0">
              <a:latin typeface="Arial" pitchFamily="34" charset="0"/>
              <a:cs typeface="Arial" pitchFamily="34" charset="0"/>
            </a:rPr>
            <a:t> stimulus with an </a:t>
          </a:r>
          <a:r>
            <a:rPr lang="en-US" b="1" i="1" dirty="0" smtClean="0">
              <a:latin typeface="Arial" pitchFamily="34" charset="0"/>
              <a:cs typeface="Arial" pitchFamily="34" charset="0"/>
            </a:rPr>
            <a:t>unlearned, natural </a:t>
          </a:r>
          <a:r>
            <a:rPr lang="en-US" b="1" dirty="0" smtClean="0">
              <a:latin typeface="Arial" pitchFamily="34" charset="0"/>
              <a:cs typeface="Arial" pitchFamily="34" charset="0"/>
            </a:rPr>
            <a:t>stimulus that automatically elicits a reflexive response. </a:t>
          </a:r>
          <a:endParaRPr lang="en-US" dirty="0"/>
        </a:p>
      </dgm:t>
    </dgm:pt>
    <dgm:pt modelId="{66D14A93-F82B-BD4C-8E35-327DDD04BD0A}" type="parTrans" cxnId="{78F223C6-69F4-5C4D-A5F8-5A351317A056}">
      <dgm:prSet/>
      <dgm:spPr/>
      <dgm:t>
        <a:bodyPr/>
        <a:lstStyle/>
        <a:p>
          <a:endParaRPr lang="en-US"/>
        </a:p>
      </dgm:t>
    </dgm:pt>
    <dgm:pt modelId="{2167FA53-A7E7-424D-A3EA-A5AA78384122}" type="sibTrans" cxnId="{78F223C6-69F4-5C4D-A5F8-5A351317A056}">
      <dgm:prSet/>
      <dgm:spPr/>
      <dgm:t>
        <a:bodyPr/>
        <a:lstStyle/>
        <a:p>
          <a:endParaRPr lang="en-US"/>
        </a:p>
      </dgm:t>
    </dgm:pt>
    <dgm:pt modelId="{4D0241D2-0419-9A42-8B72-1D0DD0212A24}">
      <dgm:prSet/>
      <dgm:spPr>
        <a:solidFill>
          <a:schemeClr val="accent1"/>
        </a:solidFill>
      </dgm:spPr>
      <dgm:t>
        <a:bodyPr/>
        <a:lstStyle/>
        <a:p>
          <a:r>
            <a:rPr lang="en-US" b="1" dirty="0" smtClean="0">
              <a:latin typeface="Arial" pitchFamily="34" charset="0"/>
              <a:cs typeface="Arial" pitchFamily="34" charset="0"/>
            </a:rPr>
            <a:t>This occurs in the absence of the natural stimulus.</a:t>
          </a:r>
          <a:endParaRPr lang="en-US" b="1" dirty="0">
            <a:latin typeface="Arial" pitchFamily="34" charset="0"/>
            <a:cs typeface="Arial" pitchFamily="34" charset="0"/>
          </a:endParaRPr>
        </a:p>
      </dgm:t>
    </dgm:pt>
    <dgm:pt modelId="{1C9F115B-0DE8-0244-A779-54D8A233EA02}" type="parTrans" cxnId="{87DE8009-EABD-F34A-8AC7-53688A30CCCA}">
      <dgm:prSet/>
      <dgm:spPr/>
      <dgm:t>
        <a:bodyPr/>
        <a:lstStyle/>
        <a:p>
          <a:endParaRPr lang="en-US"/>
        </a:p>
      </dgm:t>
    </dgm:pt>
    <dgm:pt modelId="{74A67D52-22FF-FC40-8B8C-ABF270523263}" type="sibTrans" cxnId="{87DE8009-EABD-F34A-8AC7-53688A30CCCA}">
      <dgm:prSet/>
      <dgm:spPr/>
      <dgm:t>
        <a:bodyPr/>
        <a:lstStyle/>
        <a:p>
          <a:endParaRPr lang="en-US"/>
        </a:p>
      </dgm:t>
    </dgm:pt>
    <dgm:pt modelId="{0AD5E009-E8E4-CF45-9AB4-3DF96DE84AC3}" type="pres">
      <dgm:prSet presAssocID="{3B0AD0B2-7FEF-FE44-AA92-F03D74F2AA84}" presName="Name0" presStyleCnt="0">
        <dgm:presLayoutVars>
          <dgm:chMax val="1"/>
          <dgm:dir/>
          <dgm:animLvl val="ctr"/>
          <dgm:resizeHandles val="exact"/>
        </dgm:presLayoutVars>
      </dgm:prSet>
      <dgm:spPr/>
      <dgm:t>
        <a:bodyPr/>
        <a:lstStyle/>
        <a:p>
          <a:endParaRPr lang="en-US"/>
        </a:p>
      </dgm:t>
    </dgm:pt>
    <dgm:pt modelId="{A949E055-1256-4644-8413-B169870C766F}" type="pres">
      <dgm:prSet presAssocID="{BA259770-2939-C347-AB60-6EF322FDB42E}" presName="centerShape" presStyleLbl="node0" presStyleIdx="0" presStyleCnt="1"/>
      <dgm:spPr>
        <a:prstGeom prst="ellipse">
          <a:avLst/>
        </a:prstGeom>
      </dgm:spPr>
      <dgm:t>
        <a:bodyPr/>
        <a:lstStyle/>
        <a:p>
          <a:endParaRPr lang="en-US"/>
        </a:p>
      </dgm:t>
    </dgm:pt>
    <dgm:pt modelId="{90102C3E-39BF-6A40-A8C0-25BEAAF94F5B}" type="pres">
      <dgm:prSet presAssocID="{946887A0-F784-2E41-8087-F0CE37F7BE97}" presName="node" presStyleLbl="node1" presStyleIdx="0" presStyleCnt="4" custScaleX="188266" custScaleY="131528">
        <dgm:presLayoutVars>
          <dgm:bulletEnabled val="1"/>
        </dgm:presLayoutVars>
      </dgm:prSet>
      <dgm:spPr>
        <a:prstGeom prst="rect">
          <a:avLst/>
        </a:prstGeom>
      </dgm:spPr>
      <dgm:t>
        <a:bodyPr/>
        <a:lstStyle/>
        <a:p>
          <a:endParaRPr lang="en-US"/>
        </a:p>
      </dgm:t>
    </dgm:pt>
    <dgm:pt modelId="{8BED950C-73C8-A34D-A4AA-E1CE9F5BE7C2}" type="pres">
      <dgm:prSet presAssocID="{946887A0-F784-2E41-8087-F0CE37F7BE97}" presName="dummy" presStyleCnt="0"/>
      <dgm:spPr/>
    </dgm:pt>
    <dgm:pt modelId="{F665E196-0BBB-ED41-A479-8A97DE8EE9DD}" type="pres">
      <dgm:prSet presAssocID="{3DE90EB3-2A7C-824B-AF40-8A59C4A9E7A3}" presName="sibTrans" presStyleLbl="sibTrans2D1" presStyleIdx="0" presStyleCnt="4"/>
      <dgm:spPr/>
      <dgm:t>
        <a:bodyPr/>
        <a:lstStyle/>
        <a:p>
          <a:endParaRPr lang="en-US"/>
        </a:p>
      </dgm:t>
    </dgm:pt>
    <dgm:pt modelId="{BBB602A0-2027-1644-903E-EE80F434CDCD}" type="pres">
      <dgm:prSet presAssocID="{E7EBC5EC-14A6-0140-ADE1-95DBE6CB2E7A}" presName="node" presStyleLbl="node1" presStyleIdx="1" presStyleCnt="4" custScaleX="188266" custScaleY="131528" custRadScaleRad="124947">
        <dgm:presLayoutVars>
          <dgm:bulletEnabled val="1"/>
        </dgm:presLayoutVars>
      </dgm:prSet>
      <dgm:spPr>
        <a:prstGeom prst="rect">
          <a:avLst/>
        </a:prstGeom>
      </dgm:spPr>
      <dgm:t>
        <a:bodyPr/>
        <a:lstStyle/>
        <a:p>
          <a:endParaRPr lang="en-US"/>
        </a:p>
      </dgm:t>
    </dgm:pt>
    <dgm:pt modelId="{981E6A00-D9E1-A64B-80CE-4E12614285C9}" type="pres">
      <dgm:prSet presAssocID="{E7EBC5EC-14A6-0140-ADE1-95DBE6CB2E7A}" presName="dummy" presStyleCnt="0"/>
      <dgm:spPr/>
    </dgm:pt>
    <dgm:pt modelId="{DCE0380B-C058-184A-BF0D-2BB5041862B7}" type="pres">
      <dgm:prSet presAssocID="{8714DB19-5F71-DF47-8518-8890866E8CCB}" presName="sibTrans" presStyleLbl="sibTrans2D1" presStyleIdx="1" presStyleCnt="4"/>
      <dgm:spPr/>
      <dgm:t>
        <a:bodyPr/>
        <a:lstStyle/>
        <a:p>
          <a:endParaRPr lang="en-US"/>
        </a:p>
      </dgm:t>
    </dgm:pt>
    <dgm:pt modelId="{71DFB9CE-0888-CB41-837D-954719504209}" type="pres">
      <dgm:prSet presAssocID="{4D0241D2-0419-9A42-8B72-1D0DD0212A24}" presName="node" presStyleLbl="node1" presStyleIdx="2" presStyleCnt="4" custScaleX="188266" custScaleY="131528">
        <dgm:presLayoutVars>
          <dgm:bulletEnabled val="1"/>
        </dgm:presLayoutVars>
      </dgm:prSet>
      <dgm:spPr>
        <a:prstGeom prst="rect">
          <a:avLst/>
        </a:prstGeom>
      </dgm:spPr>
      <dgm:t>
        <a:bodyPr/>
        <a:lstStyle/>
        <a:p>
          <a:endParaRPr lang="en-US"/>
        </a:p>
      </dgm:t>
    </dgm:pt>
    <dgm:pt modelId="{9B5B8E3E-2DED-AA4C-A730-828CB428A52D}" type="pres">
      <dgm:prSet presAssocID="{4D0241D2-0419-9A42-8B72-1D0DD0212A24}" presName="dummy" presStyleCnt="0"/>
      <dgm:spPr/>
    </dgm:pt>
    <dgm:pt modelId="{D045ADC9-41A1-884C-BA63-0BA33AE36103}" type="pres">
      <dgm:prSet presAssocID="{74A67D52-22FF-FC40-8B8C-ABF270523263}" presName="sibTrans" presStyleLbl="sibTrans2D1" presStyleIdx="2" presStyleCnt="4"/>
      <dgm:spPr/>
      <dgm:t>
        <a:bodyPr/>
        <a:lstStyle/>
        <a:p>
          <a:endParaRPr lang="en-US"/>
        </a:p>
      </dgm:t>
    </dgm:pt>
    <dgm:pt modelId="{B76D5B68-AD07-1544-A2E2-52697715263C}" type="pres">
      <dgm:prSet presAssocID="{DEA5721A-9352-124E-8F17-D8BC08557076}" presName="node" presStyleLbl="node1" presStyleIdx="3" presStyleCnt="4" custScaleX="188266" custScaleY="131528" custRadScaleRad="123102" custRadScaleInc="-1433">
        <dgm:presLayoutVars>
          <dgm:bulletEnabled val="1"/>
        </dgm:presLayoutVars>
      </dgm:prSet>
      <dgm:spPr>
        <a:prstGeom prst="rect">
          <a:avLst/>
        </a:prstGeom>
      </dgm:spPr>
      <dgm:t>
        <a:bodyPr/>
        <a:lstStyle/>
        <a:p>
          <a:endParaRPr lang="en-US"/>
        </a:p>
      </dgm:t>
    </dgm:pt>
    <dgm:pt modelId="{6C904E5F-0BC3-F24B-881F-49CC9DEED2E4}" type="pres">
      <dgm:prSet presAssocID="{DEA5721A-9352-124E-8F17-D8BC08557076}" presName="dummy" presStyleCnt="0"/>
      <dgm:spPr/>
    </dgm:pt>
    <dgm:pt modelId="{F82CB63C-1EA0-7244-825E-B11F956A0225}" type="pres">
      <dgm:prSet presAssocID="{2167FA53-A7E7-424D-A3EA-A5AA78384122}" presName="sibTrans" presStyleLbl="sibTrans2D1" presStyleIdx="3" presStyleCnt="4"/>
      <dgm:spPr/>
      <dgm:t>
        <a:bodyPr/>
        <a:lstStyle/>
        <a:p>
          <a:endParaRPr lang="en-US"/>
        </a:p>
      </dgm:t>
    </dgm:pt>
  </dgm:ptLst>
  <dgm:cxnLst>
    <dgm:cxn modelId="{4A1A3F2D-D99A-4240-991B-FE9E39AAB72C}" srcId="{3B0AD0B2-7FEF-FE44-AA92-F03D74F2AA84}" destId="{BA259770-2939-C347-AB60-6EF322FDB42E}" srcOrd="0" destOrd="0" parTransId="{3FD212FC-C862-8847-AF2D-9563D729FCBC}" sibTransId="{ADC669D9-EEBD-8745-BA03-878B4B08D9CC}"/>
    <dgm:cxn modelId="{7F94AB29-1B41-E643-A429-95597C62F1C3}" type="presOf" srcId="{74A67D52-22FF-FC40-8B8C-ABF270523263}" destId="{D045ADC9-41A1-884C-BA63-0BA33AE36103}" srcOrd="0" destOrd="0" presId="urn:microsoft.com/office/officeart/2005/8/layout/radial6"/>
    <dgm:cxn modelId="{78F223C6-69F4-5C4D-A5F8-5A351317A056}" srcId="{BA259770-2939-C347-AB60-6EF322FDB42E}" destId="{DEA5721A-9352-124E-8F17-D8BC08557076}" srcOrd="3" destOrd="0" parTransId="{66D14A93-F82B-BD4C-8E35-327DDD04BD0A}" sibTransId="{2167FA53-A7E7-424D-A3EA-A5AA78384122}"/>
    <dgm:cxn modelId="{64596A5D-55CC-5F4C-9A89-743BB1CF9B4D}" type="presOf" srcId="{BA259770-2939-C347-AB60-6EF322FDB42E}" destId="{A949E055-1256-4644-8413-B169870C766F}" srcOrd="0" destOrd="0" presId="urn:microsoft.com/office/officeart/2005/8/layout/radial6"/>
    <dgm:cxn modelId="{2EB51885-C8B5-614A-98FE-BCA19D0A992B}" srcId="{BA259770-2939-C347-AB60-6EF322FDB42E}" destId="{946887A0-F784-2E41-8087-F0CE37F7BE97}" srcOrd="0" destOrd="0" parTransId="{BFD59835-F51A-5C42-819D-56A39FC8583A}" sibTransId="{3DE90EB3-2A7C-824B-AF40-8A59C4A9E7A3}"/>
    <dgm:cxn modelId="{B472C127-E4A6-E449-8A0C-D09B3881E59F}" type="presOf" srcId="{3B0AD0B2-7FEF-FE44-AA92-F03D74F2AA84}" destId="{0AD5E009-E8E4-CF45-9AB4-3DF96DE84AC3}" srcOrd="0" destOrd="0" presId="urn:microsoft.com/office/officeart/2005/8/layout/radial6"/>
    <dgm:cxn modelId="{E838FD2D-A00E-254D-9A9B-A4A4404127DA}" type="presOf" srcId="{E7EBC5EC-14A6-0140-ADE1-95DBE6CB2E7A}" destId="{BBB602A0-2027-1644-903E-EE80F434CDCD}" srcOrd="0" destOrd="0" presId="urn:microsoft.com/office/officeart/2005/8/layout/radial6"/>
    <dgm:cxn modelId="{4158964E-4E45-CE41-9CAC-3B967D9C0A24}" type="presOf" srcId="{2167FA53-A7E7-424D-A3EA-A5AA78384122}" destId="{F82CB63C-1EA0-7244-825E-B11F956A0225}" srcOrd="0" destOrd="0" presId="urn:microsoft.com/office/officeart/2005/8/layout/radial6"/>
    <dgm:cxn modelId="{13B2F75C-31D3-2242-A8DC-071752E25D7F}" type="presOf" srcId="{4D0241D2-0419-9A42-8B72-1D0DD0212A24}" destId="{71DFB9CE-0888-CB41-837D-954719504209}" srcOrd="0" destOrd="0" presId="urn:microsoft.com/office/officeart/2005/8/layout/radial6"/>
    <dgm:cxn modelId="{E6F7500B-46D6-D447-BF14-F0A1D8DE35FE}" srcId="{BA259770-2939-C347-AB60-6EF322FDB42E}" destId="{E7EBC5EC-14A6-0140-ADE1-95DBE6CB2E7A}" srcOrd="1" destOrd="0" parTransId="{888B57D6-7320-7544-A275-52C556B3ABE7}" sibTransId="{8714DB19-5F71-DF47-8518-8890866E8CCB}"/>
    <dgm:cxn modelId="{EFF7934E-A155-E344-9EB1-4C788C4CAA43}" type="presOf" srcId="{3DE90EB3-2A7C-824B-AF40-8A59C4A9E7A3}" destId="{F665E196-0BBB-ED41-A479-8A97DE8EE9DD}" srcOrd="0" destOrd="0" presId="urn:microsoft.com/office/officeart/2005/8/layout/radial6"/>
    <dgm:cxn modelId="{DD34D221-7696-4A45-A1D7-16AB43B9E716}" type="presOf" srcId="{DEA5721A-9352-124E-8F17-D8BC08557076}" destId="{B76D5B68-AD07-1544-A2E2-52697715263C}" srcOrd="0" destOrd="0" presId="urn:microsoft.com/office/officeart/2005/8/layout/radial6"/>
    <dgm:cxn modelId="{87DE8009-EABD-F34A-8AC7-53688A30CCCA}" srcId="{BA259770-2939-C347-AB60-6EF322FDB42E}" destId="{4D0241D2-0419-9A42-8B72-1D0DD0212A24}" srcOrd="2" destOrd="0" parTransId="{1C9F115B-0DE8-0244-A779-54D8A233EA02}" sibTransId="{74A67D52-22FF-FC40-8B8C-ABF270523263}"/>
    <dgm:cxn modelId="{D68A60CB-90B1-EF49-AA62-C1AA7774D4E4}" type="presOf" srcId="{946887A0-F784-2E41-8087-F0CE37F7BE97}" destId="{90102C3E-39BF-6A40-A8C0-25BEAAF94F5B}" srcOrd="0" destOrd="0" presId="urn:microsoft.com/office/officeart/2005/8/layout/radial6"/>
    <dgm:cxn modelId="{6A481834-389C-1046-A74B-13F0E26502B2}" type="presOf" srcId="{8714DB19-5F71-DF47-8518-8890866E8CCB}" destId="{DCE0380B-C058-184A-BF0D-2BB5041862B7}" srcOrd="0" destOrd="0" presId="urn:microsoft.com/office/officeart/2005/8/layout/radial6"/>
    <dgm:cxn modelId="{FFDAEDC3-A07F-A346-84BA-949C66ADE84A}" type="presParOf" srcId="{0AD5E009-E8E4-CF45-9AB4-3DF96DE84AC3}" destId="{A949E055-1256-4644-8413-B169870C766F}" srcOrd="0" destOrd="0" presId="urn:microsoft.com/office/officeart/2005/8/layout/radial6"/>
    <dgm:cxn modelId="{3B235EAF-1AEC-AC45-BD44-E9FCE5D7676F}" type="presParOf" srcId="{0AD5E009-E8E4-CF45-9AB4-3DF96DE84AC3}" destId="{90102C3E-39BF-6A40-A8C0-25BEAAF94F5B}" srcOrd="1" destOrd="0" presId="urn:microsoft.com/office/officeart/2005/8/layout/radial6"/>
    <dgm:cxn modelId="{1ADE1F1C-BD69-9E47-ABCF-1919C05B7B5B}" type="presParOf" srcId="{0AD5E009-E8E4-CF45-9AB4-3DF96DE84AC3}" destId="{8BED950C-73C8-A34D-A4AA-E1CE9F5BE7C2}" srcOrd="2" destOrd="0" presId="urn:microsoft.com/office/officeart/2005/8/layout/radial6"/>
    <dgm:cxn modelId="{577CBFD9-8BC0-9841-AE03-7870CAEF68ED}" type="presParOf" srcId="{0AD5E009-E8E4-CF45-9AB4-3DF96DE84AC3}" destId="{F665E196-0BBB-ED41-A479-8A97DE8EE9DD}" srcOrd="3" destOrd="0" presId="urn:microsoft.com/office/officeart/2005/8/layout/radial6"/>
    <dgm:cxn modelId="{7A7B9CC7-7751-944D-860F-86E1D8C434E2}" type="presParOf" srcId="{0AD5E009-E8E4-CF45-9AB4-3DF96DE84AC3}" destId="{BBB602A0-2027-1644-903E-EE80F434CDCD}" srcOrd="4" destOrd="0" presId="urn:microsoft.com/office/officeart/2005/8/layout/radial6"/>
    <dgm:cxn modelId="{5F812A58-3E05-2C4C-8936-03D19E0E3345}" type="presParOf" srcId="{0AD5E009-E8E4-CF45-9AB4-3DF96DE84AC3}" destId="{981E6A00-D9E1-A64B-80CE-4E12614285C9}" srcOrd="5" destOrd="0" presId="urn:microsoft.com/office/officeart/2005/8/layout/radial6"/>
    <dgm:cxn modelId="{6C187324-73EC-684F-8299-B75D40965FE5}" type="presParOf" srcId="{0AD5E009-E8E4-CF45-9AB4-3DF96DE84AC3}" destId="{DCE0380B-C058-184A-BF0D-2BB5041862B7}" srcOrd="6" destOrd="0" presId="urn:microsoft.com/office/officeart/2005/8/layout/radial6"/>
    <dgm:cxn modelId="{002EDFDE-7A87-044A-8F0E-B679BE984656}" type="presParOf" srcId="{0AD5E009-E8E4-CF45-9AB4-3DF96DE84AC3}" destId="{71DFB9CE-0888-CB41-837D-954719504209}" srcOrd="7" destOrd="0" presId="urn:microsoft.com/office/officeart/2005/8/layout/radial6"/>
    <dgm:cxn modelId="{CF637F6D-75DB-934E-9B15-107FBB9A710D}" type="presParOf" srcId="{0AD5E009-E8E4-CF45-9AB4-3DF96DE84AC3}" destId="{9B5B8E3E-2DED-AA4C-A730-828CB428A52D}" srcOrd="8" destOrd="0" presId="urn:microsoft.com/office/officeart/2005/8/layout/radial6"/>
    <dgm:cxn modelId="{8D44CF90-756B-EB49-9EAD-F437810028AD}" type="presParOf" srcId="{0AD5E009-E8E4-CF45-9AB4-3DF96DE84AC3}" destId="{D045ADC9-41A1-884C-BA63-0BA33AE36103}" srcOrd="9" destOrd="0" presId="urn:microsoft.com/office/officeart/2005/8/layout/radial6"/>
    <dgm:cxn modelId="{D5236F53-3F4E-2B42-B1C4-5A071DA644B3}" type="presParOf" srcId="{0AD5E009-E8E4-CF45-9AB4-3DF96DE84AC3}" destId="{B76D5B68-AD07-1544-A2E2-52697715263C}" srcOrd="10" destOrd="0" presId="urn:microsoft.com/office/officeart/2005/8/layout/radial6"/>
    <dgm:cxn modelId="{C5A8CF9F-B3EF-DE41-9B79-28E870015C1E}" type="presParOf" srcId="{0AD5E009-E8E4-CF45-9AB4-3DF96DE84AC3}" destId="{6C904E5F-0BC3-F24B-881F-49CC9DEED2E4}" srcOrd="11" destOrd="0" presId="urn:microsoft.com/office/officeart/2005/8/layout/radial6"/>
    <dgm:cxn modelId="{09C651C2-4FB7-4143-8DE7-AD012117943B}" type="presParOf" srcId="{0AD5E009-E8E4-CF45-9AB4-3DF96DE84AC3}" destId="{F82CB63C-1EA0-7244-825E-B11F956A0225}"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2579AD-B4B5-4B94-9444-33D67680021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F5E4065-4B35-4DCA-8C11-90578C43B359}" type="pres">
      <dgm:prSet presAssocID="{132579AD-B4B5-4B94-9444-33D676800211}" presName="linear" presStyleCnt="0">
        <dgm:presLayoutVars>
          <dgm:animLvl val="lvl"/>
          <dgm:resizeHandles val="exact"/>
        </dgm:presLayoutVars>
      </dgm:prSet>
      <dgm:spPr/>
      <dgm:t>
        <a:bodyPr/>
        <a:lstStyle/>
        <a:p>
          <a:endParaRPr lang="en-US"/>
        </a:p>
      </dgm:t>
    </dgm:pt>
  </dgm:ptLst>
  <dgm:cxnLst>
    <dgm:cxn modelId="{EEFA79F5-49AC-484D-A1E4-23F7E8A781AA}" type="presOf" srcId="{132579AD-B4B5-4B94-9444-33D676800211}" destId="{2F5E4065-4B35-4DCA-8C11-90578C43B35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8BCD40-90D5-AA46-8B99-8A16B63CD95F}" type="doc">
      <dgm:prSet loTypeId="urn:microsoft.com/office/officeart/2005/8/layout/vList2" loCatId="" qsTypeId="urn:microsoft.com/office/officeart/2005/8/quickstyle/simple4" qsCatId="simple" csTypeId="urn:microsoft.com/office/officeart/2005/8/colors/accent0_1" csCatId="mainScheme" phldr="1"/>
      <dgm:spPr/>
      <dgm:t>
        <a:bodyPr/>
        <a:lstStyle/>
        <a:p>
          <a:endParaRPr lang="en-US"/>
        </a:p>
      </dgm:t>
    </dgm:pt>
    <dgm:pt modelId="{031C2E48-5310-EB4D-B55C-AE64F6926F60}">
      <dgm:prSet/>
      <dgm:spPr/>
      <dgm:t>
        <a:bodyPr/>
        <a:lstStyle/>
        <a:p>
          <a:r>
            <a:rPr lang="en-US" dirty="0" smtClean="0">
              <a:latin typeface="Arial" pitchFamily="34" charset="0"/>
              <a:ea typeface="Times New Roman" pitchFamily="18" charset="0"/>
              <a:cs typeface="Arial" pitchFamily="34" charset="0"/>
            </a:rPr>
            <a:t>Because poisonous snakes, reptiles, and insects have been associated with danger throughout the evolution of mammals, there is an evolved “fear module” in the brain that is highly sensitized to such evolutionarily relevant stimuli.</a:t>
          </a:r>
          <a:endParaRPr lang="en-US" dirty="0">
            <a:latin typeface="Arial" pitchFamily="34" charset="0"/>
            <a:cs typeface="Arial" pitchFamily="34" charset="0"/>
          </a:endParaRPr>
        </a:p>
      </dgm:t>
    </dgm:pt>
    <dgm:pt modelId="{2ECA0637-D2F7-1843-B2E4-BD449A73292D}" type="parTrans" cxnId="{12C8CFF2-D05C-CE43-965C-AAC048350AAF}">
      <dgm:prSet/>
      <dgm:spPr/>
      <dgm:t>
        <a:bodyPr/>
        <a:lstStyle/>
        <a:p>
          <a:endParaRPr lang="en-US"/>
        </a:p>
      </dgm:t>
    </dgm:pt>
    <dgm:pt modelId="{82B79ADB-FBAC-DA44-A35B-3C6F6A91E652}" type="sibTrans" cxnId="{12C8CFF2-D05C-CE43-965C-AAC048350AAF}">
      <dgm:prSet/>
      <dgm:spPr/>
      <dgm:t>
        <a:bodyPr/>
        <a:lstStyle/>
        <a:p>
          <a:endParaRPr lang="en-US"/>
        </a:p>
      </dgm:t>
    </dgm:pt>
    <dgm:pt modelId="{F33D0FF3-3C42-944F-A965-0CB96B8B7B0F}">
      <dgm:prSet phldrT="[Text]"/>
      <dgm:spPr/>
      <dgm:t>
        <a:bodyPr/>
        <a:lstStyle/>
        <a:p>
          <a:r>
            <a:rPr lang="en-US" b="1" dirty="0" smtClean="0">
              <a:latin typeface="Arial" pitchFamily="34" charset="0"/>
              <a:cs typeface="Arial" pitchFamily="34" charset="0"/>
            </a:rPr>
            <a:t>Seligman</a:t>
          </a:r>
          <a:endParaRPr lang="en-US" dirty="0"/>
        </a:p>
      </dgm:t>
    </dgm:pt>
    <dgm:pt modelId="{5B79D41E-E7FC-334D-AD37-81D7101034DE}" type="parTrans" cxnId="{B68BE7E2-9D14-A14F-A8BE-388E21CA7EC5}">
      <dgm:prSet/>
      <dgm:spPr/>
      <dgm:t>
        <a:bodyPr/>
        <a:lstStyle/>
        <a:p>
          <a:endParaRPr lang="en-US"/>
        </a:p>
      </dgm:t>
    </dgm:pt>
    <dgm:pt modelId="{5CE9B40D-F459-504B-83C7-05B49BA2085D}" type="sibTrans" cxnId="{B68BE7E2-9D14-A14F-A8BE-388E21CA7EC5}">
      <dgm:prSet/>
      <dgm:spPr/>
      <dgm:t>
        <a:bodyPr/>
        <a:lstStyle/>
        <a:p>
          <a:endParaRPr lang="en-US"/>
        </a:p>
      </dgm:t>
    </dgm:pt>
    <dgm:pt modelId="{5D28BCA2-A9FB-1C4F-9055-17514B06EB74}">
      <dgm:prSet phldrT="[Text]"/>
      <dgm:spPr/>
      <dgm:t>
        <a:bodyPr/>
        <a:lstStyle/>
        <a:p>
          <a:r>
            <a:rPr lang="en-US" dirty="0" smtClean="0">
              <a:latin typeface="Arial" pitchFamily="34" charset="0"/>
              <a:ea typeface="Times New Roman" pitchFamily="18" charset="0"/>
              <a:cs typeface="Arial" pitchFamily="34" charset="0"/>
            </a:rPr>
            <a:t>Phobias seem to be quite selective. Extreme, irrational fears of snakes, spiders, heights, and small enclosed places are relatively common. </a:t>
          </a:r>
          <a:endParaRPr lang="en-US" dirty="0">
            <a:latin typeface="Arial" pitchFamily="34" charset="0"/>
            <a:ea typeface="Times New Roman" pitchFamily="18" charset="0"/>
            <a:cs typeface="Arial" pitchFamily="34" charset="0"/>
          </a:endParaRPr>
        </a:p>
      </dgm:t>
    </dgm:pt>
    <dgm:pt modelId="{B3EB3DA2-8D8A-3D4B-9777-8AE2340A73B0}" type="parTrans" cxnId="{04D71138-1CDC-D94E-8EAF-21784E577FAB}">
      <dgm:prSet/>
      <dgm:spPr/>
      <dgm:t>
        <a:bodyPr/>
        <a:lstStyle/>
        <a:p>
          <a:endParaRPr lang="en-US"/>
        </a:p>
      </dgm:t>
    </dgm:pt>
    <dgm:pt modelId="{C12733FC-1F66-F844-88CB-D81F9A1FFB62}" type="sibTrans" cxnId="{04D71138-1CDC-D94E-8EAF-21784E577FAB}">
      <dgm:prSet/>
      <dgm:spPr/>
      <dgm:t>
        <a:bodyPr/>
        <a:lstStyle/>
        <a:p>
          <a:endParaRPr lang="en-US"/>
        </a:p>
      </dgm:t>
    </dgm:pt>
    <dgm:pt modelId="{E72D5F69-6A57-804D-9DD2-A60CF4097BDE}">
      <dgm:prSet phldrT="[Text]"/>
      <dgm:spPr/>
      <dgm:t>
        <a:bodyPr/>
        <a:lstStyle/>
        <a:p>
          <a:r>
            <a:rPr lang="en-US" dirty="0" smtClean="0">
              <a:latin typeface="Arial" pitchFamily="34" charset="0"/>
              <a:ea typeface="Times New Roman" pitchFamily="18" charset="0"/>
              <a:cs typeface="Arial" pitchFamily="34" charset="0"/>
            </a:rPr>
            <a:t>Humans biologically prepared to develop fears of objects or situations such as snakes, spiders, and heights—that may once have posed a threat to humans’ evolutionary ancestors. </a:t>
          </a:r>
          <a:endParaRPr lang="en-US" dirty="0">
            <a:latin typeface="Arial" pitchFamily="34" charset="0"/>
            <a:ea typeface="Times New Roman" pitchFamily="18" charset="0"/>
            <a:cs typeface="Arial" pitchFamily="34" charset="0"/>
          </a:endParaRPr>
        </a:p>
      </dgm:t>
    </dgm:pt>
    <dgm:pt modelId="{FB5B6BCE-704A-6A4D-8455-63BD90BEF564}" type="parTrans" cxnId="{BE562E61-13BF-084C-AFC2-576195359F06}">
      <dgm:prSet/>
      <dgm:spPr/>
      <dgm:t>
        <a:bodyPr/>
        <a:lstStyle/>
        <a:p>
          <a:endParaRPr lang="en-US"/>
        </a:p>
      </dgm:t>
    </dgm:pt>
    <dgm:pt modelId="{AF23DC19-E7C7-A248-92EF-C4949539C726}" type="sibTrans" cxnId="{BE562E61-13BF-084C-AFC2-576195359F06}">
      <dgm:prSet/>
      <dgm:spPr/>
      <dgm:t>
        <a:bodyPr/>
        <a:lstStyle/>
        <a:p>
          <a:endParaRPr lang="en-US"/>
        </a:p>
      </dgm:t>
    </dgm:pt>
    <dgm:pt modelId="{72B6B065-78F9-7741-A768-50A51387528A}">
      <dgm:prSet phldrT="[Text]"/>
      <dgm:spPr/>
      <dgm:t>
        <a:bodyPr/>
        <a:lstStyle/>
        <a:p>
          <a:r>
            <a:rPr lang="en-US" b="1" dirty="0" smtClean="0">
              <a:latin typeface="Arial" pitchFamily="34" charset="0"/>
              <a:ea typeface="Times New Roman" pitchFamily="18" charset="0"/>
              <a:cs typeface="Arial" pitchFamily="34" charset="0"/>
            </a:rPr>
            <a:t>Öhman and Mineka</a:t>
          </a:r>
          <a:endParaRPr lang="en-US" dirty="0"/>
        </a:p>
      </dgm:t>
    </dgm:pt>
    <dgm:pt modelId="{AA644F7F-E712-DC41-9515-8D8D424492ED}" type="parTrans" cxnId="{DECB3978-CC7A-554E-A8CC-2DA5A454BCD1}">
      <dgm:prSet/>
      <dgm:spPr/>
      <dgm:t>
        <a:bodyPr/>
        <a:lstStyle/>
        <a:p>
          <a:endParaRPr lang="en-US"/>
        </a:p>
      </dgm:t>
    </dgm:pt>
    <dgm:pt modelId="{6689F91B-AF68-4C4A-9EF6-79366AD56379}" type="sibTrans" cxnId="{DECB3978-CC7A-554E-A8CC-2DA5A454BCD1}">
      <dgm:prSet/>
      <dgm:spPr/>
      <dgm:t>
        <a:bodyPr/>
        <a:lstStyle/>
        <a:p>
          <a:endParaRPr lang="en-US"/>
        </a:p>
      </dgm:t>
    </dgm:pt>
    <dgm:pt modelId="{154047D1-AD6B-5D41-A407-CEA1643BCEFD}" type="pres">
      <dgm:prSet presAssocID="{608BCD40-90D5-AA46-8B99-8A16B63CD95F}" presName="linear" presStyleCnt="0">
        <dgm:presLayoutVars>
          <dgm:animLvl val="lvl"/>
          <dgm:resizeHandles val="exact"/>
        </dgm:presLayoutVars>
      </dgm:prSet>
      <dgm:spPr/>
      <dgm:t>
        <a:bodyPr/>
        <a:lstStyle/>
        <a:p>
          <a:endParaRPr lang="en-US"/>
        </a:p>
      </dgm:t>
    </dgm:pt>
    <dgm:pt modelId="{BA25E700-FA95-7746-A8D0-180C566A285C}" type="pres">
      <dgm:prSet presAssocID="{F33D0FF3-3C42-944F-A965-0CB96B8B7B0F}" presName="parentText" presStyleLbl="node1" presStyleIdx="0" presStyleCnt="2">
        <dgm:presLayoutVars>
          <dgm:chMax val="0"/>
          <dgm:bulletEnabled val="1"/>
        </dgm:presLayoutVars>
      </dgm:prSet>
      <dgm:spPr/>
      <dgm:t>
        <a:bodyPr/>
        <a:lstStyle/>
        <a:p>
          <a:endParaRPr lang="en-US"/>
        </a:p>
      </dgm:t>
    </dgm:pt>
    <dgm:pt modelId="{88F4D974-FF17-B54C-8C5E-F422E4322437}" type="pres">
      <dgm:prSet presAssocID="{F33D0FF3-3C42-944F-A965-0CB96B8B7B0F}" presName="childText" presStyleLbl="revTx" presStyleIdx="0" presStyleCnt="2">
        <dgm:presLayoutVars>
          <dgm:bulletEnabled val="1"/>
        </dgm:presLayoutVars>
      </dgm:prSet>
      <dgm:spPr/>
      <dgm:t>
        <a:bodyPr/>
        <a:lstStyle/>
        <a:p>
          <a:endParaRPr lang="en-US"/>
        </a:p>
      </dgm:t>
    </dgm:pt>
    <dgm:pt modelId="{CDFBB467-8757-5141-95E7-E5D785018045}" type="pres">
      <dgm:prSet presAssocID="{72B6B065-78F9-7741-A768-50A51387528A}" presName="parentText" presStyleLbl="node1" presStyleIdx="1" presStyleCnt="2">
        <dgm:presLayoutVars>
          <dgm:chMax val="0"/>
          <dgm:bulletEnabled val="1"/>
        </dgm:presLayoutVars>
      </dgm:prSet>
      <dgm:spPr/>
      <dgm:t>
        <a:bodyPr/>
        <a:lstStyle/>
        <a:p>
          <a:endParaRPr lang="en-US"/>
        </a:p>
      </dgm:t>
    </dgm:pt>
    <dgm:pt modelId="{C6E61AAB-1846-C241-9F94-D921635BD659}" type="pres">
      <dgm:prSet presAssocID="{72B6B065-78F9-7741-A768-50A51387528A}" presName="childText" presStyleLbl="revTx" presStyleIdx="1" presStyleCnt="2">
        <dgm:presLayoutVars>
          <dgm:bulletEnabled val="1"/>
        </dgm:presLayoutVars>
      </dgm:prSet>
      <dgm:spPr/>
      <dgm:t>
        <a:bodyPr/>
        <a:lstStyle/>
        <a:p>
          <a:endParaRPr lang="en-US"/>
        </a:p>
      </dgm:t>
    </dgm:pt>
  </dgm:ptLst>
  <dgm:cxnLst>
    <dgm:cxn modelId="{04D71138-1CDC-D94E-8EAF-21784E577FAB}" srcId="{F33D0FF3-3C42-944F-A965-0CB96B8B7B0F}" destId="{5D28BCA2-A9FB-1C4F-9055-17514B06EB74}" srcOrd="0" destOrd="0" parTransId="{B3EB3DA2-8D8A-3D4B-9777-8AE2340A73B0}" sibTransId="{C12733FC-1F66-F844-88CB-D81F9A1FFB62}"/>
    <dgm:cxn modelId="{361DD650-4C92-5A41-83CF-315C9F664693}" type="presOf" srcId="{E72D5F69-6A57-804D-9DD2-A60CF4097BDE}" destId="{88F4D974-FF17-B54C-8C5E-F422E4322437}" srcOrd="0" destOrd="1" presId="urn:microsoft.com/office/officeart/2005/8/layout/vList2"/>
    <dgm:cxn modelId="{B68BE7E2-9D14-A14F-A8BE-388E21CA7EC5}" srcId="{608BCD40-90D5-AA46-8B99-8A16B63CD95F}" destId="{F33D0FF3-3C42-944F-A965-0CB96B8B7B0F}" srcOrd="0" destOrd="0" parTransId="{5B79D41E-E7FC-334D-AD37-81D7101034DE}" sibTransId="{5CE9B40D-F459-504B-83C7-05B49BA2085D}"/>
    <dgm:cxn modelId="{8432FAF0-E35C-E746-979E-A1C1C95057A1}" type="presOf" srcId="{5D28BCA2-A9FB-1C4F-9055-17514B06EB74}" destId="{88F4D974-FF17-B54C-8C5E-F422E4322437}" srcOrd="0" destOrd="0" presId="urn:microsoft.com/office/officeart/2005/8/layout/vList2"/>
    <dgm:cxn modelId="{6F935CC8-B66F-D644-8500-7AF906DAA347}" type="presOf" srcId="{031C2E48-5310-EB4D-B55C-AE64F6926F60}" destId="{C6E61AAB-1846-C241-9F94-D921635BD659}" srcOrd="0" destOrd="0" presId="urn:microsoft.com/office/officeart/2005/8/layout/vList2"/>
    <dgm:cxn modelId="{DECB3978-CC7A-554E-A8CC-2DA5A454BCD1}" srcId="{608BCD40-90D5-AA46-8B99-8A16B63CD95F}" destId="{72B6B065-78F9-7741-A768-50A51387528A}" srcOrd="1" destOrd="0" parTransId="{AA644F7F-E712-DC41-9515-8D8D424492ED}" sibTransId="{6689F91B-AF68-4C4A-9EF6-79366AD56379}"/>
    <dgm:cxn modelId="{12C8CFF2-D05C-CE43-965C-AAC048350AAF}" srcId="{72B6B065-78F9-7741-A768-50A51387528A}" destId="{031C2E48-5310-EB4D-B55C-AE64F6926F60}" srcOrd="0" destOrd="0" parTransId="{2ECA0637-D2F7-1843-B2E4-BD449A73292D}" sibTransId="{82B79ADB-FBAC-DA44-A35B-3C6F6A91E652}"/>
    <dgm:cxn modelId="{99A8C814-81C7-6640-9A89-42B64B66DCFF}" type="presOf" srcId="{F33D0FF3-3C42-944F-A965-0CB96B8B7B0F}" destId="{BA25E700-FA95-7746-A8D0-180C566A285C}" srcOrd="0" destOrd="0" presId="urn:microsoft.com/office/officeart/2005/8/layout/vList2"/>
    <dgm:cxn modelId="{CE3F28EB-FDB8-FB46-AE3D-5208D1DBD26B}" type="presOf" srcId="{608BCD40-90D5-AA46-8B99-8A16B63CD95F}" destId="{154047D1-AD6B-5D41-A407-CEA1643BCEFD}" srcOrd="0" destOrd="0" presId="urn:microsoft.com/office/officeart/2005/8/layout/vList2"/>
    <dgm:cxn modelId="{BE562E61-13BF-084C-AFC2-576195359F06}" srcId="{F33D0FF3-3C42-944F-A965-0CB96B8B7B0F}" destId="{E72D5F69-6A57-804D-9DD2-A60CF4097BDE}" srcOrd="1" destOrd="0" parTransId="{FB5B6BCE-704A-6A4D-8455-63BD90BEF564}" sibTransId="{AF23DC19-E7C7-A248-92EF-C4949539C726}"/>
    <dgm:cxn modelId="{55F6A2C9-6245-834D-9D08-BD60BFCEAE2B}" type="presOf" srcId="{72B6B065-78F9-7741-A768-50A51387528A}" destId="{CDFBB467-8757-5141-95E7-E5D785018045}" srcOrd="0" destOrd="0" presId="urn:microsoft.com/office/officeart/2005/8/layout/vList2"/>
    <dgm:cxn modelId="{F7C2EF40-B944-FC40-83FD-AF566E296011}" type="presParOf" srcId="{154047D1-AD6B-5D41-A407-CEA1643BCEFD}" destId="{BA25E700-FA95-7746-A8D0-180C566A285C}" srcOrd="0" destOrd="0" presId="urn:microsoft.com/office/officeart/2005/8/layout/vList2"/>
    <dgm:cxn modelId="{18471ABC-75EB-F146-9B80-338EA0D662EA}" type="presParOf" srcId="{154047D1-AD6B-5D41-A407-CEA1643BCEFD}" destId="{88F4D974-FF17-B54C-8C5E-F422E4322437}" srcOrd="1" destOrd="0" presId="urn:microsoft.com/office/officeart/2005/8/layout/vList2"/>
    <dgm:cxn modelId="{50AB8429-A06C-AD49-9D8D-70206D2CB5F4}" type="presParOf" srcId="{154047D1-AD6B-5D41-A407-CEA1643BCEFD}" destId="{CDFBB467-8757-5141-95E7-E5D785018045}" srcOrd="2" destOrd="0" presId="urn:microsoft.com/office/officeart/2005/8/layout/vList2"/>
    <dgm:cxn modelId="{BE7A8ECE-0F5D-CD45-9B51-B21D528CB210}" type="presParOf" srcId="{154047D1-AD6B-5D41-A407-CEA1643BCEFD}" destId="{C6E61AAB-1846-C241-9F94-D921635BD65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0AAE1-1BAE-424E-B055-AC4FBF61F6F1}">
      <dsp:nvSpPr>
        <dsp:cNvPr id="0" name=""/>
        <dsp:cNvSpPr/>
      </dsp:nvSpPr>
      <dsp:spPr>
        <a:xfrm>
          <a:off x="0" y="423"/>
          <a:ext cx="8229600" cy="1121691"/>
        </a:xfrm>
        <a:prstGeom prst="roundRect">
          <a:avLst/>
        </a:prstGeom>
        <a:solidFill>
          <a:schemeClr val="bg2">
            <a:lumMod val="75000"/>
            <a:alpha val="9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Unconditioned stimulus (UCS)</a:t>
          </a:r>
          <a:r>
            <a:rPr lang="en-US" sz="2400" kern="1200" dirty="0" smtClean="0"/>
            <a:t>: Natural stimulus that reflexively elicits a response without the need for prior learning</a:t>
          </a:r>
          <a:endParaRPr lang="en-US" sz="2400" kern="1200" dirty="0"/>
        </a:p>
      </dsp:txBody>
      <dsp:txXfrm>
        <a:off x="54756" y="55179"/>
        <a:ext cx="8120088" cy="1012179"/>
      </dsp:txXfrm>
    </dsp:sp>
    <dsp:sp modelId="{8A34E28E-4B0E-1B45-9A78-C1D7B8F1DE33}">
      <dsp:nvSpPr>
        <dsp:cNvPr id="0" name=""/>
        <dsp:cNvSpPr/>
      </dsp:nvSpPr>
      <dsp:spPr>
        <a:xfrm>
          <a:off x="0" y="1134898"/>
          <a:ext cx="8229600" cy="112169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Unconditioned response (UCR</a:t>
          </a:r>
          <a:r>
            <a:rPr lang="en-US" sz="2400" kern="1200" dirty="0" smtClean="0"/>
            <a:t>): Unlearned, reflexive response that is elicited by an unconditioned stimulus</a:t>
          </a:r>
          <a:endParaRPr lang="en-US" sz="2400" kern="1200" dirty="0"/>
        </a:p>
      </dsp:txBody>
      <dsp:txXfrm>
        <a:off x="54756" y="1189654"/>
        <a:ext cx="8120088" cy="1012179"/>
      </dsp:txXfrm>
    </dsp:sp>
    <dsp:sp modelId="{8A29F329-599D-D044-9BD7-56B9C124148C}">
      <dsp:nvSpPr>
        <dsp:cNvPr id="0" name=""/>
        <dsp:cNvSpPr/>
      </dsp:nvSpPr>
      <dsp:spPr>
        <a:xfrm>
          <a:off x="0" y="2269372"/>
          <a:ext cx="8229600" cy="1121691"/>
        </a:xfrm>
        <a:prstGeom prst="roundRect">
          <a:avLst/>
        </a:prstGeom>
        <a:solidFill>
          <a:schemeClr val="bg2">
            <a:lumMod val="75000"/>
            <a:alpha val="9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Conditioned stimulus (CS)</a:t>
          </a:r>
          <a:r>
            <a:rPr lang="en-US" sz="2400" kern="1200" dirty="0" smtClean="0"/>
            <a:t>: Formerly neutral stimulus that acquires the capacity to elicit a reflexive response</a:t>
          </a:r>
          <a:endParaRPr lang="en-US" sz="2400" kern="1200" dirty="0"/>
        </a:p>
      </dsp:txBody>
      <dsp:txXfrm>
        <a:off x="54756" y="2324128"/>
        <a:ext cx="8120088" cy="1012179"/>
      </dsp:txXfrm>
    </dsp:sp>
    <dsp:sp modelId="{35404CC7-76C2-944C-AC90-A6B5429FA804}">
      <dsp:nvSpPr>
        <dsp:cNvPr id="0" name=""/>
        <dsp:cNvSpPr/>
      </dsp:nvSpPr>
      <dsp:spPr>
        <a:xfrm>
          <a:off x="0" y="3403847"/>
          <a:ext cx="8229600" cy="112169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Conditioned response (CR)</a:t>
          </a:r>
          <a:r>
            <a:rPr lang="en-US" sz="2400" kern="1200" dirty="0" smtClean="0"/>
            <a:t>: Learned, reflexive response to a conditioned stimulus</a:t>
          </a:r>
          <a:endParaRPr lang="en-US" sz="2400" kern="1200" dirty="0"/>
        </a:p>
      </dsp:txBody>
      <dsp:txXfrm>
        <a:off x="54756" y="3458603"/>
        <a:ext cx="8120088" cy="10121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5E700-FA95-7746-A8D0-180C566A285C}">
      <dsp:nvSpPr>
        <dsp:cNvPr id="0" name=""/>
        <dsp:cNvSpPr/>
      </dsp:nvSpPr>
      <dsp:spPr>
        <a:xfrm>
          <a:off x="0" y="28371"/>
          <a:ext cx="8229600" cy="6552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latin typeface="Arial" pitchFamily="34" charset="0"/>
              <a:cs typeface="Arial" pitchFamily="34" charset="0"/>
            </a:rPr>
            <a:t>Seligman</a:t>
          </a:r>
          <a:endParaRPr lang="en-US" sz="2800" kern="1200" dirty="0"/>
        </a:p>
      </dsp:txBody>
      <dsp:txXfrm>
        <a:off x="31984" y="60355"/>
        <a:ext cx="8165632" cy="591232"/>
      </dsp:txXfrm>
    </dsp:sp>
    <dsp:sp modelId="{88F4D974-FF17-B54C-8C5E-F422E4322437}">
      <dsp:nvSpPr>
        <dsp:cNvPr id="0" name=""/>
        <dsp:cNvSpPr/>
      </dsp:nvSpPr>
      <dsp:spPr>
        <a:xfrm>
          <a:off x="0" y="683571"/>
          <a:ext cx="8229600" cy="191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latin typeface="Arial" pitchFamily="34" charset="0"/>
              <a:ea typeface="Times New Roman" pitchFamily="18" charset="0"/>
              <a:cs typeface="Arial" pitchFamily="34" charset="0"/>
            </a:rPr>
            <a:t>Phobias seem to be quite selective. Extreme, irrational fears of snakes, spiders, heights, and small enclosed places are relatively common. </a:t>
          </a:r>
          <a:endParaRPr lang="en-US" sz="2200" kern="1200" dirty="0">
            <a:latin typeface="Arial" pitchFamily="34" charset="0"/>
            <a:ea typeface="Times New Roman" pitchFamily="18" charset="0"/>
            <a:cs typeface="Arial" pitchFamily="34" charset="0"/>
          </a:endParaRPr>
        </a:p>
        <a:p>
          <a:pPr marL="228600" lvl="1" indent="-228600" algn="l" defTabSz="977900">
            <a:lnSpc>
              <a:spcPct val="90000"/>
            </a:lnSpc>
            <a:spcBef>
              <a:spcPct val="0"/>
            </a:spcBef>
            <a:spcAft>
              <a:spcPct val="20000"/>
            </a:spcAft>
            <a:buChar char="••"/>
          </a:pPr>
          <a:r>
            <a:rPr lang="en-US" sz="2200" kern="1200" dirty="0" smtClean="0">
              <a:latin typeface="Arial" pitchFamily="34" charset="0"/>
              <a:ea typeface="Times New Roman" pitchFamily="18" charset="0"/>
              <a:cs typeface="Arial" pitchFamily="34" charset="0"/>
            </a:rPr>
            <a:t>Humans biologically prepared to develop fears of objects or situations such as snakes, spiders, and heights—that may once have posed a threat to humans’ evolutionary ancestors. </a:t>
          </a:r>
          <a:endParaRPr lang="en-US" sz="2200" kern="1200" dirty="0">
            <a:latin typeface="Arial" pitchFamily="34" charset="0"/>
            <a:ea typeface="Times New Roman" pitchFamily="18" charset="0"/>
            <a:cs typeface="Arial" pitchFamily="34" charset="0"/>
          </a:endParaRPr>
        </a:p>
      </dsp:txBody>
      <dsp:txXfrm>
        <a:off x="0" y="683571"/>
        <a:ext cx="8229600" cy="1912680"/>
      </dsp:txXfrm>
    </dsp:sp>
    <dsp:sp modelId="{CDFBB467-8757-5141-95E7-E5D785018045}">
      <dsp:nvSpPr>
        <dsp:cNvPr id="0" name=""/>
        <dsp:cNvSpPr/>
      </dsp:nvSpPr>
      <dsp:spPr>
        <a:xfrm>
          <a:off x="0" y="2596251"/>
          <a:ext cx="8229600" cy="6552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latin typeface="Arial" pitchFamily="34" charset="0"/>
              <a:ea typeface="Times New Roman" pitchFamily="18" charset="0"/>
              <a:cs typeface="Arial" pitchFamily="34" charset="0"/>
            </a:rPr>
            <a:t>Öhman and Mineka</a:t>
          </a:r>
          <a:endParaRPr lang="en-US" sz="2800" kern="1200" dirty="0"/>
        </a:p>
      </dsp:txBody>
      <dsp:txXfrm>
        <a:off x="31984" y="2628235"/>
        <a:ext cx="8165632" cy="591232"/>
      </dsp:txXfrm>
    </dsp:sp>
    <dsp:sp modelId="{C6E61AAB-1846-C241-9F94-D921635BD659}">
      <dsp:nvSpPr>
        <dsp:cNvPr id="0" name=""/>
        <dsp:cNvSpPr/>
      </dsp:nvSpPr>
      <dsp:spPr>
        <a:xfrm>
          <a:off x="0" y="3251451"/>
          <a:ext cx="8229600" cy="1246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latin typeface="Arial" pitchFamily="34" charset="0"/>
              <a:ea typeface="Times New Roman" pitchFamily="18" charset="0"/>
              <a:cs typeface="Arial" pitchFamily="34" charset="0"/>
            </a:rPr>
            <a:t>Because poisonous snakes, reptiles, and insects have been associated with danger throughout the evolution of mammals, there is an evolved “fear module” in the brain that is highly sensitized to such evolutionarily relevant stimuli.</a:t>
          </a:r>
          <a:endParaRPr lang="en-US" sz="2200" kern="1200" dirty="0">
            <a:latin typeface="Arial" pitchFamily="34" charset="0"/>
            <a:cs typeface="Arial" pitchFamily="34" charset="0"/>
          </a:endParaRPr>
        </a:p>
      </dsp:txBody>
      <dsp:txXfrm>
        <a:off x="0" y="3251451"/>
        <a:ext cx="8229600" cy="12461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019CBF-F737-467B-91BB-EA399EA2F057}" type="datetimeFigureOut">
              <a:rPr lang="en-US" smtClean="0"/>
              <a:pPr/>
              <a:t>1/7/2016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8FCC53-D4C8-435D-B659-58083D069D84}" type="slidenum">
              <a:rPr lang="en-US" smtClean="0"/>
              <a:pPr/>
              <a:t>‹#›</a:t>
            </a:fld>
            <a:endParaRPr lang="en-US" dirty="0"/>
          </a:p>
        </p:txBody>
      </p:sp>
    </p:spTree>
    <p:extLst>
      <p:ext uri="{BB962C8B-B14F-4D97-AF65-F5344CB8AC3E}">
        <p14:creationId xmlns:p14="http://schemas.microsoft.com/office/powerpoint/2010/main" val="153650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1</a:t>
            </a:fld>
            <a:endParaRPr lang="en-US" dirty="0"/>
          </a:p>
        </p:txBody>
      </p:sp>
    </p:spTree>
    <p:extLst>
      <p:ext uri="{BB962C8B-B14F-4D97-AF65-F5344CB8AC3E}">
        <p14:creationId xmlns:p14="http://schemas.microsoft.com/office/powerpoint/2010/main" val="1855215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D68FCC53-D4C8-435D-B659-58083D069D84}" type="slidenum">
              <a:rPr lang="en-US" smtClean="0"/>
              <a:pPr/>
              <a:t>12</a:t>
            </a:fld>
            <a:endParaRPr lang="en-US" dirty="0"/>
          </a:p>
        </p:txBody>
      </p:sp>
    </p:spTree>
    <p:extLst>
      <p:ext uri="{BB962C8B-B14F-4D97-AF65-F5344CB8AC3E}">
        <p14:creationId xmlns:p14="http://schemas.microsoft.com/office/powerpoint/2010/main" val="67725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D68FCC53-D4C8-435D-B659-58083D069D84}" type="slidenum">
              <a:rPr lang="en-US" smtClean="0"/>
              <a:pPr/>
              <a:t>13</a:t>
            </a:fld>
            <a:endParaRPr lang="en-US" dirty="0"/>
          </a:p>
        </p:txBody>
      </p:sp>
    </p:spTree>
    <p:extLst>
      <p:ext uri="{BB962C8B-B14F-4D97-AF65-F5344CB8AC3E}">
        <p14:creationId xmlns:p14="http://schemas.microsoft.com/office/powerpoint/2010/main" val="67725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538FBE9B-88DE-40A7-9018-664EAF1A604E}" type="slidenum">
              <a:rPr lang="en-US" altLang="en-US" smtClean="0"/>
              <a:pPr/>
              <a:t>14</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16</a:t>
            </a:fld>
            <a:endParaRPr lang="en-US" dirty="0"/>
          </a:p>
        </p:txBody>
      </p:sp>
    </p:spTree>
    <p:extLst>
      <p:ext uri="{BB962C8B-B14F-4D97-AF65-F5344CB8AC3E}">
        <p14:creationId xmlns:p14="http://schemas.microsoft.com/office/powerpoint/2010/main" val="1214985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Pavlov systematically investigated different aspects of classical conditioning. Pavlov believed he had discovered the mechanism by which all learning occurs, but he did not apply his findings to human behavior.</a:t>
            </a:r>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17</a:t>
            </a:fld>
            <a:endParaRPr lang="en-US" dirty="0"/>
          </a:p>
        </p:txBody>
      </p:sp>
    </p:spTree>
    <p:extLst>
      <p:ext uri="{BB962C8B-B14F-4D97-AF65-F5344CB8AC3E}">
        <p14:creationId xmlns:p14="http://schemas.microsoft.com/office/powerpoint/2010/main" val="2013554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FDAB04F6-E80A-4B01-B247-249DCC8C3126}" type="slidenum">
              <a:rPr lang="en-US" altLang="en-US" smtClean="0"/>
              <a:pPr/>
              <a:t>18</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D68FCC53-D4C8-435D-B659-58083D069D84}" type="slidenum">
              <a:rPr lang="en-US" smtClean="0"/>
              <a:pPr/>
              <a:t>22</a:t>
            </a:fld>
            <a:endParaRPr lang="en-US" dirty="0"/>
          </a:p>
        </p:txBody>
      </p:sp>
    </p:spTree>
    <p:extLst>
      <p:ext uri="{BB962C8B-B14F-4D97-AF65-F5344CB8AC3E}">
        <p14:creationId xmlns:p14="http://schemas.microsoft.com/office/powerpoint/2010/main" val="67725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eaLnBrk="0" fontAlgn="base" hangingPunct="0">
              <a:lnSpc>
                <a:spcPts val="1800"/>
              </a:lnSpc>
              <a:spcBef>
                <a:spcPct val="0"/>
              </a:spcBef>
              <a:spcAft>
                <a:spcPct val="0"/>
              </a:spcAft>
            </a:pPr>
            <a:r>
              <a:rPr lang="en-US" sz="1200" dirty="0" smtClean="0">
                <a:solidFill>
                  <a:schemeClr val="bg1"/>
                </a:solidFill>
                <a:latin typeface="Arial" pitchFamily="34" charset="0"/>
                <a:ea typeface="Times New Roman" pitchFamily="18" charset="0"/>
                <a:cs typeface="Arial" pitchFamily="34" charset="0"/>
              </a:rPr>
              <a:t>Contemporary learning researchers acknowledge the importance of both cognitive factors and evolutionary</a:t>
            </a:r>
            <a:r>
              <a:rPr lang="en-US" sz="1200" baseline="0" dirty="0" smtClean="0">
                <a:solidFill>
                  <a:schemeClr val="bg1"/>
                </a:solidFill>
                <a:latin typeface="Arial" pitchFamily="34" charset="0"/>
                <a:ea typeface="Times New Roman" pitchFamily="18" charset="0"/>
                <a:cs typeface="Arial" pitchFamily="34" charset="0"/>
              </a:rPr>
              <a:t> </a:t>
            </a:r>
            <a:r>
              <a:rPr lang="en-US" sz="1200" dirty="0" smtClean="0">
                <a:solidFill>
                  <a:schemeClr val="bg1"/>
                </a:solidFill>
                <a:latin typeface="Arial" pitchFamily="34" charset="0"/>
                <a:ea typeface="Times New Roman" pitchFamily="18" charset="0"/>
                <a:cs typeface="Arial" pitchFamily="34" charset="0"/>
              </a:rPr>
              <a:t>influences in classical conditioning</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23</a:t>
            </a:fld>
            <a:endParaRPr lang="en-US" dirty="0"/>
          </a:p>
        </p:txBody>
      </p:sp>
    </p:spTree>
    <p:extLst>
      <p:ext uri="{BB962C8B-B14F-4D97-AF65-F5344CB8AC3E}">
        <p14:creationId xmlns:p14="http://schemas.microsoft.com/office/powerpoint/2010/main" val="123916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Biological preparedness:</a:t>
            </a:r>
            <a:r>
              <a:rPr lang="en-US" b="0" baseline="0" dirty="0" smtClean="0"/>
              <a:t> O</a:t>
            </a:r>
            <a:r>
              <a:rPr lang="en-US" b="0" dirty="0" smtClean="0"/>
              <a:t>rganism is innately predisposed to form associations between certain stimuli and responses</a:t>
            </a:r>
          </a:p>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24</a:t>
            </a:fld>
            <a:endParaRPr lang="en-US" dirty="0"/>
          </a:p>
        </p:txBody>
      </p:sp>
    </p:spTree>
    <p:extLst>
      <p:ext uri="{BB962C8B-B14F-4D97-AF65-F5344CB8AC3E}">
        <p14:creationId xmlns:p14="http://schemas.microsoft.com/office/powerpoint/2010/main" val="2888949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CEFAA364-4B75-4069-A5B3-49E65A7142FF}" type="slidenum">
              <a:rPr lang="en-US" altLang="en-US" smtClean="0"/>
              <a:pPr/>
              <a:t>25</a:t>
            </a:fld>
            <a:endParaRPr lang="en-US" alt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Psychologists have identified general principles of learning that explain how we acquire new behaviors. These principles apply to simple responses, but they can also help explain how we learn complex skills, like</a:t>
            </a:r>
          </a:p>
          <a:p>
            <a:r>
              <a:rPr lang="en-US" sz="1200" b="0" i="0" u="none" strike="noStrike" kern="1200" baseline="0" dirty="0" smtClean="0">
                <a:solidFill>
                  <a:schemeClr val="tx1"/>
                </a:solidFill>
                <a:latin typeface="+mn-lt"/>
                <a:ea typeface="+mn-ea"/>
                <a:cs typeface="+mn-cs"/>
              </a:rPr>
              <a:t>the classic Khmer dance routines that these girls are learning in Phnom Penh, Cambodia.</a:t>
            </a:r>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3</a:t>
            </a:fld>
            <a:endParaRPr lang="en-US" dirty="0"/>
          </a:p>
        </p:txBody>
      </p:sp>
    </p:spTree>
    <p:extLst>
      <p:ext uri="{BB962C8B-B14F-4D97-AF65-F5344CB8AC3E}">
        <p14:creationId xmlns:p14="http://schemas.microsoft.com/office/powerpoint/2010/main" val="369160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BE70DA22-1B71-439D-A273-2E0F4EF8437F}" type="slidenum">
              <a:rPr lang="en-US" altLang="en-US" smtClean="0"/>
              <a:pPr/>
              <a:t>4</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0" fontAlgn="base" hangingPunct="0">
              <a:lnSpc>
                <a:spcPts val="2200"/>
              </a:lnSpc>
              <a:spcBef>
                <a:spcPct val="0"/>
              </a:spcBef>
              <a:spcAft>
                <a:spcPts val="1200"/>
              </a:spcAft>
              <a:buFont typeface="Arial"/>
              <a:buNone/>
            </a:pPr>
            <a:r>
              <a:rPr lang="en-US" b="0" dirty="0" smtClean="0">
                <a:latin typeface="Arial" pitchFamily="34" charset="0"/>
                <a:ea typeface="Calibri" pitchFamily="34" charset="0"/>
                <a:cs typeface="Arial" pitchFamily="34" charset="0"/>
              </a:rPr>
              <a:t>Classical conditioning explains how certain stimuli can trigger an automatic response.</a:t>
            </a:r>
          </a:p>
          <a:p>
            <a:pPr lvl="0" eaLnBrk="0" fontAlgn="base" hangingPunct="0">
              <a:lnSpc>
                <a:spcPts val="2200"/>
              </a:lnSpc>
              <a:spcBef>
                <a:spcPct val="0"/>
              </a:spcBef>
              <a:spcAft>
                <a:spcPts val="1200"/>
              </a:spcAft>
            </a:pPr>
            <a:r>
              <a:rPr lang="en-US" b="0" dirty="0" smtClean="0">
                <a:latin typeface="Arial" pitchFamily="34" charset="0"/>
                <a:ea typeface="Calibri" pitchFamily="34" charset="0"/>
                <a:cs typeface="Arial" pitchFamily="34" charset="0"/>
              </a:rPr>
              <a:t>Operant conditioning is useful in understanding how new, voluntary actions are acquired.</a:t>
            </a:r>
          </a:p>
          <a:p>
            <a:pPr lvl="0" eaLnBrk="0" fontAlgn="base" hangingPunct="0">
              <a:lnSpc>
                <a:spcPts val="2200"/>
              </a:lnSpc>
              <a:spcBef>
                <a:spcPct val="0"/>
              </a:spcBef>
              <a:spcAft>
                <a:spcPts val="1200"/>
              </a:spcAft>
            </a:pPr>
            <a:r>
              <a:rPr lang="en-US" b="0" dirty="0" smtClean="0">
                <a:latin typeface="Arial" pitchFamily="34" charset="0"/>
                <a:ea typeface="Calibri" pitchFamily="34" charset="0"/>
                <a:cs typeface="Arial" pitchFamily="34" charset="0"/>
              </a:rPr>
              <a:t>Observational learning occurs when new behaviors are acquired by observing the actions of others.</a:t>
            </a:r>
          </a:p>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5</a:t>
            </a:fld>
            <a:endParaRPr lang="en-US" dirty="0"/>
          </a:p>
        </p:txBody>
      </p:sp>
    </p:spTree>
    <p:extLst>
      <p:ext uri="{BB962C8B-B14F-4D97-AF65-F5344CB8AC3E}">
        <p14:creationId xmlns:p14="http://schemas.microsoft.com/office/powerpoint/2010/main" val="1652936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44EA4521-6DF0-45B9-B2C9-7C1FD47F81BC}" type="slidenum">
              <a:rPr lang="en-US" altLang="en-US" smtClean="0"/>
              <a:pPr/>
              <a:t>6</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964D2AFC-A0B7-4171-94F8-E0C3FFE90302}" type="slidenum">
              <a:rPr lang="en-US" altLang="en-US" smtClean="0"/>
              <a:pPr/>
              <a:t>7</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9</a:t>
            </a:fld>
            <a:endParaRPr lang="en-US" dirty="0"/>
          </a:p>
        </p:txBody>
      </p:sp>
    </p:spTree>
    <p:extLst>
      <p:ext uri="{BB962C8B-B14F-4D97-AF65-F5344CB8AC3E}">
        <p14:creationId xmlns:p14="http://schemas.microsoft.com/office/powerpoint/2010/main" val="2673742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10</a:t>
            </a:fld>
            <a:endParaRPr lang="en-US" dirty="0"/>
          </a:p>
        </p:txBody>
      </p:sp>
    </p:spTree>
    <p:extLst>
      <p:ext uri="{BB962C8B-B14F-4D97-AF65-F5344CB8AC3E}">
        <p14:creationId xmlns:p14="http://schemas.microsoft.com/office/powerpoint/2010/main" val="3825196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6F881F84-D8B0-472B-A01E-F1FF09D7A2E6}" type="slidenum">
              <a:rPr lang="en-US" altLang="en-US" smtClean="0"/>
              <a:pPr/>
              <a:t>11</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
        <p:nvSpPr>
          <p:cNvPr id="3" name="Rectangle 2"/>
          <p:cNvSpPr/>
          <p:nvPr userDrawn="1"/>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74259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2314426"/>
            <a:ext cx="8229600" cy="2000548"/>
          </a:xfrm>
        </p:spPr>
        <p:style>
          <a:lnRef idx="1">
            <a:schemeClr val="dk1"/>
          </a:lnRef>
          <a:fillRef idx="2">
            <a:schemeClr val="dk1"/>
          </a:fillRef>
          <a:effectRef idx="1">
            <a:schemeClr val="dk1"/>
          </a:effectRef>
          <a:fontRef idx="none"/>
        </p:style>
        <p:txBody>
          <a:bodyPr anchor="ctr" anchorCtr="0">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108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Questio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2314426"/>
            <a:ext cx="8229600" cy="2000548"/>
          </a:xfrm>
        </p:spPr>
        <p:style>
          <a:lnRef idx="1">
            <a:schemeClr val="dk1"/>
          </a:lnRef>
          <a:fillRef idx="2">
            <a:schemeClr val="dk1"/>
          </a:fillRef>
          <a:effectRef idx="1">
            <a:schemeClr val="dk1"/>
          </a:effectRef>
          <a:fontRef idx="none"/>
        </p:style>
        <p:txBody>
          <a:bodyPr anchor="ctr" anchorCtr="0">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108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590550"/>
            <a:ext cx="7772400" cy="11620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066800" y="1981200"/>
            <a:ext cx="3787775" cy="199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06975" y="1981200"/>
            <a:ext cx="3789363" cy="199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1066800" y="4124325"/>
            <a:ext cx="7729538" cy="199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xfrm>
            <a:off x="1066800" y="6324600"/>
            <a:ext cx="1905000" cy="457200"/>
          </a:xfrm>
          <a:prstGeom prst="rect">
            <a:avLst/>
          </a:prstGeom>
          <a:ln/>
        </p:spPr>
        <p:txBody>
          <a:bodyPr/>
          <a:lstStyle>
            <a:lvl1pPr>
              <a:defRPr/>
            </a:lvl1pPr>
          </a:lstStyle>
          <a:p>
            <a:pPr>
              <a:defRPr/>
            </a:pPr>
            <a:endParaRPr lang="en-US"/>
          </a:p>
        </p:txBody>
      </p:sp>
      <p:sp>
        <p:nvSpPr>
          <p:cNvPr id="7" name="Rectangle 8"/>
          <p:cNvSpPr>
            <a:spLocks noGrp="1" noChangeArrowheads="1"/>
          </p:cNvSpPr>
          <p:nvPr>
            <p:ph type="ftr" sz="quarter" idx="11"/>
          </p:nvPr>
        </p:nvSpPr>
        <p:spPr>
          <a:xfrm>
            <a:off x="3505200" y="6324600"/>
            <a:ext cx="2895600" cy="457200"/>
          </a:xfrm>
          <a:prstGeom prst="rect">
            <a:avLst/>
          </a:prstGeom>
          <a:ln/>
        </p:spPr>
        <p:txBody>
          <a:bodyPr/>
          <a:lstStyle>
            <a:lvl1pPr>
              <a:defRPr/>
            </a:lvl1pPr>
          </a:lstStyle>
          <a:p>
            <a:pPr>
              <a:defRPr/>
            </a:pPr>
            <a:endParaRPr lang="en-US"/>
          </a:p>
        </p:txBody>
      </p:sp>
      <p:sp>
        <p:nvSpPr>
          <p:cNvPr id="8" name="Rectangle 9"/>
          <p:cNvSpPr>
            <a:spLocks noGrp="1" noChangeArrowheads="1"/>
          </p:cNvSpPr>
          <p:nvPr>
            <p:ph type="sldNum" sz="quarter" idx="12"/>
          </p:nvPr>
        </p:nvSpPr>
        <p:spPr>
          <a:xfrm>
            <a:off x="6934200" y="6324600"/>
            <a:ext cx="1905000" cy="457200"/>
          </a:xfrm>
          <a:prstGeom prst="rect">
            <a:avLst/>
          </a:prstGeom>
          <a:ln/>
        </p:spPr>
        <p:txBody>
          <a:bodyPr/>
          <a:lstStyle>
            <a:lvl1pPr>
              <a:defRPr/>
            </a:lvl1pPr>
          </a:lstStyle>
          <a:p>
            <a:pPr>
              <a:defRPr/>
            </a:pPr>
            <a:fld id="{A1AD109B-B5AA-47E3-8EC5-52C38C1235D1}" type="slidenum">
              <a:rPr lang="en-US"/>
              <a:pPr>
                <a:defRPr/>
              </a:pPr>
              <a:t>‹#›</a:t>
            </a:fld>
            <a:endParaRPr lang="en-US"/>
          </a:p>
        </p:txBody>
      </p:sp>
    </p:spTree>
    <p:extLst>
      <p:ext uri="{BB962C8B-B14F-4D97-AF65-F5344CB8AC3E}">
        <p14:creationId xmlns:p14="http://schemas.microsoft.com/office/powerpoint/2010/main" val="44733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
        <p:nvSpPr>
          <p:cNvPr id="5" name="Rectangle 4"/>
          <p:cNvSpPr/>
          <p:nvPr userDrawn="1"/>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21" r:id="rId7"/>
    <p:sldLayoutId id="2147483728" r:id="rId8"/>
    <p:sldLayoutId id="2147483736" r:id="rId9"/>
  </p:sldLayoutIdLst>
  <p:txStyles>
    <p:titleStyle>
      <a:lvl1pPr algn="l" defTabSz="914400" rtl="0" eaLnBrk="1" latinLnBrk="0" hangingPunct="1">
        <a:spcBef>
          <a:spcPct val="0"/>
        </a:spcBef>
        <a:buNone/>
        <a:defRPr sz="36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Clr>
          <a:schemeClr val="accent6">
            <a:lumMod val="50000"/>
          </a:schemeClr>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reenhead.ac.uk/subjects/psychology/explained.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www.phschool.com/science/science_news/articles/fear_not.html" TargetMode="Externa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637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figure is a drawing that depicts the stages of classical conditioning. The text reads as follows. Before Conditioning:&#10;During Conditioning:&#10;After Conditioning:&#10;Prior to conditioning, the dog&#10;notices the bell ringing, but does&#10;not salivate. Here, the bell is a&#10;neutral stimulus. Food placed in&#10;the dog’s mouth (the UCS)&#10;naturally produces the salivation&#10;reflex (the UCR).&#10;In the conditioning phase, the&#10;neutral stimulus (the ringing&#10;bell) is repeatedly sounded&#10;immediately before food is&#10;placed in the dog’s mouth&#10;(the UCS), which produces&#10;the natural reflex of salivation&#10;(the UCR).&#10;The ringing bell is no longer&#10;neutral. It is now called a&#10;CS because, when the bell is&#10;rung, the dog reacts with a&#10;conditioned reflex: It salivates&#10;even though no food is present.&#10;The salivation response is&#10;called a CR." title="Fig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9766" y="254001"/>
            <a:ext cx="6323590" cy="6225988"/>
          </a:xfrm>
          <a:prstGeom prst="rect">
            <a:avLst/>
          </a:prstGeom>
        </p:spPr>
      </p:pic>
      <p:graphicFrame>
        <p:nvGraphicFramePr>
          <p:cNvPr id="4" name="Diagram 3"/>
          <p:cNvGraphicFramePr/>
          <p:nvPr>
            <p:extLst>
              <p:ext uri="{D42A27DB-BD31-4B8C-83A1-F6EECF244321}">
                <p14:modId xmlns:p14="http://schemas.microsoft.com/office/powerpoint/2010/main" val="2940995405"/>
              </p:ext>
            </p:extLst>
          </p:nvPr>
        </p:nvGraphicFramePr>
        <p:xfrm>
          <a:off x="0" y="0"/>
          <a:ext cx="2286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ounded Rectangle 5"/>
          <p:cNvSpPr/>
          <p:nvPr/>
        </p:nvSpPr>
        <p:spPr>
          <a:xfrm>
            <a:off x="448234" y="283882"/>
            <a:ext cx="2166471" cy="144150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dirty="0" smtClean="0">
                <a:latin typeface="Aharoni" pitchFamily="2" charset="-79"/>
                <a:cs typeface="Aharoni" pitchFamily="2" charset="-79"/>
              </a:rPr>
              <a:t>Unconditioned Stimulus</a:t>
            </a:r>
          </a:p>
        </p:txBody>
      </p:sp>
      <p:sp>
        <p:nvSpPr>
          <p:cNvPr id="7" name="Rounded Rectangle 6"/>
          <p:cNvSpPr/>
          <p:nvPr/>
        </p:nvSpPr>
        <p:spPr>
          <a:xfrm>
            <a:off x="444179" y="1751405"/>
            <a:ext cx="2166471" cy="144150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dirty="0" smtClean="0">
                <a:latin typeface="Aharoni" pitchFamily="2" charset="-79"/>
                <a:cs typeface="Aharoni" pitchFamily="2" charset="-79"/>
              </a:rPr>
              <a:t>Unconditioned Response</a:t>
            </a:r>
          </a:p>
        </p:txBody>
      </p:sp>
      <p:sp>
        <p:nvSpPr>
          <p:cNvPr id="8" name="Rounded Rectangle 7"/>
          <p:cNvSpPr/>
          <p:nvPr/>
        </p:nvSpPr>
        <p:spPr>
          <a:xfrm>
            <a:off x="433294" y="3218927"/>
            <a:ext cx="2166471" cy="144150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dirty="0" smtClean="0">
                <a:latin typeface="Aharoni" pitchFamily="2" charset="-79"/>
                <a:cs typeface="Aharoni" pitchFamily="2" charset="-79"/>
              </a:rPr>
              <a:t>Conditioned Stimulus</a:t>
            </a:r>
          </a:p>
        </p:txBody>
      </p:sp>
      <p:sp>
        <p:nvSpPr>
          <p:cNvPr id="9" name="Rounded Rectangle 8"/>
          <p:cNvSpPr/>
          <p:nvPr/>
        </p:nvSpPr>
        <p:spPr>
          <a:xfrm>
            <a:off x="437350" y="4693279"/>
            <a:ext cx="2166471" cy="144150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dirty="0" smtClean="0">
                <a:latin typeface="Aharoni" pitchFamily="2" charset="-79"/>
                <a:cs typeface="Aharoni" pitchFamily="2" charset="-79"/>
              </a:rPr>
              <a:t>Conditioned Response</a:t>
            </a:r>
          </a:p>
        </p:txBody>
      </p:sp>
    </p:spTree>
    <p:extLst>
      <p:ext uri="{BB962C8B-B14F-4D97-AF65-F5344CB8AC3E}">
        <p14:creationId xmlns:p14="http://schemas.microsoft.com/office/powerpoint/2010/main" val="25743025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o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463" y="685800"/>
            <a:ext cx="453548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855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that Affect Conditioning</a:t>
            </a:r>
            <a:endParaRPr lang="en-US" dirty="0"/>
          </a:p>
        </p:txBody>
      </p:sp>
      <p:sp>
        <p:nvSpPr>
          <p:cNvPr id="15" name="Content Placeholder 14"/>
          <p:cNvSpPr>
            <a:spLocks noGrp="1"/>
          </p:cNvSpPr>
          <p:nvPr>
            <p:ph idx="1"/>
          </p:nvPr>
        </p:nvSpPr>
        <p:spPr/>
        <p:txBody>
          <a:bodyPr>
            <a:normAutofit/>
          </a:bodyPr>
          <a:lstStyle/>
          <a:p>
            <a:r>
              <a:rPr lang="en-US" b="1" dirty="0" smtClean="0"/>
              <a:t>Timing</a:t>
            </a:r>
          </a:p>
          <a:p>
            <a:pPr lvl="1"/>
            <a:r>
              <a:rPr lang="en-US" dirty="0" smtClean="0"/>
              <a:t>Conditioning most effective when conditioned stimulus is presented immediately before unconditioned stimulus</a:t>
            </a:r>
          </a:p>
          <a:p>
            <a:pPr lvl="1"/>
            <a:r>
              <a:rPr lang="en-US" dirty="0" smtClean="0"/>
              <a:t>Usually ½ second to a few seconds</a:t>
            </a:r>
          </a:p>
          <a:p>
            <a:r>
              <a:rPr lang="en-US" b="1" dirty="0" smtClean="0"/>
              <a:t>Frequency</a:t>
            </a:r>
          </a:p>
          <a:p>
            <a:pPr lvl="1"/>
            <a:r>
              <a:rPr lang="en-US" dirty="0" smtClean="0"/>
              <a:t>The </a:t>
            </a:r>
            <a:r>
              <a:rPr lang="en-US" dirty="0"/>
              <a:t>more frequently the CS and UCS are paired, the stronger the association. </a:t>
            </a:r>
            <a:endParaRPr lang="en-US" dirty="0" smtClean="0"/>
          </a:p>
          <a:p>
            <a:endParaRPr lang="en-US" dirty="0"/>
          </a:p>
        </p:txBody>
      </p:sp>
      <p:sp>
        <p:nvSpPr>
          <p:cNvPr id="13" name="Rectangle 12"/>
          <p:cNvSpPr/>
          <p:nvPr/>
        </p:nvSpPr>
        <p:spPr>
          <a:xfrm rot="16200000">
            <a:off x="-343908" y="6259025"/>
            <a:ext cx="928660" cy="215444"/>
          </a:xfrm>
          <a:prstGeom prst="rect">
            <a:avLst/>
          </a:prstGeom>
        </p:spPr>
        <p:txBody>
          <a:bodyPr wrap="none">
            <a:spAutoFit/>
          </a:bodyPr>
          <a:lstStyle/>
          <a:p>
            <a:r>
              <a:rPr lang="en-US" sz="800" dirty="0"/>
              <a:t>REUTERS/Stringer</a:t>
            </a:r>
          </a:p>
        </p:txBody>
      </p:sp>
    </p:spTree>
    <p:extLst>
      <p:ext uri="{BB962C8B-B14F-4D97-AF65-F5344CB8AC3E}">
        <p14:creationId xmlns:p14="http://schemas.microsoft.com/office/powerpoint/2010/main" val="3376864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that Affect Conditioning</a:t>
            </a:r>
            <a:endParaRPr lang="en-US" dirty="0"/>
          </a:p>
        </p:txBody>
      </p:sp>
      <p:sp>
        <p:nvSpPr>
          <p:cNvPr id="15" name="Content Placeholder 14"/>
          <p:cNvSpPr>
            <a:spLocks noGrp="1"/>
          </p:cNvSpPr>
          <p:nvPr>
            <p:ph idx="1"/>
          </p:nvPr>
        </p:nvSpPr>
        <p:spPr/>
        <p:txBody>
          <a:bodyPr>
            <a:normAutofit fontScale="92500" lnSpcReduction="10000"/>
          </a:bodyPr>
          <a:lstStyle/>
          <a:p>
            <a:pPr lvl="0"/>
            <a:r>
              <a:rPr lang="en-US" b="1" dirty="0" smtClean="0"/>
              <a:t>Stimulus generalization</a:t>
            </a:r>
          </a:p>
          <a:p>
            <a:pPr lvl="1"/>
            <a:r>
              <a:rPr lang="en-US" dirty="0" smtClean="0"/>
              <a:t>The occurrence of a learned response not only to the original stimulus but to other, similar stimuli as well</a:t>
            </a:r>
          </a:p>
          <a:p>
            <a:pPr lvl="0"/>
            <a:r>
              <a:rPr lang="en-US" b="1" dirty="0" smtClean="0"/>
              <a:t>Stimulus discrimination</a:t>
            </a:r>
          </a:p>
          <a:p>
            <a:pPr lvl="1"/>
            <a:r>
              <a:rPr lang="en-US" dirty="0" smtClean="0"/>
              <a:t>The occurrence of a learned response to a specific stimulus but not to other, similar stimuli</a:t>
            </a:r>
          </a:p>
          <a:p>
            <a:pPr lvl="0"/>
            <a:r>
              <a:rPr lang="en-US" b="1" dirty="0" smtClean="0"/>
              <a:t>Higher order conditioning</a:t>
            </a:r>
          </a:p>
          <a:p>
            <a:pPr lvl="1"/>
            <a:r>
              <a:rPr lang="en-US" dirty="0" smtClean="0"/>
              <a:t>Procedure in which a conditioned stimulus from one learning trial functions as the unconditioned stimulus in a new conditioning trial; second conditioned stimulus comes to elicit the conditioned response, even though it has never been directly paired with unconditioned stimulus.</a:t>
            </a:r>
          </a:p>
          <a:p>
            <a:pPr marL="457200" lvl="1" indent="0">
              <a:buNone/>
            </a:pPr>
            <a:endParaRPr lang="en-US" dirty="0" smtClean="0"/>
          </a:p>
          <a:p>
            <a:endParaRPr lang="en-US" dirty="0"/>
          </a:p>
        </p:txBody>
      </p:sp>
      <p:sp>
        <p:nvSpPr>
          <p:cNvPr id="13" name="Rectangle 12"/>
          <p:cNvSpPr/>
          <p:nvPr/>
        </p:nvSpPr>
        <p:spPr>
          <a:xfrm rot="16200000">
            <a:off x="-343908" y="6259025"/>
            <a:ext cx="928660" cy="215444"/>
          </a:xfrm>
          <a:prstGeom prst="rect">
            <a:avLst/>
          </a:prstGeom>
        </p:spPr>
        <p:txBody>
          <a:bodyPr wrap="none">
            <a:spAutoFit/>
          </a:bodyPr>
          <a:lstStyle/>
          <a:p>
            <a:r>
              <a:rPr lang="en-US" sz="800" dirty="0"/>
              <a:t>REUTERS/Stringer</a:t>
            </a:r>
          </a:p>
        </p:txBody>
      </p:sp>
    </p:spTree>
    <p:extLst>
      <p:ext uri="{BB962C8B-B14F-4D97-AF65-F5344CB8AC3E}">
        <p14:creationId xmlns:p14="http://schemas.microsoft.com/office/powerpoint/2010/main" val="983487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a:xfrm>
            <a:off x="1066800" y="609600"/>
            <a:ext cx="7729538" cy="5791200"/>
          </a:xfrm>
        </p:spPr>
        <p:txBody>
          <a:bodyPr/>
          <a:lstStyle/>
          <a:p>
            <a:pPr eaLnBrk="1" hangingPunct="1">
              <a:defRPr/>
            </a:pPr>
            <a:r>
              <a:rPr lang="en-US" sz="2800" dirty="0" smtClean="0"/>
              <a:t>UCS</a:t>
            </a:r>
          </a:p>
          <a:p>
            <a:pPr lvl="1" eaLnBrk="1" hangingPunct="1">
              <a:defRPr/>
            </a:pPr>
            <a:r>
              <a:rPr lang="en-US" sz="2400" dirty="0" smtClean="0"/>
              <a:t>Food </a:t>
            </a:r>
          </a:p>
          <a:p>
            <a:pPr eaLnBrk="1" hangingPunct="1">
              <a:defRPr/>
            </a:pPr>
            <a:r>
              <a:rPr lang="en-US" sz="2800" dirty="0" smtClean="0"/>
              <a:t>UCR</a:t>
            </a:r>
          </a:p>
          <a:p>
            <a:pPr lvl="1" eaLnBrk="1" hangingPunct="1">
              <a:defRPr/>
            </a:pPr>
            <a:r>
              <a:rPr lang="en-US" sz="2400" dirty="0" smtClean="0"/>
              <a:t>Salivation</a:t>
            </a:r>
          </a:p>
          <a:p>
            <a:pPr eaLnBrk="1" hangingPunct="1">
              <a:defRPr/>
            </a:pPr>
            <a:r>
              <a:rPr lang="en-US" sz="2800" dirty="0" smtClean="0"/>
              <a:t>CS (UCS)</a:t>
            </a:r>
          </a:p>
          <a:p>
            <a:pPr lvl="1" eaLnBrk="1" hangingPunct="1">
              <a:defRPr/>
            </a:pPr>
            <a:r>
              <a:rPr lang="en-US" sz="2400" dirty="0" smtClean="0"/>
              <a:t>Bell</a:t>
            </a:r>
          </a:p>
          <a:p>
            <a:pPr eaLnBrk="1" hangingPunct="1">
              <a:defRPr/>
            </a:pPr>
            <a:r>
              <a:rPr lang="en-US" sz="2800" dirty="0" smtClean="0"/>
              <a:t>CR (UCR)</a:t>
            </a:r>
          </a:p>
          <a:p>
            <a:pPr lvl="1" eaLnBrk="1" hangingPunct="1">
              <a:defRPr/>
            </a:pPr>
            <a:r>
              <a:rPr lang="en-US" sz="2400" dirty="0" smtClean="0"/>
              <a:t>Salivation</a:t>
            </a:r>
          </a:p>
          <a:p>
            <a:pPr eaLnBrk="1" hangingPunct="1">
              <a:defRPr/>
            </a:pPr>
            <a:r>
              <a:rPr lang="en-US" sz="2800" dirty="0" smtClean="0"/>
              <a:t>CS</a:t>
            </a:r>
          </a:p>
          <a:p>
            <a:pPr lvl="1" eaLnBrk="1" hangingPunct="1">
              <a:defRPr/>
            </a:pPr>
            <a:r>
              <a:rPr lang="en-US" sz="2400" dirty="0" smtClean="0"/>
              <a:t>Football</a:t>
            </a:r>
          </a:p>
          <a:p>
            <a:pPr eaLnBrk="1" hangingPunct="1">
              <a:defRPr/>
            </a:pPr>
            <a:r>
              <a:rPr lang="en-US" sz="2800" dirty="0" smtClean="0"/>
              <a:t>CR</a:t>
            </a:r>
          </a:p>
          <a:p>
            <a:pPr lvl="1" eaLnBrk="1" hangingPunct="1">
              <a:defRPr/>
            </a:pPr>
            <a:r>
              <a:rPr lang="en-US" sz="2400" dirty="0" smtClean="0"/>
              <a:t>Salivation</a:t>
            </a:r>
          </a:p>
          <a:p>
            <a:pPr eaLnBrk="1" hangingPunct="1">
              <a:defRPr/>
            </a:pPr>
            <a:endParaRPr lang="en-US" sz="2800" dirty="0" smtClean="0"/>
          </a:p>
        </p:txBody>
      </p:sp>
      <p:sp>
        <p:nvSpPr>
          <p:cNvPr id="33795" name="TextBox 4"/>
          <p:cNvSpPr txBox="1">
            <a:spLocks noChangeArrowheads="1"/>
          </p:cNvSpPr>
          <p:nvPr/>
        </p:nvSpPr>
        <p:spPr bwMode="auto">
          <a:xfrm>
            <a:off x="4800600" y="4343400"/>
            <a:ext cx="3390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1800"/>
              <a:t>Note:  The “Food” has never</a:t>
            </a:r>
          </a:p>
          <a:p>
            <a:r>
              <a:rPr lang="en-US" altLang="en-US" sz="1800"/>
              <a:t>Been paired with the “Football” </a:t>
            </a:r>
          </a:p>
          <a:p>
            <a:r>
              <a:rPr lang="en-US" altLang="en-US" sz="1800"/>
              <a:t>For learning to occur.</a:t>
            </a:r>
          </a:p>
        </p:txBody>
      </p:sp>
    </p:spTree>
    <p:extLst>
      <p:ext uri="{BB962C8B-B14F-4D97-AF65-F5344CB8AC3E}">
        <p14:creationId xmlns:p14="http://schemas.microsoft.com/office/powerpoint/2010/main" val="3179972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that Affect Conditioning</a:t>
            </a:r>
            <a:endParaRPr lang="en-US" dirty="0"/>
          </a:p>
        </p:txBody>
      </p:sp>
      <p:sp>
        <p:nvSpPr>
          <p:cNvPr id="3" name="Content Placeholder 2"/>
          <p:cNvSpPr>
            <a:spLocks noGrp="1"/>
          </p:cNvSpPr>
          <p:nvPr>
            <p:ph idx="1"/>
          </p:nvPr>
        </p:nvSpPr>
        <p:spPr/>
        <p:txBody>
          <a:bodyPr>
            <a:normAutofit lnSpcReduction="10000"/>
          </a:bodyPr>
          <a:lstStyle/>
          <a:p>
            <a:r>
              <a:rPr lang="en-US" b="1" dirty="0" smtClean="0"/>
              <a:t>Extinction </a:t>
            </a:r>
            <a:r>
              <a:rPr lang="en-US" b="1" dirty="0"/>
              <a:t>(in classical conditioning</a:t>
            </a:r>
            <a:r>
              <a:rPr lang="en-US" b="1" dirty="0" smtClean="0"/>
              <a:t>)</a:t>
            </a:r>
            <a:r>
              <a:rPr lang="en-US" dirty="0" smtClean="0"/>
              <a:t>: </a:t>
            </a:r>
            <a:r>
              <a:rPr lang="en-US" dirty="0"/>
              <a:t>G</a:t>
            </a:r>
            <a:r>
              <a:rPr lang="en-US" dirty="0" smtClean="0"/>
              <a:t>radual </a:t>
            </a:r>
            <a:r>
              <a:rPr lang="en-US" dirty="0"/>
              <a:t>weakening and </a:t>
            </a:r>
            <a:r>
              <a:rPr lang="en-US" dirty="0" smtClean="0"/>
              <a:t>apparent disappearance </a:t>
            </a:r>
            <a:r>
              <a:rPr lang="en-US" dirty="0"/>
              <a:t>of conditioned </a:t>
            </a:r>
            <a:r>
              <a:rPr lang="en-US" dirty="0" smtClean="0"/>
              <a:t>behavior; occurs</a:t>
            </a:r>
            <a:r>
              <a:rPr lang="en-US" dirty="0"/>
              <a:t> </a:t>
            </a:r>
            <a:r>
              <a:rPr lang="en-US" dirty="0" smtClean="0"/>
              <a:t>when </a:t>
            </a:r>
            <a:r>
              <a:rPr lang="en-US" dirty="0"/>
              <a:t>the conditioned stimulus is </a:t>
            </a:r>
            <a:r>
              <a:rPr lang="en-US" dirty="0" smtClean="0"/>
              <a:t>repeatedly presented </a:t>
            </a:r>
            <a:r>
              <a:rPr lang="en-US" dirty="0"/>
              <a:t>without the </a:t>
            </a:r>
            <a:r>
              <a:rPr lang="en-US" dirty="0" smtClean="0"/>
              <a:t>unconditioned stimulus</a:t>
            </a:r>
            <a:endParaRPr lang="en-US" dirty="0"/>
          </a:p>
          <a:p>
            <a:pPr marL="0" indent="0">
              <a:buNone/>
            </a:pPr>
            <a:endParaRPr lang="en-US" b="1" dirty="0"/>
          </a:p>
          <a:p>
            <a:r>
              <a:rPr lang="en-US" b="1" dirty="0"/>
              <a:t>S</a:t>
            </a:r>
            <a:r>
              <a:rPr lang="en-US" b="1" dirty="0" smtClean="0"/>
              <a:t>pontaneous recovery</a:t>
            </a:r>
            <a:r>
              <a:rPr lang="en-US" dirty="0" smtClean="0"/>
              <a:t>: Reappearance</a:t>
            </a:r>
            <a:r>
              <a:rPr lang="en-US" dirty="0"/>
              <a:t> </a:t>
            </a:r>
            <a:r>
              <a:rPr lang="en-US" dirty="0" smtClean="0"/>
              <a:t>of </a:t>
            </a:r>
            <a:r>
              <a:rPr lang="en-US" dirty="0"/>
              <a:t>a previously extinguished </a:t>
            </a:r>
            <a:r>
              <a:rPr lang="en-US" dirty="0" smtClean="0"/>
              <a:t>conditioned response </a:t>
            </a:r>
            <a:r>
              <a:rPr lang="en-US" dirty="0"/>
              <a:t>after a period of time </a:t>
            </a:r>
            <a:r>
              <a:rPr lang="en-US" dirty="0" smtClean="0"/>
              <a:t>without exposure </a:t>
            </a:r>
            <a:r>
              <a:rPr lang="en-US" dirty="0"/>
              <a:t>to the conditioned </a:t>
            </a:r>
            <a:r>
              <a:rPr lang="en-US" dirty="0" smtClean="0"/>
              <a:t>stimulus</a:t>
            </a:r>
            <a:endParaRPr lang="en-US" dirty="0"/>
          </a:p>
        </p:txBody>
      </p:sp>
    </p:spTree>
    <p:extLst>
      <p:ext uri="{BB962C8B-B14F-4D97-AF65-F5344CB8AC3E}">
        <p14:creationId xmlns:p14="http://schemas.microsoft.com/office/powerpoint/2010/main" val="1929864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9012"/>
            <a:ext cx="8229600" cy="1143000"/>
          </a:xfrm>
        </p:spPr>
        <p:txBody>
          <a:bodyPr>
            <a:normAutofit fontScale="90000"/>
          </a:bodyPr>
          <a:lstStyle/>
          <a:p>
            <a:r>
              <a:rPr lang="en-US" dirty="0"/>
              <a:t>Extinction and Spontaneous Recovery</a:t>
            </a:r>
            <a:br>
              <a:rPr lang="en-US" dirty="0"/>
            </a:br>
            <a:r>
              <a:rPr lang="en-US" dirty="0"/>
              <a:t>in Pavlov’s Laboratory</a:t>
            </a:r>
          </a:p>
        </p:txBody>
      </p:sp>
      <p:sp>
        <p:nvSpPr>
          <p:cNvPr id="3" name="Content Placeholder 2"/>
          <p:cNvSpPr>
            <a:spLocks noGrp="1"/>
          </p:cNvSpPr>
          <p:nvPr>
            <p:ph idx="1"/>
          </p:nvPr>
        </p:nvSpPr>
        <p:spPr>
          <a:xfrm>
            <a:off x="421574" y="1386472"/>
            <a:ext cx="3995271" cy="4525963"/>
          </a:xfrm>
        </p:spPr>
        <p:txBody>
          <a:bodyPr>
            <a:noAutofit/>
          </a:bodyPr>
          <a:lstStyle/>
          <a:p>
            <a:r>
              <a:rPr lang="en-US" sz="1600" dirty="0"/>
              <a:t>This demonstration involved </a:t>
            </a:r>
            <a:r>
              <a:rPr lang="en-US" sz="1600" dirty="0" smtClean="0"/>
              <a:t>a dog </a:t>
            </a:r>
            <a:r>
              <a:rPr lang="en-US" sz="1600" dirty="0"/>
              <a:t>that had already been conditioned to salivate (the CR</a:t>
            </a:r>
            <a:r>
              <a:rPr lang="en-US" sz="1600" dirty="0" smtClean="0"/>
              <a:t>) to </a:t>
            </a:r>
            <a:r>
              <a:rPr lang="en-US" sz="1600" dirty="0"/>
              <a:t>just </a:t>
            </a:r>
            <a:r>
              <a:rPr lang="en-US" sz="1600" dirty="0" smtClean="0"/>
              <a:t>the </a:t>
            </a:r>
            <a:r>
              <a:rPr lang="en-US" sz="1600" dirty="0"/>
              <a:t>sight of the meat powder (the CS). </a:t>
            </a:r>
            <a:endParaRPr lang="en-US" sz="1600" dirty="0" smtClean="0"/>
          </a:p>
          <a:p>
            <a:r>
              <a:rPr lang="en-US" sz="1600" dirty="0" smtClean="0"/>
              <a:t>During the extinction </a:t>
            </a:r>
            <a:r>
              <a:rPr lang="en-US" sz="1600" dirty="0"/>
              <a:t>phase, the CS was repeatedly presented at </a:t>
            </a:r>
            <a:r>
              <a:rPr lang="en-US" sz="1600" dirty="0" smtClean="0"/>
              <a:t>three minute</a:t>
            </a:r>
            <a:r>
              <a:rPr lang="en-US" sz="1600" dirty="0"/>
              <a:t> </a:t>
            </a:r>
            <a:r>
              <a:rPr lang="en-US" sz="1600" dirty="0" smtClean="0"/>
              <a:t>intervals </a:t>
            </a:r>
            <a:r>
              <a:rPr lang="en-US" sz="1600" dirty="0"/>
              <a:t>and held just out of the dog’s reach. </a:t>
            </a:r>
            <a:endParaRPr lang="en-US" sz="1600" dirty="0" smtClean="0"/>
          </a:p>
          <a:p>
            <a:r>
              <a:rPr lang="en-US" sz="1600" dirty="0" smtClean="0"/>
              <a:t>As you can </a:t>
            </a:r>
            <a:r>
              <a:rPr lang="en-US" sz="1600" dirty="0"/>
              <a:t>see in the graph, over the course of six trials the </a:t>
            </a:r>
            <a:r>
              <a:rPr lang="en-US" sz="1600" dirty="0" smtClean="0"/>
              <a:t>amount of </a:t>
            </a:r>
            <a:r>
              <a:rPr lang="en-US" sz="1600" dirty="0"/>
              <a:t>saliva </a:t>
            </a:r>
            <a:r>
              <a:rPr lang="en-US" sz="1600" dirty="0" smtClean="0"/>
              <a:t>secreted </a:t>
            </a:r>
            <a:r>
              <a:rPr lang="en-US" sz="1600" dirty="0"/>
              <a:t>by the dog quickly decreased to zero. </a:t>
            </a:r>
            <a:r>
              <a:rPr lang="en-US" sz="1600" dirty="0" smtClean="0"/>
              <a:t>This indicates </a:t>
            </a:r>
            <a:r>
              <a:rPr lang="en-US" sz="1600" dirty="0"/>
              <a:t>that extinction had occurred. </a:t>
            </a:r>
            <a:endParaRPr lang="en-US" sz="1600" dirty="0" smtClean="0"/>
          </a:p>
          <a:p>
            <a:r>
              <a:rPr lang="en-US" sz="1600" dirty="0" smtClean="0"/>
              <a:t>After </a:t>
            </a:r>
            <a:r>
              <a:rPr lang="en-US" sz="1600" dirty="0"/>
              <a:t>a two-hour </a:t>
            </a:r>
            <a:r>
              <a:rPr lang="en-US" sz="1600" dirty="0" smtClean="0"/>
              <a:t>rest period</a:t>
            </a:r>
            <a:r>
              <a:rPr lang="en-US" sz="1600" dirty="0"/>
              <a:t>, the CS was presented again. At the sight of the </a:t>
            </a:r>
            <a:r>
              <a:rPr lang="en-US" sz="1600" dirty="0" smtClean="0"/>
              <a:t>meat powder</a:t>
            </a:r>
            <a:r>
              <a:rPr lang="en-US" sz="1600" dirty="0"/>
              <a:t>, the dog secreted saliva once more, evidence for </a:t>
            </a:r>
            <a:r>
              <a:rPr lang="en-US" sz="1600" dirty="0" smtClean="0"/>
              <a:t>the spontaneous </a:t>
            </a:r>
            <a:r>
              <a:rPr lang="en-US" sz="1600" dirty="0"/>
              <a:t>recovery of the conditioned response</a:t>
            </a:r>
            <a:r>
              <a:rPr lang="en-US" sz="1600" dirty="0" smtClean="0"/>
              <a:t>. Source</a:t>
            </a:r>
            <a:r>
              <a:rPr lang="en-US" sz="1600" dirty="0"/>
              <a:t>: Data from Pavlov (1927).</a:t>
            </a:r>
          </a:p>
        </p:txBody>
      </p:sp>
      <p:pic>
        <p:nvPicPr>
          <p:cNvPr id="5" name="Picture 4" descr="The figure is a bar graph. The data show that This demonstration involved a dog that had already been conditioned to salivate (the CR) to just the sight of the meat powder (the CS). &#10;During the extinction phase, the CS was repeatedly presented at three minute intervals and held just out of the dog’s reach. &#10;As you can see in the graph, over the course of six trials the amount of saliva secreted by the dog quickly decreased to zero. This indicates that extinction had occurred. &#10;After a two-hour rest period, the CS was presented again. At the sight of the meat powder, the dog secreted saliva once more, evidence for the spontaneous recovery of the conditioned response. Source: Data from Pavlov (1927).&#10;&#10;" title="Fig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638300"/>
            <a:ext cx="4127500" cy="4022308"/>
          </a:xfrm>
          <a:prstGeom prst="rect">
            <a:avLst/>
          </a:prstGeom>
        </p:spPr>
      </p:pic>
    </p:spTree>
    <p:extLst>
      <p:ext uri="{BB962C8B-B14F-4D97-AF65-F5344CB8AC3E}">
        <p14:creationId xmlns:p14="http://schemas.microsoft.com/office/powerpoint/2010/main" val="948809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From Pavlov to Watson</a:t>
            </a:r>
            <a:br>
              <a:rPr lang="en-US" dirty="0" smtClean="0"/>
            </a:br>
            <a:r>
              <a:rPr lang="en-US" sz="2800" dirty="0" smtClean="0"/>
              <a:t>THE FOUNDING OF BEHAVIORISM</a:t>
            </a:r>
            <a:endParaRPr lang="en-US" sz="2800" dirty="0"/>
          </a:p>
        </p:txBody>
      </p:sp>
      <p:sp>
        <p:nvSpPr>
          <p:cNvPr id="3" name="Content Placeholder 2"/>
          <p:cNvSpPr>
            <a:spLocks noGrp="1"/>
          </p:cNvSpPr>
          <p:nvPr>
            <p:ph idx="1"/>
          </p:nvPr>
        </p:nvSpPr>
        <p:spPr>
          <a:xfrm>
            <a:off x="457200" y="1600200"/>
            <a:ext cx="8104094" cy="4525963"/>
          </a:xfrm>
        </p:spPr>
        <p:txBody>
          <a:bodyPr/>
          <a:lstStyle/>
          <a:p>
            <a:r>
              <a:rPr lang="en-US" b="1" dirty="0" smtClean="0"/>
              <a:t>Watson</a:t>
            </a:r>
          </a:p>
          <a:p>
            <a:pPr lvl="1"/>
            <a:r>
              <a:rPr lang="en-US" dirty="0" smtClean="0"/>
              <a:t>Founded new approach called </a:t>
            </a:r>
            <a:r>
              <a:rPr lang="en-US" b="1" dirty="0" smtClean="0"/>
              <a:t>behaviorism </a:t>
            </a:r>
          </a:p>
          <a:p>
            <a:pPr lvl="1"/>
            <a:r>
              <a:rPr lang="en-US" dirty="0" smtClean="0"/>
              <a:t>Advocated scientific study of objectively observed behavior</a:t>
            </a:r>
          </a:p>
          <a:p>
            <a:pPr lvl="1"/>
            <a:r>
              <a:rPr lang="en-US" dirty="0" smtClean="0"/>
              <a:t>Believed all human behavior is result of conditioning and learning</a:t>
            </a:r>
          </a:p>
          <a:p>
            <a:pPr lvl="1"/>
            <a:r>
              <a:rPr lang="en-US" dirty="0" smtClean="0"/>
              <a:t>Conducted controversial </a:t>
            </a:r>
            <a:br>
              <a:rPr lang="en-US" dirty="0" smtClean="0"/>
            </a:br>
            <a:r>
              <a:rPr lang="en-US" dirty="0" smtClean="0"/>
              <a:t>“Case of Little Albert”</a:t>
            </a:r>
          </a:p>
          <a:p>
            <a:pPr lvl="1"/>
            <a:endParaRPr lang="en-US" dirty="0" smtClean="0"/>
          </a:p>
          <a:p>
            <a:pPr lvl="1"/>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915" y="3853873"/>
            <a:ext cx="3414713"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762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defRPr/>
            </a:pPr>
            <a:r>
              <a:rPr lang="en-US" sz="4000" dirty="0" smtClean="0"/>
              <a:t>Classically Conditioned Emotional Reactions</a:t>
            </a:r>
          </a:p>
        </p:txBody>
      </p:sp>
      <p:sp>
        <p:nvSpPr>
          <p:cNvPr id="46083" name="Rectangle 3"/>
          <p:cNvSpPr>
            <a:spLocks noGrp="1" noChangeArrowheads="1"/>
          </p:cNvSpPr>
          <p:nvPr>
            <p:ph type="body" idx="1"/>
          </p:nvPr>
        </p:nvSpPr>
        <p:spPr/>
        <p:txBody>
          <a:bodyPr/>
          <a:lstStyle/>
          <a:p>
            <a:pPr eaLnBrk="1" hangingPunct="1">
              <a:defRPr/>
            </a:pPr>
            <a:r>
              <a:rPr lang="en-US" dirty="0" smtClean="0"/>
              <a:t>John Watson and “Little Albert” 1920</a:t>
            </a:r>
          </a:p>
          <a:p>
            <a:pPr lvl="1" eaLnBrk="1" hangingPunct="1">
              <a:defRPr/>
            </a:pPr>
            <a:r>
              <a:rPr lang="en-US" dirty="0" smtClean="0"/>
              <a:t>Little Albert learned to fear a white rat when it was paired with a loud noise.</a:t>
            </a:r>
          </a:p>
        </p:txBody>
      </p:sp>
      <p:pic>
        <p:nvPicPr>
          <p:cNvPr id="37892" name="Picture 5" descr="The little Albert experime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733800"/>
            <a:ext cx="2741613"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9" descr="phot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886200"/>
            <a:ext cx="27432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115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4500" y="287338"/>
            <a:ext cx="2644775" cy="1143000"/>
          </a:xfrm>
        </p:spPr>
        <p:txBody>
          <a:bodyPr>
            <a:normAutofit fontScale="90000"/>
          </a:bodyPr>
          <a:lstStyle/>
          <a:p>
            <a:r>
              <a:rPr lang="en-US" dirty="0" smtClean="0"/>
              <a:t>Conditioned Emotional Reactions</a:t>
            </a:r>
            <a:endParaRPr lang="en-US" dirty="0"/>
          </a:p>
        </p:txBody>
      </p:sp>
      <p:sp>
        <p:nvSpPr>
          <p:cNvPr id="4" name="Rectangle 3"/>
          <p:cNvSpPr/>
          <p:nvPr/>
        </p:nvSpPr>
        <p:spPr>
          <a:xfrm>
            <a:off x="496048" y="1809376"/>
            <a:ext cx="2895600" cy="1200329"/>
          </a:xfrm>
          <a:prstGeom prst="rect">
            <a:avLst/>
          </a:prstGeom>
        </p:spPr>
        <p:txBody>
          <a:bodyPr wrap="square">
            <a:spAutoFit/>
          </a:bodyPr>
          <a:lstStyle/>
          <a:p>
            <a:pPr algn="ctr"/>
            <a:r>
              <a:rPr lang="en-US" sz="2400" b="1" i="1" dirty="0">
                <a:solidFill>
                  <a:srgbClr val="5A8B88"/>
                </a:solidFill>
                <a:latin typeface="Arial" pitchFamily="34" charset="0"/>
                <a:cs typeface="Arial" pitchFamily="34" charset="0"/>
              </a:rPr>
              <a:t>The Famous Case of Little </a:t>
            </a:r>
            <a:r>
              <a:rPr lang="en-US" sz="2400" b="1" i="1" dirty="0" smtClean="0">
                <a:solidFill>
                  <a:srgbClr val="5A8B88"/>
                </a:solidFill>
                <a:latin typeface="Arial" pitchFamily="34" charset="0"/>
                <a:cs typeface="Arial" pitchFamily="34" charset="0"/>
              </a:rPr>
              <a:t>Albert. </a:t>
            </a:r>
            <a:r>
              <a:rPr lang="en-US" sz="2400" b="1" i="1" dirty="0">
                <a:solidFill>
                  <a:srgbClr val="5A8B88"/>
                </a:solidFill>
                <a:latin typeface="Arial" pitchFamily="34" charset="0"/>
                <a:cs typeface="Arial" pitchFamily="34" charset="0"/>
              </a:rPr>
              <a:t>Was </a:t>
            </a:r>
            <a:r>
              <a:rPr lang="en-US" sz="2400" b="1" i="1" dirty="0" smtClean="0">
                <a:solidFill>
                  <a:srgbClr val="5A8B88"/>
                </a:solidFill>
                <a:latin typeface="Arial" pitchFamily="34" charset="0"/>
                <a:cs typeface="Arial" pitchFamily="34" charset="0"/>
              </a:rPr>
              <a:t>It </a:t>
            </a:r>
            <a:r>
              <a:rPr lang="en-US" sz="2400" b="1" i="1" dirty="0">
                <a:solidFill>
                  <a:srgbClr val="5A8B88"/>
                </a:solidFill>
                <a:latin typeface="Arial" pitchFamily="34" charset="0"/>
                <a:cs typeface="Arial" pitchFamily="34" charset="0"/>
              </a:rPr>
              <a:t>Ethical?</a:t>
            </a:r>
            <a:endParaRPr lang="en-US" sz="2400" i="1" dirty="0">
              <a:solidFill>
                <a:srgbClr val="5A8B88"/>
              </a:solidFill>
              <a:latin typeface="Arial" pitchFamily="34" charset="0"/>
              <a:cs typeface="Arial" pitchFamily="34" charset="0"/>
            </a:endParaRPr>
          </a:p>
        </p:txBody>
      </p:sp>
      <p:pic>
        <p:nvPicPr>
          <p:cNvPr id="5" name="Picture 4" descr="The figure is a drawing that depicts the conditioning process for little Albert. Little Albert is petting the tame white rat, clearly not afraid of it. But,&#10;after being repeatedly paired with the UCS (a sudden, loud&#10;noise), the white rat becomes a CS. After conditioning,&#10;Little Albert is terrifi ed of the tame rat. His fear generalized&#10;to other furry objects, including rabbits, cotton, Rayner’s&#10;fur coat, and Watson in a Santa Claus beard" title="Fig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4533" y="209177"/>
            <a:ext cx="5508213" cy="6076576"/>
          </a:xfrm>
          <a:prstGeom prst="rect">
            <a:avLst/>
          </a:prstGeom>
        </p:spPr>
      </p:pic>
    </p:spTree>
    <p:extLst>
      <p:ext uri="{BB962C8B-B14F-4D97-AF65-F5344CB8AC3E}">
        <p14:creationId xmlns:p14="http://schemas.microsoft.com/office/powerpoint/2010/main" val="853861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1372632"/>
            <a:ext cx="8229600" cy="3884140"/>
          </a:xfrm>
        </p:spPr>
        <p:txBody>
          <a:bodyPr/>
          <a:lstStyle/>
          <a:p>
            <a:pPr lvl="0"/>
            <a:endParaRPr lang="en-US" b="1" dirty="0" smtClean="0"/>
          </a:p>
          <a:p>
            <a:pPr lvl="0"/>
            <a:r>
              <a:rPr lang="en-US" b="1" dirty="0" smtClean="0"/>
              <a:t>Learning: </a:t>
            </a:r>
            <a:r>
              <a:rPr lang="en-US" dirty="0" smtClean="0">
                <a:solidFill>
                  <a:srgbClr val="000000"/>
                </a:solidFill>
                <a:latin typeface="Aharoni" pitchFamily="2" charset="-79"/>
                <a:ea typeface="Times New Roman" pitchFamily="18" charset="0"/>
                <a:cs typeface="Aharoni" pitchFamily="2" charset="-79"/>
              </a:rPr>
              <a:t>Relatively </a:t>
            </a:r>
            <a:r>
              <a:rPr lang="en-US" dirty="0">
                <a:solidFill>
                  <a:srgbClr val="000000"/>
                </a:solidFill>
                <a:latin typeface="Aharoni" pitchFamily="2" charset="-79"/>
                <a:ea typeface="Times New Roman" pitchFamily="18" charset="0"/>
                <a:cs typeface="Aharoni" pitchFamily="2" charset="-79"/>
              </a:rPr>
              <a:t>enduring change in behavior or knowledge as a result of experience</a:t>
            </a:r>
            <a:r>
              <a:rPr lang="en-US" dirty="0" smtClean="0">
                <a:solidFill>
                  <a:srgbClr val="000000"/>
                </a:solidFill>
                <a:latin typeface="Aharoni" pitchFamily="2" charset="-79"/>
                <a:ea typeface="Times New Roman" pitchFamily="18" charset="0"/>
                <a:cs typeface="Aharoni" pitchFamily="2" charset="-79"/>
              </a:rPr>
              <a:t>.</a:t>
            </a:r>
          </a:p>
          <a:p>
            <a:pPr lvl="0"/>
            <a:endParaRPr lang="en-US" dirty="0">
              <a:solidFill>
                <a:srgbClr val="000000"/>
              </a:solidFill>
              <a:latin typeface="Aharoni" pitchFamily="2" charset="-79"/>
              <a:ea typeface="Times New Roman" pitchFamily="18" charset="0"/>
              <a:cs typeface="Aharoni" pitchFamily="2" charset="-79"/>
            </a:endParaRPr>
          </a:p>
          <a:p>
            <a:r>
              <a:rPr lang="en-US" b="1" dirty="0"/>
              <a:t>Conditioning: </a:t>
            </a:r>
            <a:r>
              <a:rPr lang="en-US" dirty="0">
                <a:latin typeface="Aharoni" pitchFamily="2" charset="-79"/>
                <a:ea typeface="Calibri" pitchFamily="34" charset="0"/>
                <a:cs typeface="Aharoni" pitchFamily="2" charset="-79"/>
              </a:rPr>
              <a:t>Process of learning associations between environmental events and behavioral responses</a:t>
            </a:r>
            <a:r>
              <a:rPr lang="en-US" dirty="0" smtClean="0">
                <a:latin typeface="Aharoni" pitchFamily="2" charset="-79"/>
                <a:ea typeface="Calibri" pitchFamily="34" charset="0"/>
                <a:cs typeface="Aharoni" pitchFamily="2" charset="-79"/>
              </a:rPr>
              <a:t>.</a:t>
            </a:r>
            <a:endParaRPr lang="en-US" dirty="0" smtClean="0">
              <a:solidFill>
                <a:srgbClr val="000000"/>
              </a:solidFill>
            </a:endParaRPr>
          </a:p>
          <a:p>
            <a:pPr lvl="0"/>
            <a:endParaRPr lang="en-US" dirty="0"/>
          </a:p>
        </p:txBody>
      </p:sp>
    </p:spTree>
    <p:extLst>
      <p:ext uri="{BB962C8B-B14F-4D97-AF65-F5344CB8AC3E}">
        <p14:creationId xmlns:p14="http://schemas.microsoft.com/office/powerpoint/2010/main" val="928721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FOCUS</a:t>
            </a:r>
            <a:br>
              <a:rPr lang="en-US" dirty="0" smtClean="0"/>
            </a:br>
            <a:r>
              <a:rPr lang="en-US" dirty="0" smtClean="0"/>
              <a:t>Watson, Classical Conditioning, and Advertising</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John Watson was pioneer in application of classical conditioning principles to advertising.</a:t>
            </a:r>
          </a:p>
          <a:p>
            <a:r>
              <a:rPr lang="en-US" dirty="0" smtClean="0"/>
              <a:t>These principles are widely </a:t>
            </a:r>
            <a:r>
              <a:rPr lang="en-US" dirty="0"/>
              <a:t>used in today’s </a:t>
            </a:r>
            <a:r>
              <a:rPr lang="en-US" dirty="0" smtClean="0"/>
              <a:t>commercials and </a:t>
            </a:r>
            <a:r>
              <a:rPr lang="en-US" dirty="0"/>
              <a:t>print ads, pairing emotion-evoking images with </a:t>
            </a:r>
            <a:r>
              <a:rPr lang="en-US" dirty="0" smtClean="0"/>
              <a:t>otherwise neutral </a:t>
            </a:r>
            <a:r>
              <a:rPr lang="en-US" dirty="0"/>
              <a:t>stimuli, like soft drinks or new </a:t>
            </a:r>
            <a:r>
              <a:rPr lang="en-US" dirty="0" smtClean="0"/>
              <a:t>cars.</a:t>
            </a:r>
          </a:p>
          <a:p>
            <a:endParaRPr lang="en-US" dirty="0"/>
          </a:p>
          <a:p>
            <a:pPr marL="0" indent="0" algn="ctr">
              <a:buNone/>
            </a:pPr>
            <a:r>
              <a:rPr lang="en-US" i="1" dirty="0" smtClean="0"/>
              <a:t>Do you think these strategies are effective?</a:t>
            </a:r>
            <a:endParaRPr lang="en-US" i="1" dirty="0"/>
          </a:p>
        </p:txBody>
      </p:sp>
    </p:spTree>
    <p:extLst>
      <p:ext uri="{BB962C8B-B14F-4D97-AF65-F5344CB8AC3E}">
        <p14:creationId xmlns:p14="http://schemas.microsoft.com/office/powerpoint/2010/main" val="1980373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Classically Conditioned Responses</a:t>
            </a:r>
            <a:endParaRPr lang="en-US" dirty="0"/>
          </a:p>
        </p:txBody>
      </p:sp>
      <p:sp>
        <p:nvSpPr>
          <p:cNvPr id="5" name="Rectangle 4"/>
          <p:cNvSpPr/>
          <p:nvPr/>
        </p:nvSpPr>
        <p:spPr>
          <a:xfrm>
            <a:off x="5127812" y="1302871"/>
            <a:ext cx="3556000" cy="4801315"/>
          </a:xfrm>
          <a:prstGeom prst="rect">
            <a:avLst/>
          </a:prstGeom>
        </p:spPr>
        <p:txBody>
          <a:bodyPr wrap="square">
            <a:spAutoFit/>
          </a:bodyPr>
          <a:lstStyle/>
          <a:p>
            <a:r>
              <a:rPr lang="en-US" b="1" dirty="0"/>
              <a:t>Classically Conditioned Emotional Reactions </a:t>
            </a:r>
            <a:endParaRPr lang="en-US" b="1" dirty="0" smtClean="0"/>
          </a:p>
          <a:p>
            <a:r>
              <a:rPr lang="en-US" dirty="0" smtClean="0"/>
              <a:t>After</a:t>
            </a:r>
            <a:r>
              <a:rPr lang="en-US" dirty="0"/>
              <a:t> </a:t>
            </a:r>
            <a:r>
              <a:rPr lang="en-US" dirty="0" smtClean="0"/>
              <a:t>being </a:t>
            </a:r>
            <a:r>
              <a:rPr lang="en-US" dirty="0"/>
              <a:t>involved in a serious auto accident, many people</a:t>
            </a:r>
          </a:p>
          <a:p>
            <a:r>
              <a:rPr lang="en-US" dirty="0"/>
              <a:t>develop a conditioned emotional response to the scene</a:t>
            </a:r>
          </a:p>
          <a:p>
            <a:r>
              <a:rPr lang="en-US" dirty="0"/>
              <a:t>of the </a:t>
            </a:r>
            <a:r>
              <a:rPr lang="en-US" dirty="0" smtClean="0"/>
              <a:t>accident.</a:t>
            </a:r>
            <a:br>
              <a:rPr lang="en-US" dirty="0" smtClean="0"/>
            </a:br>
            <a:endParaRPr lang="en-US" dirty="0" smtClean="0"/>
          </a:p>
          <a:p>
            <a:r>
              <a:rPr lang="en-US" dirty="0"/>
              <a:t>Although </a:t>
            </a:r>
            <a:r>
              <a:rPr lang="en-US" dirty="0" smtClean="0"/>
              <a:t>the person in this accident wasn’t </a:t>
            </a:r>
            <a:r>
              <a:rPr lang="en-US" dirty="0"/>
              <a:t>seriously hurt, just looking at the photo of the</a:t>
            </a:r>
          </a:p>
          <a:p>
            <a:r>
              <a:rPr lang="en-US" dirty="0"/>
              <a:t>intersection </a:t>
            </a:r>
            <a:r>
              <a:rPr lang="en-US" dirty="0" smtClean="0"/>
              <a:t>and </a:t>
            </a:r>
            <a:r>
              <a:rPr lang="en-US" dirty="0"/>
              <a:t>his totaled </a:t>
            </a:r>
            <a:r>
              <a:rPr lang="en-US" dirty="0" smtClean="0"/>
              <a:t>car</a:t>
            </a:r>
            <a:r>
              <a:rPr lang="en-US" dirty="0"/>
              <a:t> </a:t>
            </a:r>
            <a:r>
              <a:rPr lang="en-US" dirty="0" smtClean="0"/>
              <a:t>makes </a:t>
            </a:r>
            <a:r>
              <a:rPr lang="en-US" dirty="0"/>
              <a:t>his neck </a:t>
            </a:r>
            <a:r>
              <a:rPr lang="en-US" dirty="0" smtClean="0"/>
              <a:t>tighten up </a:t>
            </a:r>
            <a:r>
              <a:rPr lang="en-US" dirty="0"/>
              <a:t>and his heart race. </a:t>
            </a:r>
            <a:br>
              <a:rPr lang="en-US" dirty="0"/>
            </a:br>
            <a:endParaRPr lang="en-US" dirty="0" smtClean="0"/>
          </a:p>
          <a:p>
            <a:r>
              <a:rPr lang="en-US" i="1" dirty="0" smtClean="0"/>
              <a:t>In </a:t>
            </a:r>
            <a:r>
              <a:rPr lang="en-US" i="1" dirty="0"/>
              <a:t>this example, can you identify</a:t>
            </a:r>
          </a:p>
          <a:p>
            <a:r>
              <a:rPr lang="en-US" i="1" dirty="0"/>
              <a:t>the UCS, UCR, CS, and CR?</a:t>
            </a:r>
          </a:p>
        </p:txBody>
      </p:sp>
      <p:pic>
        <p:nvPicPr>
          <p:cNvPr id="6" name="Picture 5" title="Photo of a car accid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22400"/>
            <a:ext cx="4602373" cy="2825750"/>
          </a:xfrm>
          <a:prstGeom prst="rect">
            <a:avLst/>
          </a:prstGeom>
        </p:spPr>
      </p:pic>
    </p:spTree>
    <p:extLst>
      <p:ext uri="{BB962C8B-B14F-4D97-AF65-F5344CB8AC3E}">
        <p14:creationId xmlns:p14="http://schemas.microsoft.com/office/powerpoint/2010/main" val="1038763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hoto of coffee"/>
          <p:cNvPicPr>
            <a:picLocks noChangeAspect="1"/>
          </p:cNvPicPr>
          <p:nvPr/>
        </p:nvPicPr>
        <p:blipFill rotWithShape="1">
          <a:blip r:embed="rId3" cstate="print">
            <a:extLst>
              <a:ext uri="{28A0092B-C50C-407E-A947-70E740481C1C}">
                <a14:useLocalDpi xmlns:a14="http://schemas.microsoft.com/office/drawing/2010/main" val="0"/>
              </a:ext>
            </a:extLst>
          </a:blip>
          <a:srcRect l="3070" r="4835"/>
          <a:stretch/>
        </p:blipFill>
        <p:spPr>
          <a:xfrm>
            <a:off x="0" y="0"/>
            <a:ext cx="9144000" cy="6858000"/>
          </a:xfrm>
          <a:prstGeom prst="rect">
            <a:avLst/>
          </a:prstGeom>
        </p:spPr>
      </p:pic>
      <p:sp>
        <p:nvSpPr>
          <p:cNvPr id="2" name="Title 1"/>
          <p:cNvSpPr>
            <a:spLocks noGrp="1"/>
          </p:cNvSpPr>
          <p:nvPr>
            <p:ph type="title"/>
          </p:nvPr>
        </p:nvSpPr>
        <p:spPr>
          <a:xfrm>
            <a:off x="304800" y="274638"/>
            <a:ext cx="5257800" cy="1143000"/>
          </a:xfrm>
        </p:spPr>
        <p:txBody>
          <a:bodyPr>
            <a:noAutofit/>
          </a:bodyPr>
          <a:lstStyle/>
          <a:p>
            <a:pPr algn="l">
              <a:lnSpc>
                <a:spcPts val="3200"/>
              </a:lnSpc>
            </a:pPr>
            <a:r>
              <a:rPr lang="en-US" sz="3600" dirty="0" smtClean="0">
                <a:solidFill>
                  <a:schemeClr val="bg1"/>
                </a:solidFill>
                <a:latin typeface="Aharoni" pitchFamily="2" charset="-79"/>
                <a:cs typeface="Aharoni" pitchFamily="2" charset="-79"/>
              </a:rPr>
              <a:t>Other Classically Conditioned Responses</a:t>
            </a:r>
            <a:endParaRPr lang="en-US" sz="3600" dirty="0">
              <a:solidFill>
                <a:schemeClr val="bg1"/>
              </a:solidFill>
              <a:latin typeface="Aharoni" pitchFamily="2" charset="-79"/>
              <a:cs typeface="Aharoni" pitchFamily="2" charset="-79"/>
            </a:endParaRPr>
          </a:p>
        </p:txBody>
      </p:sp>
      <p:sp>
        <p:nvSpPr>
          <p:cNvPr id="1025" name="Rectangle 1"/>
          <p:cNvSpPr>
            <a:spLocks noChangeArrowheads="1"/>
          </p:cNvSpPr>
          <p:nvPr/>
        </p:nvSpPr>
        <p:spPr bwMode="auto">
          <a:xfrm>
            <a:off x="381000" y="2102779"/>
            <a:ext cx="5410200" cy="4349909"/>
          </a:xfrm>
          <a:prstGeom prst="rect">
            <a:avLst/>
          </a:prstGeom>
          <a:solidFill>
            <a:srgbClr val="5A8B88">
              <a:alpha val="80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lnSpc>
                <a:spcPts val="2200"/>
              </a:lnSpc>
              <a:spcBef>
                <a:spcPct val="0"/>
              </a:spcBef>
              <a:spcAft>
                <a:spcPts val="1200"/>
              </a:spcAft>
            </a:pPr>
            <a:r>
              <a:rPr lang="en-US" sz="2400" b="1" dirty="0">
                <a:solidFill>
                  <a:schemeClr val="bg1"/>
                </a:solidFill>
                <a:latin typeface="Arial" pitchFamily="34" charset="0"/>
                <a:ea typeface="Calibri" pitchFamily="34" charset="0"/>
                <a:cs typeface="Arial" pitchFamily="34" charset="0"/>
              </a:rPr>
              <a:t>Drug Responses</a:t>
            </a:r>
          </a:p>
          <a:p>
            <a:pPr marL="233363" indent="-233363" eaLnBrk="0" fontAlgn="base" hangingPunct="0">
              <a:lnSpc>
                <a:spcPts val="2200"/>
              </a:lnSpc>
              <a:spcBef>
                <a:spcPct val="0"/>
              </a:spcBef>
              <a:spcAft>
                <a:spcPts val="1200"/>
              </a:spcAft>
              <a:buFont typeface="Wingdings" pitchFamily="2" charset="2"/>
              <a:buChar char="§"/>
            </a:pPr>
            <a:r>
              <a:rPr lang="en-US" sz="2400" dirty="0">
                <a:solidFill>
                  <a:schemeClr val="bg1"/>
                </a:solidFill>
                <a:latin typeface="Arial" pitchFamily="34" charset="0"/>
                <a:ea typeface="Calibri" pitchFamily="34" charset="0"/>
                <a:cs typeface="Arial" pitchFamily="34" charset="0"/>
              </a:rPr>
              <a:t>Regular use may produce “placebo response” where user associates sight, smell, taste with the drug </a:t>
            </a:r>
            <a:r>
              <a:rPr lang="en-US" sz="2400" dirty="0" smtClean="0">
                <a:solidFill>
                  <a:schemeClr val="bg1"/>
                </a:solidFill>
                <a:latin typeface="Arial" pitchFamily="34" charset="0"/>
                <a:ea typeface="Calibri" pitchFamily="34" charset="0"/>
                <a:cs typeface="Arial" pitchFamily="34" charset="0"/>
              </a:rPr>
              <a:t>effect.</a:t>
            </a:r>
            <a:endParaRPr lang="en-US" sz="2400" dirty="0">
              <a:solidFill>
                <a:schemeClr val="bg1"/>
              </a:solidFill>
              <a:latin typeface="Arial" pitchFamily="34" charset="0"/>
              <a:ea typeface="Calibri" pitchFamily="34" charset="0"/>
              <a:cs typeface="Arial" pitchFamily="34" charset="0"/>
            </a:endParaRPr>
          </a:p>
          <a:p>
            <a:pPr marL="233363" indent="-233363" eaLnBrk="0" fontAlgn="base" hangingPunct="0">
              <a:lnSpc>
                <a:spcPts val="2200"/>
              </a:lnSpc>
              <a:spcBef>
                <a:spcPct val="0"/>
              </a:spcBef>
              <a:spcAft>
                <a:spcPts val="1200"/>
              </a:spcAft>
              <a:buFont typeface="Wingdings" pitchFamily="2" charset="2"/>
              <a:buChar char="§"/>
            </a:pPr>
            <a:r>
              <a:rPr lang="en-US" sz="2400" dirty="0">
                <a:solidFill>
                  <a:schemeClr val="bg1"/>
                </a:solidFill>
                <a:latin typeface="Arial" pitchFamily="34" charset="0"/>
                <a:ea typeface="Calibri" pitchFamily="34" charset="0"/>
                <a:cs typeface="Arial" pitchFamily="34" charset="0"/>
              </a:rPr>
              <a:t>Conditioned compensatory response (CCR)—classically conditioned response in which stimuli that reliably precede the administration of a drug elicit physiological reaction that is opposite to the drug’s </a:t>
            </a:r>
            <a:r>
              <a:rPr lang="en-US" sz="2400" dirty="0" smtClean="0">
                <a:solidFill>
                  <a:schemeClr val="bg1"/>
                </a:solidFill>
                <a:latin typeface="Arial" pitchFamily="34" charset="0"/>
                <a:ea typeface="Calibri" pitchFamily="34" charset="0"/>
                <a:cs typeface="Arial" pitchFamily="34" charset="0"/>
              </a:rPr>
              <a:t>effects; may </a:t>
            </a:r>
            <a:r>
              <a:rPr lang="en-US" sz="2400" dirty="0">
                <a:solidFill>
                  <a:schemeClr val="bg1"/>
                </a:solidFill>
                <a:latin typeface="Arial" pitchFamily="34" charset="0"/>
                <a:ea typeface="Calibri" pitchFamily="34" charset="0"/>
                <a:cs typeface="Arial" pitchFamily="34" charset="0"/>
              </a:rPr>
              <a:t>be one explanation for the characteristics of withdrawal and </a:t>
            </a:r>
            <a:r>
              <a:rPr lang="en-US" sz="2400" dirty="0" smtClean="0">
                <a:solidFill>
                  <a:schemeClr val="bg1"/>
                </a:solidFill>
                <a:latin typeface="Arial" pitchFamily="34" charset="0"/>
                <a:ea typeface="Calibri" pitchFamily="34" charset="0"/>
                <a:cs typeface="Arial" pitchFamily="34" charset="0"/>
              </a:rPr>
              <a:t>tolerance.</a:t>
            </a:r>
            <a:endParaRPr lang="en-US" sz="2400" dirty="0">
              <a:solidFill>
                <a:schemeClr val="bg1"/>
              </a:solidFill>
              <a:latin typeface="Arial" pitchFamily="34" charset="0"/>
              <a:ea typeface="Calibri" pitchFamily="34" charset="0"/>
              <a:cs typeface="Arial" pitchFamily="34" charset="0"/>
            </a:endParaRPr>
          </a:p>
        </p:txBody>
      </p:sp>
      <p:sp>
        <p:nvSpPr>
          <p:cNvPr id="6" name="Rectangle 5"/>
          <p:cNvSpPr/>
          <p:nvPr/>
        </p:nvSpPr>
        <p:spPr>
          <a:xfrm>
            <a:off x="381000" y="1279772"/>
            <a:ext cx="3657600" cy="392608"/>
          </a:xfrm>
          <a:prstGeom prst="rect">
            <a:avLst/>
          </a:prstGeom>
        </p:spPr>
        <p:txBody>
          <a:bodyPr wrap="square">
            <a:spAutoFit/>
          </a:bodyPr>
          <a:lstStyle/>
          <a:p>
            <a:pPr lvl="0" fontAlgn="base">
              <a:lnSpc>
                <a:spcPts val="2200"/>
              </a:lnSpc>
              <a:spcBef>
                <a:spcPct val="0"/>
              </a:spcBef>
              <a:spcAft>
                <a:spcPts val="1200"/>
              </a:spcAft>
            </a:pPr>
            <a:r>
              <a:rPr lang="de-DE" sz="2400" b="1" dirty="0" smtClean="0">
                <a:solidFill>
                  <a:schemeClr val="bg1"/>
                </a:solidFill>
                <a:latin typeface="Aharoni" pitchFamily="2" charset="-79"/>
                <a:ea typeface="Times New Roman" pitchFamily="18" charset="0"/>
                <a:cs typeface="Aharoni" pitchFamily="2" charset="-79"/>
              </a:rPr>
              <a:t>The Smell of Coffee</a:t>
            </a:r>
            <a:endParaRPr lang="en-US" sz="2400" dirty="0">
              <a:solidFill>
                <a:schemeClr val="bg1"/>
              </a:solidFill>
              <a:latin typeface="Arial" pitchFamily="34" charset="0"/>
              <a:ea typeface="Calibri" pitchFamily="34" charset="0"/>
              <a:cs typeface="Arial" pitchFamily="34" charset="0"/>
            </a:endParaRPr>
          </a:p>
        </p:txBody>
      </p:sp>
      <p:sp>
        <p:nvSpPr>
          <p:cNvPr id="7" name="Rectangle 6"/>
          <p:cNvSpPr/>
          <p:nvPr/>
        </p:nvSpPr>
        <p:spPr>
          <a:xfrm rot="16200000">
            <a:off x="-408780" y="6259025"/>
            <a:ext cx="1058403" cy="215444"/>
          </a:xfrm>
          <a:prstGeom prst="rect">
            <a:avLst/>
          </a:prstGeom>
        </p:spPr>
        <p:txBody>
          <a:bodyPr wrap="none">
            <a:spAutoFit/>
          </a:bodyPr>
          <a:lstStyle/>
          <a:p>
            <a:r>
              <a:rPr lang="en-US" sz="800" dirty="0"/>
              <a:t>Uyen Le/iStockphoto</a:t>
            </a:r>
          </a:p>
        </p:txBody>
      </p:sp>
      <p:sp>
        <p:nvSpPr>
          <p:cNvPr id="3" name="Rectangle 2"/>
          <p:cNvSpPr/>
          <p:nvPr/>
        </p:nvSpPr>
        <p:spPr>
          <a:xfrm rot="16200000">
            <a:off x="8469456" y="459100"/>
            <a:ext cx="1133644" cy="215444"/>
          </a:xfrm>
          <a:prstGeom prst="rect">
            <a:avLst/>
          </a:prstGeom>
        </p:spPr>
        <p:txBody>
          <a:bodyPr wrap="none">
            <a:spAutoFit/>
          </a:bodyPr>
          <a:lstStyle/>
          <a:p>
            <a:r>
              <a:rPr lang="en-US" sz="800" dirty="0"/>
              <a:t>Uyen Le/iStockphoto</a:t>
            </a:r>
          </a:p>
        </p:txBody>
      </p:sp>
    </p:spTree>
    <p:extLst>
      <p:ext uri="{BB962C8B-B14F-4D97-AF65-F5344CB8AC3E}">
        <p14:creationId xmlns:p14="http://schemas.microsoft.com/office/powerpoint/2010/main" val="1161813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Cognitive Aspects of Classical Conditioning</a:t>
            </a:r>
            <a:endParaRPr lang="en-US" dirty="0"/>
          </a:p>
        </p:txBody>
      </p:sp>
      <p:sp>
        <p:nvSpPr>
          <p:cNvPr id="3" name="Content Placeholder 2"/>
          <p:cNvSpPr>
            <a:spLocks noGrp="1"/>
          </p:cNvSpPr>
          <p:nvPr>
            <p:ph idx="1"/>
          </p:nvPr>
        </p:nvSpPr>
        <p:spPr>
          <a:xfrm>
            <a:off x="457200" y="1600200"/>
            <a:ext cx="6101976" cy="4525963"/>
          </a:xfrm>
        </p:spPr>
        <p:txBody>
          <a:bodyPr>
            <a:normAutofit/>
          </a:bodyPr>
          <a:lstStyle/>
          <a:p>
            <a:r>
              <a:rPr lang="en-US" sz="2400" dirty="0" smtClean="0">
                <a:solidFill>
                  <a:srgbClr val="000000"/>
                </a:solidFill>
              </a:rPr>
              <a:t>Robert Rescorla</a:t>
            </a:r>
          </a:p>
          <a:p>
            <a:pPr lvl="1"/>
            <a:r>
              <a:rPr lang="en-US" sz="2000" dirty="0" smtClean="0">
                <a:solidFill>
                  <a:srgbClr val="000000"/>
                </a:solidFill>
              </a:rPr>
              <a:t>In Rescorla’s research, rats actively processed information about reliability of signals encountered.</a:t>
            </a:r>
            <a:br>
              <a:rPr lang="en-US" sz="2000" dirty="0" smtClean="0">
                <a:solidFill>
                  <a:srgbClr val="000000"/>
                </a:solidFill>
              </a:rPr>
            </a:br>
            <a:endParaRPr lang="en-US" sz="2400" b="1" dirty="0" smtClean="0">
              <a:solidFill>
                <a:srgbClr val="000000"/>
              </a:solidFill>
              <a:latin typeface="Arial" pitchFamily="34" charset="0"/>
              <a:ea typeface="Calibri" pitchFamily="34" charset="0"/>
              <a:cs typeface="Arial" pitchFamily="34" charset="0"/>
            </a:endParaRPr>
          </a:p>
          <a:p>
            <a:pPr fontAlgn="base">
              <a:lnSpc>
                <a:spcPts val="2200"/>
              </a:lnSpc>
              <a:spcBef>
                <a:spcPct val="0"/>
              </a:spcBef>
              <a:spcAft>
                <a:spcPts val="1200"/>
              </a:spcAft>
            </a:pPr>
            <a:r>
              <a:rPr lang="en-US" sz="2400" dirty="0" smtClean="0">
                <a:solidFill>
                  <a:srgbClr val="000000"/>
                </a:solidFill>
                <a:latin typeface="Arial" pitchFamily="34" charset="0"/>
                <a:ea typeface="Calibri" pitchFamily="34" charset="0"/>
                <a:cs typeface="Arial" pitchFamily="34" charset="0"/>
              </a:rPr>
              <a:t>Reliable </a:t>
            </a:r>
            <a:r>
              <a:rPr lang="en-US" sz="2400" dirty="0">
                <a:solidFill>
                  <a:srgbClr val="000000"/>
                </a:solidFill>
                <a:latin typeface="Arial" pitchFamily="34" charset="0"/>
                <a:ea typeface="Calibri" pitchFamily="34" charset="0"/>
                <a:cs typeface="Arial" pitchFamily="34" charset="0"/>
              </a:rPr>
              <a:t>and unreliable signals need processing:</a:t>
            </a:r>
          </a:p>
          <a:p>
            <a:pPr lvl="1" fontAlgn="base">
              <a:lnSpc>
                <a:spcPts val="2200"/>
              </a:lnSpc>
              <a:spcBef>
                <a:spcPct val="0"/>
              </a:spcBef>
              <a:spcAft>
                <a:spcPts val="1200"/>
              </a:spcAft>
            </a:pPr>
            <a:r>
              <a:rPr lang="en-US" sz="2000" dirty="0">
                <a:solidFill>
                  <a:srgbClr val="000000"/>
                </a:solidFill>
                <a:latin typeface="Arial" pitchFamily="34" charset="0"/>
                <a:ea typeface="Calibri" pitchFamily="34" charset="0"/>
                <a:cs typeface="Arial" pitchFamily="34" charset="0"/>
              </a:rPr>
              <a:t>Conditioned stimulus must be a reliable signal that predicts presentations of unconditioned stimulus.</a:t>
            </a:r>
          </a:p>
          <a:p>
            <a:pPr lvl="1" fontAlgn="base">
              <a:lnSpc>
                <a:spcPts val="2200"/>
              </a:lnSpc>
              <a:spcBef>
                <a:spcPct val="0"/>
              </a:spcBef>
              <a:spcAft>
                <a:spcPts val="1200"/>
              </a:spcAft>
            </a:pPr>
            <a:r>
              <a:rPr lang="en-US" sz="2000" dirty="0">
                <a:solidFill>
                  <a:srgbClr val="000000"/>
                </a:solidFill>
                <a:latin typeface="Arial" pitchFamily="34" charset="0"/>
                <a:ea typeface="Calibri" pitchFamily="34" charset="0"/>
                <a:cs typeface="Arial" pitchFamily="34" charset="0"/>
              </a:rPr>
              <a:t>Through active processing of information, animals assess the predictive value of stimuli.</a:t>
            </a:r>
          </a:p>
          <a:p>
            <a:pPr lvl="1"/>
            <a:endParaRPr lang="en-US" sz="2000" dirty="0" smtClean="0">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857" y="1388072"/>
            <a:ext cx="2719387"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8238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Evolutionary Aspects of Classical Conditioning</a:t>
            </a:r>
            <a:endParaRPr lang="en-US" dirty="0"/>
          </a:p>
        </p:txBody>
      </p:sp>
      <p:sp>
        <p:nvSpPr>
          <p:cNvPr id="3" name="Content Placeholder 2"/>
          <p:cNvSpPr>
            <a:spLocks noGrp="1"/>
          </p:cNvSpPr>
          <p:nvPr>
            <p:ph idx="1"/>
          </p:nvPr>
        </p:nvSpPr>
        <p:spPr>
          <a:xfrm>
            <a:off x="457200" y="1600200"/>
            <a:ext cx="5280212" cy="4525963"/>
          </a:xfrm>
        </p:spPr>
        <p:txBody>
          <a:bodyPr>
            <a:normAutofit fontScale="92500"/>
          </a:bodyPr>
          <a:lstStyle/>
          <a:p>
            <a:pPr eaLnBrk="0" fontAlgn="base" hangingPunct="0">
              <a:lnSpc>
                <a:spcPts val="2000"/>
              </a:lnSpc>
              <a:spcBef>
                <a:spcPct val="0"/>
              </a:spcBef>
              <a:spcAft>
                <a:spcPts val="600"/>
              </a:spcAft>
            </a:pPr>
            <a:r>
              <a:rPr lang="en-US" sz="2200" dirty="0">
                <a:latin typeface="Arial" pitchFamily="34" charset="0"/>
                <a:ea typeface="Calibri" pitchFamily="34" charset="0"/>
                <a:cs typeface="Arial" pitchFamily="34" charset="0"/>
              </a:rPr>
              <a:t>Behaviorists originally argued that learning principles applied to all species in the 1960s.</a:t>
            </a:r>
          </a:p>
          <a:p>
            <a:pPr eaLnBrk="0" fontAlgn="base" hangingPunct="0">
              <a:lnSpc>
                <a:spcPts val="2000"/>
              </a:lnSpc>
              <a:spcBef>
                <a:spcPct val="0"/>
              </a:spcBef>
              <a:spcAft>
                <a:spcPts val="600"/>
              </a:spcAft>
            </a:pPr>
            <a:r>
              <a:rPr lang="en-US" sz="2200" dirty="0">
                <a:latin typeface="Arial" pitchFamily="34" charset="0"/>
                <a:ea typeface="Calibri" pitchFamily="34" charset="0"/>
                <a:cs typeface="Arial" pitchFamily="34" charset="0"/>
              </a:rPr>
              <a:t>Conditioned taste aversions demonstrated the importance of natural behavior patterns influenced by evolution. </a:t>
            </a:r>
          </a:p>
          <a:p>
            <a:pPr eaLnBrk="0" fontAlgn="base" hangingPunct="0">
              <a:lnSpc>
                <a:spcPts val="2000"/>
              </a:lnSpc>
              <a:spcBef>
                <a:spcPct val="0"/>
              </a:spcBef>
              <a:spcAft>
                <a:spcPts val="600"/>
              </a:spcAft>
            </a:pPr>
            <a:r>
              <a:rPr lang="en-US" sz="2200" dirty="0" smtClean="0">
                <a:latin typeface="Arial" pitchFamily="34" charset="0"/>
                <a:ea typeface="Calibri" pitchFamily="34" charset="0"/>
                <a:cs typeface="Arial" pitchFamily="34" charset="0"/>
              </a:rPr>
              <a:t>John Garcia demonstrated a classically </a:t>
            </a:r>
            <a:r>
              <a:rPr lang="en-US" sz="2200" dirty="0">
                <a:latin typeface="Arial" pitchFamily="34" charset="0"/>
                <a:ea typeface="Calibri" pitchFamily="34" charset="0"/>
                <a:cs typeface="Arial" pitchFamily="34" charset="0"/>
              </a:rPr>
              <a:t>conditioned dislike for and avoidance of a particular food that develops when an organism becomes ill after eating the food.</a:t>
            </a:r>
          </a:p>
          <a:p>
            <a:pPr eaLnBrk="0" fontAlgn="base" hangingPunct="0">
              <a:lnSpc>
                <a:spcPts val="2000"/>
              </a:lnSpc>
              <a:spcBef>
                <a:spcPct val="0"/>
              </a:spcBef>
              <a:spcAft>
                <a:spcPts val="600"/>
              </a:spcAft>
            </a:pPr>
            <a:r>
              <a:rPr lang="en-US" sz="2200" dirty="0" smtClean="0">
                <a:latin typeface="Arial" pitchFamily="34" charset="0"/>
                <a:ea typeface="Calibri" pitchFamily="34" charset="0"/>
                <a:cs typeface="Arial" pitchFamily="34" charset="0"/>
              </a:rPr>
              <a:t>This violates </a:t>
            </a:r>
            <a:r>
              <a:rPr lang="en-US" sz="2200" dirty="0">
                <a:latin typeface="Arial" pitchFamily="34" charset="0"/>
                <a:ea typeface="Calibri" pitchFamily="34" charset="0"/>
                <a:cs typeface="Arial" pitchFamily="34" charset="0"/>
              </a:rPr>
              <a:t>standard conditioning model</a:t>
            </a:r>
          </a:p>
          <a:p>
            <a:pPr marL="800100" lvl="1" indent="-342900" eaLnBrk="0" fontAlgn="base" hangingPunct="0">
              <a:lnSpc>
                <a:spcPts val="2000"/>
              </a:lnSpc>
              <a:spcBef>
                <a:spcPct val="0"/>
              </a:spcBef>
              <a:spcAft>
                <a:spcPts val="600"/>
              </a:spcAft>
              <a:buFont typeface="Arial" pitchFamily="34" charset="0"/>
              <a:buChar char="•"/>
            </a:pPr>
            <a:r>
              <a:rPr lang="en-US" sz="2100" dirty="0">
                <a:latin typeface="Arial" pitchFamily="34" charset="0"/>
                <a:ea typeface="Calibri" pitchFamily="34" charset="0"/>
                <a:cs typeface="Arial" pitchFamily="34" charset="0"/>
              </a:rPr>
              <a:t>Only needs one pairing </a:t>
            </a:r>
          </a:p>
          <a:p>
            <a:pPr marL="800100" lvl="1" indent="-342900" eaLnBrk="0" fontAlgn="base" hangingPunct="0">
              <a:lnSpc>
                <a:spcPts val="2000"/>
              </a:lnSpc>
              <a:spcBef>
                <a:spcPct val="0"/>
              </a:spcBef>
              <a:spcAft>
                <a:spcPts val="600"/>
              </a:spcAft>
              <a:buFont typeface="Arial" pitchFamily="34" charset="0"/>
              <a:buChar char="•"/>
            </a:pPr>
            <a:r>
              <a:rPr lang="en-US" sz="2100" dirty="0">
                <a:latin typeface="Arial" pitchFamily="34" charset="0"/>
                <a:ea typeface="Calibri" pitchFamily="34" charset="0"/>
                <a:cs typeface="Arial" pitchFamily="34" charset="0"/>
              </a:rPr>
              <a:t>Time between CS and UCS can be several hours</a:t>
            </a:r>
          </a:p>
          <a:p>
            <a:endParaRPr lang="en-US" i="1" dirty="0" smtClean="0"/>
          </a:p>
        </p:txBody>
      </p:sp>
      <p:sp>
        <p:nvSpPr>
          <p:cNvPr id="5" name="Rectangle 4"/>
          <p:cNvSpPr/>
          <p:nvPr/>
        </p:nvSpPr>
        <p:spPr>
          <a:xfrm>
            <a:off x="5647765" y="2106707"/>
            <a:ext cx="3018118" cy="923330"/>
          </a:xfrm>
          <a:prstGeom prst="rect">
            <a:avLst/>
          </a:prstGeom>
          <a:solidFill>
            <a:schemeClr val="bg2">
              <a:lumMod val="90000"/>
            </a:schemeClr>
          </a:solidFill>
        </p:spPr>
        <p:txBody>
          <a:bodyPr wrap="square">
            <a:spAutoFit/>
          </a:bodyPr>
          <a:lstStyle/>
          <a:p>
            <a:r>
              <a:rPr lang="en-US" dirty="0" smtClean="0"/>
              <a:t>One factor that</a:t>
            </a:r>
            <a:r>
              <a:rPr lang="en-US" dirty="0"/>
              <a:t> </a:t>
            </a:r>
            <a:r>
              <a:rPr lang="en-US" dirty="0" smtClean="0"/>
              <a:t>helps </a:t>
            </a:r>
            <a:r>
              <a:rPr lang="en-US" dirty="0"/>
              <a:t>explain Garcia’s results is </a:t>
            </a:r>
            <a:r>
              <a:rPr lang="en-US" b="1" dirty="0"/>
              <a:t>biological </a:t>
            </a:r>
            <a:r>
              <a:rPr lang="en-US" b="1" dirty="0" smtClean="0"/>
              <a:t>preparedness.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480" y="3432175"/>
            <a:ext cx="1944687"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9109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smtClean="0"/>
              <a:t>Taste Aversion</a:t>
            </a:r>
          </a:p>
        </p:txBody>
      </p:sp>
      <p:sp>
        <p:nvSpPr>
          <p:cNvPr id="57347" name="Rectangle 3"/>
          <p:cNvSpPr>
            <a:spLocks noGrp="1" noChangeArrowheads="1"/>
          </p:cNvSpPr>
          <p:nvPr>
            <p:ph type="body" idx="1"/>
          </p:nvPr>
        </p:nvSpPr>
        <p:spPr/>
        <p:txBody>
          <a:bodyPr/>
          <a:lstStyle/>
          <a:p>
            <a:pPr eaLnBrk="1" hangingPunct="1">
              <a:defRPr/>
            </a:pPr>
            <a:r>
              <a:rPr lang="en-US" sz="2800" dirty="0" smtClean="0"/>
              <a:t>UCS</a:t>
            </a:r>
          </a:p>
          <a:p>
            <a:pPr lvl="1" eaLnBrk="1" hangingPunct="1">
              <a:defRPr/>
            </a:pPr>
            <a:r>
              <a:rPr lang="en-US" sz="2400" dirty="0" smtClean="0"/>
              <a:t>Poison, bacteria, virus, etc.</a:t>
            </a:r>
          </a:p>
          <a:p>
            <a:pPr eaLnBrk="1" hangingPunct="1">
              <a:defRPr/>
            </a:pPr>
            <a:r>
              <a:rPr lang="en-US" sz="2800" dirty="0" smtClean="0"/>
              <a:t>UCR</a:t>
            </a:r>
          </a:p>
          <a:p>
            <a:pPr lvl="1" eaLnBrk="1" hangingPunct="1">
              <a:defRPr/>
            </a:pPr>
            <a:r>
              <a:rPr lang="en-US" sz="2400" dirty="0" smtClean="0"/>
              <a:t>ill</a:t>
            </a:r>
          </a:p>
          <a:p>
            <a:pPr eaLnBrk="1" hangingPunct="1">
              <a:defRPr/>
            </a:pPr>
            <a:r>
              <a:rPr lang="en-US" sz="2800" dirty="0" smtClean="0"/>
              <a:t>CS</a:t>
            </a:r>
          </a:p>
          <a:p>
            <a:pPr lvl="1" eaLnBrk="1" hangingPunct="1">
              <a:defRPr/>
            </a:pPr>
            <a:r>
              <a:rPr lang="en-US" sz="2400" dirty="0" smtClean="0"/>
              <a:t>The “food” (i.e., spaghetti, </a:t>
            </a:r>
            <a:r>
              <a:rPr lang="en-US" sz="2400" dirty="0" err="1" smtClean="0"/>
              <a:t>jello</a:t>
            </a:r>
            <a:r>
              <a:rPr lang="en-US" sz="2400" dirty="0" smtClean="0"/>
              <a:t>, caviar, etc.)</a:t>
            </a:r>
          </a:p>
          <a:p>
            <a:pPr eaLnBrk="1" hangingPunct="1">
              <a:defRPr/>
            </a:pPr>
            <a:r>
              <a:rPr lang="en-US" sz="2800" dirty="0" smtClean="0"/>
              <a:t>CR</a:t>
            </a:r>
          </a:p>
          <a:p>
            <a:pPr lvl="1" eaLnBrk="1" hangingPunct="1">
              <a:defRPr/>
            </a:pPr>
            <a:r>
              <a:rPr lang="en-US" sz="2400" dirty="0" smtClean="0"/>
              <a:t>avoid</a:t>
            </a:r>
          </a:p>
        </p:txBody>
      </p:sp>
    </p:spTree>
    <p:extLst>
      <p:ext uri="{BB962C8B-B14F-4D97-AF65-F5344CB8AC3E}">
        <p14:creationId xmlns:p14="http://schemas.microsoft.com/office/powerpoint/2010/main" val="2405452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 calcmode="lin" valueType="num">
                                      <p:cBhvr>
                                        <p:cTn id="7" dur="1000" fill="hold"/>
                                        <p:tgtEl>
                                          <p:spTgt spid="57347">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7347">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734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34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57347">
                                            <p:txEl>
                                              <p:pRg st="3" end="3"/>
                                            </p:txEl>
                                          </p:spTgt>
                                        </p:tgtEl>
                                        <p:attrNameLst>
                                          <p:attrName>style.visibility</p:attrName>
                                        </p:attrNameLst>
                                      </p:cBhvr>
                                      <p:to>
                                        <p:strVal val="visible"/>
                                      </p:to>
                                    </p:set>
                                    <p:anim calcmode="lin" valueType="num">
                                      <p:cBhvr>
                                        <p:cTn id="15" dur="1000" fill="hold"/>
                                        <p:tgtEl>
                                          <p:spTgt spid="57347">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57347">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5734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734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57347">
                                            <p:txEl>
                                              <p:pRg st="5" end="5"/>
                                            </p:txEl>
                                          </p:spTgt>
                                        </p:tgtEl>
                                        <p:attrNameLst>
                                          <p:attrName>style.visibility</p:attrName>
                                        </p:attrNameLst>
                                      </p:cBhvr>
                                      <p:to>
                                        <p:strVal val="visible"/>
                                      </p:to>
                                    </p:set>
                                    <p:anim calcmode="lin" valueType="num">
                                      <p:cBhvr>
                                        <p:cTn id="23" dur="1000" fill="hold"/>
                                        <p:tgtEl>
                                          <p:spTgt spid="57347">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57347">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5734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734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57347">
                                            <p:txEl>
                                              <p:pRg st="7" end="7"/>
                                            </p:txEl>
                                          </p:spTgt>
                                        </p:tgtEl>
                                        <p:attrNameLst>
                                          <p:attrName>style.visibility</p:attrName>
                                        </p:attrNameLst>
                                      </p:cBhvr>
                                      <p:to>
                                        <p:strVal val="visible"/>
                                      </p:to>
                                    </p:set>
                                    <p:anim calcmode="lin" valueType="num">
                                      <p:cBhvr>
                                        <p:cTn id="31" dur="1000" fill="hold"/>
                                        <p:tgtEl>
                                          <p:spTgt spid="57347">
                                            <p:txEl>
                                              <p:pRg st="7" end="7"/>
                                            </p:txEl>
                                          </p:spTgt>
                                        </p:tgtEl>
                                        <p:attrNameLst>
                                          <p:attrName>ppt_w</p:attrName>
                                        </p:attrNameLst>
                                      </p:cBhvr>
                                      <p:tavLst>
                                        <p:tav tm="0">
                                          <p:val>
                                            <p:fltVal val="0"/>
                                          </p:val>
                                        </p:tav>
                                        <p:tav tm="100000">
                                          <p:val>
                                            <p:strVal val="#ppt_w"/>
                                          </p:val>
                                        </p:tav>
                                      </p:tavLst>
                                    </p:anim>
                                    <p:anim calcmode="lin" valueType="num">
                                      <p:cBhvr>
                                        <p:cTn id="32" dur="1000" fill="hold"/>
                                        <p:tgtEl>
                                          <p:spTgt spid="57347">
                                            <p:txEl>
                                              <p:pRg st="7" end="7"/>
                                            </p:txEl>
                                          </p:spTgt>
                                        </p:tgtEl>
                                        <p:attrNameLst>
                                          <p:attrName>ppt_h</p:attrName>
                                        </p:attrNameLst>
                                      </p:cBhvr>
                                      <p:tavLst>
                                        <p:tav tm="0">
                                          <p:val>
                                            <p:fltVal val="0"/>
                                          </p:val>
                                        </p:tav>
                                        <p:tav tm="100000">
                                          <p:val>
                                            <p:strVal val="#ppt_h"/>
                                          </p:val>
                                        </p:tav>
                                      </p:tavLst>
                                    </p:anim>
                                    <p:anim calcmode="lin" valueType="num">
                                      <p:cBhvr>
                                        <p:cTn id="33" dur="1000" fill="hold"/>
                                        <p:tgtEl>
                                          <p:spTgt spid="5734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7347">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FOCUS</a:t>
            </a:r>
            <a:br>
              <a:rPr lang="en-US" dirty="0" smtClean="0"/>
            </a:br>
            <a:r>
              <a:rPr lang="en-US" dirty="0" smtClean="0"/>
              <a:t>Evolution, Biological Preparedness, and Conditioned Fears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197688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7679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Conditioning, Learning, and Behavior</a:t>
            </a:r>
            <a:endParaRPr lang="en-US" dirty="0"/>
          </a:p>
        </p:txBody>
      </p:sp>
      <p:pic>
        <p:nvPicPr>
          <p:cNvPr id="5" name="Content Placeholder 4" title="Photo of children dancing"/>
          <p:cNvPicPr>
            <a:picLocks noGrp="1" noChangeAspect="1"/>
          </p:cNvPicPr>
          <p:nvPr>
            <p:ph idx="1"/>
          </p:nvPr>
        </p:nvPicPr>
        <p:blipFill>
          <a:blip r:embed="rId3"/>
          <a:srcRect t="9562" b="9562"/>
          <a:stretch>
            <a:fillRect/>
          </a:stretch>
        </p:blipFill>
        <p:spPr/>
      </p:pic>
      <p:sp>
        <p:nvSpPr>
          <p:cNvPr id="6" name="Rectangle 5"/>
          <p:cNvSpPr/>
          <p:nvPr/>
        </p:nvSpPr>
        <p:spPr>
          <a:xfrm>
            <a:off x="5012700" y="3508879"/>
            <a:ext cx="3021857" cy="1200329"/>
          </a:xfrm>
          <a:prstGeom prst="rect">
            <a:avLst/>
          </a:prstGeom>
          <a:solidFill>
            <a:schemeClr val="bg2">
              <a:alpha val="90000"/>
            </a:schemeClr>
          </a:solidFill>
        </p:spPr>
        <p:txBody>
          <a:bodyPr wrap="square">
            <a:spAutoFit/>
          </a:bodyPr>
          <a:lstStyle/>
          <a:p>
            <a:r>
              <a:rPr lang="en-US" dirty="0" smtClean="0"/>
              <a:t>Through </a:t>
            </a:r>
            <a:r>
              <a:rPr lang="en-US" dirty="0"/>
              <a:t>different kinds of experiences</a:t>
            </a:r>
            <a:r>
              <a:rPr lang="en-US" dirty="0" smtClean="0"/>
              <a:t>, people </a:t>
            </a:r>
            <a:r>
              <a:rPr lang="en-US" dirty="0"/>
              <a:t>and animals acquire </a:t>
            </a:r>
            <a:r>
              <a:rPr lang="en-US" dirty="0" smtClean="0"/>
              <a:t>enduring changes </a:t>
            </a:r>
            <a:r>
              <a:rPr lang="en-US" dirty="0"/>
              <a:t>in </a:t>
            </a:r>
            <a:r>
              <a:rPr lang="en-US" dirty="0" smtClean="0"/>
              <a:t>their behaviors</a:t>
            </a:r>
            <a:r>
              <a:rPr lang="en-US" dirty="0"/>
              <a:t>.</a:t>
            </a:r>
          </a:p>
        </p:txBody>
      </p:sp>
      <p:sp>
        <p:nvSpPr>
          <p:cNvPr id="2" name="Rectangle 1"/>
          <p:cNvSpPr/>
          <p:nvPr/>
        </p:nvSpPr>
        <p:spPr>
          <a:xfrm rot="16200000">
            <a:off x="-346122" y="4540478"/>
            <a:ext cx="1454244" cy="215444"/>
          </a:xfrm>
          <a:prstGeom prst="rect">
            <a:avLst/>
          </a:prstGeom>
        </p:spPr>
        <p:txBody>
          <a:bodyPr wrap="none">
            <a:spAutoFit/>
          </a:bodyPr>
          <a:lstStyle/>
          <a:p>
            <a:r>
              <a:rPr lang="en-US" sz="800" dirty="0"/>
              <a:t>Philippe Body/age fotostock</a:t>
            </a:r>
          </a:p>
        </p:txBody>
      </p:sp>
    </p:spTree>
    <p:extLst>
      <p:ext uri="{BB962C8B-B14F-4D97-AF65-F5344CB8AC3E}">
        <p14:creationId xmlns:p14="http://schemas.microsoft.com/office/powerpoint/2010/main" val="1314632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mtClean="0"/>
              <a:t>Classical Conditioning</a:t>
            </a:r>
          </a:p>
        </p:txBody>
      </p:sp>
      <p:sp>
        <p:nvSpPr>
          <p:cNvPr id="11267" name="Rectangle 3"/>
          <p:cNvSpPr>
            <a:spLocks noGrp="1" noChangeArrowheads="1"/>
          </p:cNvSpPr>
          <p:nvPr>
            <p:ph type="body" sz="half" idx="3"/>
          </p:nvPr>
        </p:nvSpPr>
        <p:spPr/>
        <p:txBody>
          <a:bodyPr>
            <a:normAutofit lnSpcReduction="10000"/>
          </a:bodyPr>
          <a:lstStyle/>
          <a:p>
            <a:pPr eaLnBrk="1" hangingPunct="1">
              <a:defRPr/>
            </a:pPr>
            <a:r>
              <a:rPr lang="en-US" sz="2400" smtClean="0"/>
              <a:t>Definition:</a:t>
            </a:r>
          </a:p>
          <a:p>
            <a:pPr eaLnBrk="1" hangingPunct="1">
              <a:defRPr/>
            </a:pPr>
            <a:r>
              <a:rPr lang="en-US" sz="2400" smtClean="0"/>
              <a:t>The basic learning process that involves repeatedly pairing a neutral stimulus with a response-producing stimulus until the neutral stimulus elicits the same response</a:t>
            </a:r>
          </a:p>
        </p:txBody>
      </p:sp>
      <p:pic>
        <p:nvPicPr>
          <p:cNvPr id="8196" name="Picture 6" descr="j0292122"/>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2209800" y="2057400"/>
            <a:ext cx="2130425" cy="1868488"/>
          </a:xfrm>
        </p:spPr>
      </p:pic>
      <p:pic>
        <p:nvPicPr>
          <p:cNvPr id="8197" name="Picture 9" descr="j0290892"/>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5181600" y="2209800"/>
            <a:ext cx="2660650" cy="1900238"/>
          </a:xfrm>
        </p:spPr>
      </p:pic>
    </p:spTree>
    <p:extLst>
      <p:ext uri="{BB962C8B-B14F-4D97-AF65-F5344CB8AC3E}">
        <p14:creationId xmlns:p14="http://schemas.microsoft.com/office/powerpoint/2010/main" val="3911626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Classical Conditioning</a:t>
            </a:r>
            <a:endParaRPr lang="en-US" dirty="0"/>
          </a:p>
        </p:txBody>
      </p:sp>
      <p:sp>
        <p:nvSpPr>
          <p:cNvPr id="4" name="Content Placeholder 3"/>
          <p:cNvSpPr>
            <a:spLocks noGrp="1"/>
          </p:cNvSpPr>
          <p:nvPr>
            <p:ph idx="1"/>
          </p:nvPr>
        </p:nvSpPr>
        <p:spPr>
          <a:xfrm>
            <a:off x="457200" y="1600200"/>
            <a:ext cx="5406912" cy="4525963"/>
          </a:xfrm>
        </p:spPr>
        <p:txBody>
          <a:bodyPr>
            <a:normAutofit lnSpcReduction="10000"/>
          </a:bodyPr>
          <a:lstStyle/>
          <a:p>
            <a:r>
              <a:rPr lang="en-US" b="1" dirty="0" smtClean="0"/>
              <a:t>Pavlov</a:t>
            </a:r>
          </a:p>
          <a:p>
            <a:pPr lvl="1"/>
            <a:r>
              <a:rPr lang="en-US" dirty="0" smtClean="0"/>
              <a:t>Was Russian </a:t>
            </a:r>
            <a:r>
              <a:rPr lang="en-US" dirty="0"/>
              <a:t>physiologist </a:t>
            </a:r>
            <a:r>
              <a:rPr lang="en-US" dirty="0" smtClean="0"/>
              <a:t>awarded </a:t>
            </a:r>
            <a:r>
              <a:rPr lang="en-US" dirty="0"/>
              <a:t>a Nobel Prize for his work on </a:t>
            </a:r>
            <a:r>
              <a:rPr lang="en-US" dirty="0" smtClean="0"/>
              <a:t>digestion</a:t>
            </a:r>
          </a:p>
          <a:p>
            <a:pPr lvl="1"/>
            <a:r>
              <a:rPr lang="en-US" dirty="0" smtClean="0"/>
              <a:t>Discovered and was first to study Pavlovian (classical) conditioning; studied subjective mental processes</a:t>
            </a:r>
          </a:p>
          <a:p>
            <a:pPr lvl="1"/>
            <a:r>
              <a:rPr lang="en-US" dirty="0" smtClean="0"/>
              <a:t>Recognized that stimulus under investigation did not produce a new behavior but caused an existing behavior to occur</a:t>
            </a:r>
          </a:p>
          <a:p>
            <a:pPr lvl="1"/>
            <a:endParaRPr lang="en-US" b="1" dirty="0" smtClean="0"/>
          </a:p>
          <a:p>
            <a:pPr lvl="1"/>
            <a:endParaRPr lang="en-US" b="1" dirty="0" smtClean="0"/>
          </a:p>
          <a:p>
            <a:pPr lvl="1"/>
            <a:endParaRPr lang="en-US" b="1" dirty="0"/>
          </a:p>
        </p:txBody>
      </p:sp>
      <p:pic>
        <p:nvPicPr>
          <p:cNvPr id="2" name="Picture 1" title="Photo of Pavlov"/>
          <p:cNvPicPr>
            <a:picLocks noChangeAspect="1"/>
          </p:cNvPicPr>
          <p:nvPr/>
        </p:nvPicPr>
        <p:blipFill>
          <a:blip r:embed="rId3"/>
          <a:stretch>
            <a:fillRect/>
          </a:stretch>
        </p:blipFill>
        <p:spPr>
          <a:xfrm>
            <a:off x="5886959" y="1979754"/>
            <a:ext cx="2806700" cy="4064000"/>
          </a:xfrm>
          <a:prstGeom prst="rect">
            <a:avLst/>
          </a:prstGeom>
        </p:spPr>
      </p:pic>
      <p:sp>
        <p:nvSpPr>
          <p:cNvPr id="5" name="Rectangle 4"/>
          <p:cNvSpPr/>
          <p:nvPr/>
        </p:nvSpPr>
        <p:spPr>
          <a:xfrm>
            <a:off x="6707962" y="6001739"/>
            <a:ext cx="889987" cy="369332"/>
          </a:xfrm>
          <a:prstGeom prst="rect">
            <a:avLst/>
          </a:prstGeom>
        </p:spPr>
        <p:txBody>
          <a:bodyPr wrap="none">
            <a:spAutoFit/>
          </a:bodyPr>
          <a:lstStyle/>
          <a:p>
            <a:r>
              <a:rPr lang="en-US" dirty="0"/>
              <a:t>Pavlov</a:t>
            </a:r>
          </a:p>
        </p:txBody>
      </p:sp>
      <p:sp>
        <p:nvSpPr>
          <p:cNvPr id="6" name="Rectangle 5"/>
          <p:cNvSpPr/>
          <p:nvPr/>
        </p:nvSpPr>
        <p:spPr>
          <a:xfrm rot="16200000">
            <a:off x="7947598" y="3753078"/>
            <a:ext cx="1326004" cy="215444"/>
          </a:xfrm>
          <a:prstGeom prst="rect">
            <a:avLst/>
          </a:prstGeom>
        </p:spPr>
        <p:txBody>
          <a:bodyPr wrap="none">
            <a:spAutoFit/>
          </a:bodyPr>
          <a:lstStyle/>
          <a:p>
            <a:r>
              <a:rPr lang="en-US" sz="800" dirty="0"/>
              <a:t>Popperfoto/Getty Images</a:t>
            </a:r>
          </a:p>
        </p:txBody>
      </p:sp>
    </p:spTree>
    <p:extLst>
      <p:ext uri="{BB962C8B-B14F-4D97-AF65-F5344CB8AC3E}">
        <p14:creationId xmlns:p14="http://schemas.microsoft.com/office/powerpoint/2010/main" val="3249694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Classical Conditioning</a:t>
            </a:r>
          </a:p>
        </p:txBody>
      </p:sp>
      <p:sp>
        <p:nvSpPr>
          <p:cNvPr id="14339" name="Rectangle 3"/>
          <p:cNvSpPr>
            <a:spLocks noGrp="1" noChangeArrowheads="1"/>
          </p:cNvSpPr>
          <p:nvPr>
            <p:ph type="body" idx="1"/>
          </p:nvPr>
        </p:nvSpPr>
        <p:spPr/>
        <p:txBody>
          <a:bodyPr/>
          <a:lstStyle/>
          <a:p>
            <a:pPr eaLnBrk="1" hangingPunct="1">
              <a:defRPr/>
            </a:pPr>
            <a:r>
              <a:rPr lang="en-US" smtClean="0"/>
              <a:t>Is involuntary.</a:t>
            </a:r>
          </a:p>
          <a:p>
            <a:pPr eaLnBrk="1" hangingPunct="1">
              <a:defRPr/>
            </a:pPr>
            <a:r>
              <a:rPr lang="en-US" smtClean="0"/>
              <a:t>Is passive.</a:t>
            </a:r>
          </a:p>
          <a:p>
            <a:pPr eaLnBrk="1" hangingPunct="1">
              <a:defRPr/>
            </a:pPr>
            <a:r>
              <a:rPr lang="en-US" smtClean="0"/>
              <a:t>Is also known as:</a:t>
            </a:r>
          </a:p>
          <a:p>
            <a:pPr lvl="1" eaLnBrk="1" hangingPunct="1">
              <a:defRPr/>
            </a:pPr>
            <a:r>
              <a:rPr lang="en-US" smtClean="0"/>
              <a:t>Associational Learning</a:t>
            </a:r>
          </a:p>
          <a:p>
            <a:pPr lvl="1" eaLnBrk="1" hangingPunct="1">
              <a:defRPr/>
            </a:pPr>
            <a:r>
              <a:rPr lang="en-US" smtClean="0"/>
              <a:t>Pavlovian Conditioning</a:t>
            </a:r>
          </a:p>
          <a:p>
            <a:pPr lvl="1" eaLnBrk="1" hangingPunct="1">
              <a:defRPr/>
            </a:pPr>
            <a:r>
              <a:rPr lang="en-US" smtClean="0"/>
              <a:t>Respondent Conditioning</a:t>
            </a:r>
          </a:p>
        </p:txBody>
      </p:sp>
    </p:spTree>
    <p:extLst>
      <p:ext uri="{BB962C8B-B14F-4D97-AF65-F5344CB8AC3E}">
        <p14:creationId xmlns:p14="http://schemas.microsoft.com/office/powerpoint/2010/main" val="3360331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defRPr/>
            </a:pPr>
            <a:r>
              <a:rPr lang="en-US" sz="3600" smtClean="0"/>
              <a:t>Involuntary behaviors (reflexes) are things like</a:t>
            </a:r>
            <a:r>
              <a:rPr lang="en-US" sz="4000" smtClean="0"/>
              <a:t>:</a:t>
            </a:r>
          </a:p>
        </p:txBody>
      </p:sp>
      <p:sp>
        <p:nvSpPr>
          <p:cNvPr id="19459" name="Rectangle 3"/>
          <p:cNvSpPr>
            <a:spLocks noGrp="1" noChangeArrowheads="1"/>
          </p:cNvSpPr>
          <p:nvPr>
            <p:ph type="body" idx="1"/>
          </p:nvPr>
        </p:nvSpPr>
        <p:spPr/>
        <p:txBody>
          <a:bodyPr/>
          <a:lstStyle/>
          <a:p>
            <a:pPr eaLnBrk="1" hangingPunct="1">
              <a:defRPr/>
            </a:pPr>
            <a:r>
              <a:rPr lang="en-US" smtClean="0"/>
              <a:t>Ducking your head when someone throws a ball at your face.</a:t>
            </a:r>
          </a:p>
          <a:p>
            <a:pPr eaLnBrk="1" hangingPunct="1">
              <a:defRPr/>
            </a:pPr>
            <a:r>
              <a:rPr lang="en-US" smtClean="0"/>
              <a:t>Pulling your hand away when placed on a hot stove.</a:t>
            </a:r>
          </a:p>
          <a:p>
            <a:pPr eaLnBrk="1" hangingPunct="1">
              <a:defRPr/>
            </a:pPr>
            <a:r>
              <a:rPr lang="en-US" smtClean="0"/>
              <a:t>When your heart rate increases immediately after a “close call” on the interstate.</a:t>
            </a:r>
          </a:p>
          <a:p>
            <a:pPr eaLnBrk="1" hangingPunct="1">
              <a:buFontTx/>
              <a:buNone/>
              <a:defRPr/>
            </a:pPr>
            <a:endParaRPr lang="en-US" smtClean="0"/>
          </a:p>
          <a:p>
            <a:pPr eaLnBrk="1" hangingPunct="1">
              <a:buFontTx/>
              <a:buNone/>
              <a:defRPr/>
            </a:pPr>
            <a:endParaRPr lang="en-US" smtClean="0"/>
          </a:p>
        </p:txBody>
      </p:sp>
    </p:spTree>
    <p:extLst>
      <p:ext uri="{BB962C8B-B14F-4D97-AF65-F5344CB8AC3E}">
        <p14:creationId xmlns:p14="http://schemas.microsoft.com/office/powerpoint/2010/main" val="50640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checkerboard(across)">
                                      <p:cBhvr>
                                        <p:cTn id="17"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Conditioning Terms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22511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6047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47370074"/>
              </p:ext>
            </p:extLst>
          </p:nvPr>
        </p:nvGraphicFramePr>
        <p:xfrm>
          <a:off x="971127" y="653587"/>
          <a:ext cx="7451531" cy="5378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6706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HOCKENBURY_7e_CH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HOCKENBURY_7e_CH01.thmx</Template>
  <TotalTime>9412</TotalTime>
  <Words>1334</Words>
  <Application>Microsoft Office PowerPoint</Application>
  <PresentationFormat>On-screen Show (4:3)</PresentationFormat>
  <Paragraphs>170</Paragraphs>
  <Slides>26</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Aharoni</vt:lpstr>
      <vt:lpstr>Times New Roman</vt:lpstr>
      <vt:lpstr>Calibri</vt:lpstr>
      <vt:lpstr>Wingdings</vt:lpstr>
      <vt:lpstr>HOCKENBURY_7e_CH01</vt:lpstr>
      <vt:lpstr>PowerPoint Presentation</vt:lpstr>
      <vt:lpstr>PowerPoint Presentation</vt:lpstr>
      <vt:lpstr>Conditioning, Learning, and Behavior</vt:lpstr>
      <vt:lpstr>Classical Conditioning</vt:lpstr>
      <vt:lpstr>Classical Conditioning</vt:lpstr>
      <vt:lpstr>Classical Conditioning</vt:lpstr>
      <vt:lpstr>Involuntary behaviors (reflexes) are things like:</vt:lpstr>
      <vt:lpstr>Classical Conditioning Terms</vt:lpstr>
      <vt:lpstr>PowerPoint Presentation</vt:lpstr>
      <vt:lpstr>PowerPoint Presentation</vt:lpstr>
      <vt:lpstr>PowerPoint Presentation</vt:lpstr>
      <vt:lpstr>Factors that Affect Conditioning</vt:lpstr>
      <vt:lpstr>Factors that Affect Conditioning</vt:lpstr>
      <vt:lpstr>PowerPoint Presentation</vt:lpstr>
      <vt:lpstr>Factors that Affect Conditioning</vt:lpstr>
      <vt:lpstr>Extinction and Spontaneous Recovery in Pavlov’s Laboratory</vt:lpstr>
      <vt:lpstr>From Pavlov to Watson THE FOUNDING OF BEHAVIORISM</vt:lpstr>
      <vt:lpstr>Classically Conditioned Emotional Reactions</vt:lpstr>
      <vt:lpstr>Conditioned Emotional Reactions</vt:lpstr>
      <vt:lpstr>IN FOCUS Watson, Classical Conditioning, and Advertising</vt:lpstr>
      <vt:lpstr>Other Classically Conditioned Responses</vt:lpstr>
      <vt:lpstr>Other Classically Conditioned Responses</vt:lpstr>
      <vt:lpstr>Cognitive Aspects of Classical Conditioning</vt:lpstr>
      <vt:lpstr>Evolutionary Aspects of Classical Conditioning</vt:lpstr>
      <vt:lpstr>Taste Aversion</vt:lpstr>
      <vt:lpstr>IN FOCUS Evolution, Biological Preparedness, and Conditioned Fears</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The Origins of Psychology</dc:title>
  <dc:creator>Kim</dc:creator>
  <cp:lastModifiedBy>dluser</cp:lastModifiedBy>
  <cp:revision>318</cp:revision>
  <dcterms:created xsi:type="dcterms:W3CDTF">2012-01-26T16:26:17Z</dcterms:created>
  <dcterms:modified xsi:type="dcterms:W3CDTF">2016-01-07T19:51:51Z</dcterms:modified>
</cp:coreProperties>
</file>