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9" r:id="rId1"/>
  </p:sldMasterIdLst>
  <p:notesMasterIdLst>
    <p:notesMasterId r:id="rId25"/>
  </p:notesMasterIdLst>
  <p:sldIdLst>
    <p:sldId id="327" r:id="rId2"/>
    <p:sldId id="328" r:id="rId3"/>
    <p:sldId id="329" r:id="rId4"/>
    <p:sldId id="380" r:id="rId5"/>
    <p:sldId id="330" r:id="rId6"/>
    <p:sldId id="333" r:id="rId7"/>
    <p:sldId id="381" r:id="rId8"/>
    <p:sldId id="334" r:id="rId9"/>
    <p:sldId id="382" r:id="rId10"/>
    <p:sldId id="335" r:id="rId11"/>
    <p:sldId id="336" r:id="rId12"/>
    <p:sldId id="383" r:id="rId13"/>
    <p:sldId id="337" r:id="rId14"/>
    <p:sldId id="386" r:id="rId15"/>
    <p:sldId id="339" r:id="rId16"/>
    <p:sldId id="370" r:id="rId17"/>
    <p:sldId id="338" r:id="rId18"/>
    <p:sldId id="341" r:id="rId19"/>
    <p:sldId id="343" r:id="rId20"/>
    <p:sldId id="384" r:id="rId21"/>
    <p:sldId id="385" r:id="rId22"/>
    <p:sldId id="342" r:id="rId23"/>
    <p:sldId id="344" r:id="rId24"/>
  </p:sldIdLst>
  <p:sldSz cx="9144000" cy="6858000" type="screen4x3"/>
  <p:notesSz cx="6858000" cy="9144000"/>
  <p:embeddedFontLst>
    <p:embeddedFont>
      <p:font typeface="Aharoni" panose="02010803020104030203" pitchFamily="2" charset="-79"/>
      <p:bold r:id="rId26"/>
    </p:embeddedFont>
    <p:embeddedFont>
      <p:font typeface="Calibri" panose="020F050202020403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4030"/>
    <a:srgbClr val="06324B"/>
    <a:srgbClr val="2D3E74"/>
    <a:srgbClr val="5A8B88"/>
    <a:srgbClr val="93D0D1"/>
    <a:srgbClr val="F0D47C"/>
    <a:srgbClr val="E5B924"/>
    <a:srgbClr val="081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3" autoAdjust="0"/>
    <p:restoredTop sz="88508" autoAdjust="0"/>
  </p:normalViewPr>
  <p:slideViewPr>
    <p:cSldViewPr snapToGrid="0">
      <p:cViewPr>
        <p:scale>
          <a:sx n="80" d="100"/>
          <a:sy n="80" d="100"/>
        </p:scale>
        <p:origin x="-1692"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F1A291-FD34-1F4F-A029-B5AC47F1BE2A}" type="doc">
      <dgm:prSet loTypeId="urn:microsoft.com/office/officeart/2005/8/layout/hList1" loCatId="" qsTypeId="urn:microsoft.com/office/officeart/2005/8/quickstyle/simple4" qsCatId="simple" csTypeId="urn:microsoft.com/office/officeart/2005/8/colors/accent1_2" csCatId="accent1"/>
      <dgm:spPr/>
      <dgm:t>
        <a:bodyPr/>
        <a:lstStyle/>
        <a:p>
          <a:endParaRPr lang="en-US"/>
        </a:p>
      </dgm:t>
    </dgm:pt>
    <dgm:pt modelId="{F8E17B31-D84A-6649-ADEC-0C3E4D788EE2}">
      <dgm:prSet/>
      <dgm:spPr/>
      <dgm:t>
        <a:bodyPr/>
        <a:lstStyle/>
        <a:p>
          <a:pPr rtl="0"/>
          <a:r>
            <a:rPr lang="en-US" b="1" dirty="0" smtClean="0"/>
            <a:t>Discriminative stimulus</a:t>
          </a:r>
          <a:endParaRPr lang="en-US" dirty="0"/>
        </a:p>
      </dgm:t>
    </dgm:pt>
    <dgm:pt modelId="{6249A65B-46AA-D04A-A898-1447479C8EA6}" type="parTrans" cxnId="{E4DFDC81-2805-AA40-9E25-70C484FFD707}">
      <dgm:prSet/>
      <dgm:spPr/>
      <dgm:t>
        <a:bodyPr/>
        <a:lstStyle/>
        <a:p>
          <a:endParaRPr lang="en-US"/>
        </a:p>
      </dgm:t>
    </dgm:pt>
    <dgm:pt modelId="{8E08BF0B-F141-C244-9C2C-E20B138FD6E6}" type="sibTrans" cxnId="{E4DFDC81-2805-AA40-9E25-70C484FFD707}">
      <dgm:prSet/>
      <dgm:spPr/>
      <dgm:t>
        <a:bodyPr/>
        <a:lstStyle/>
        <a:p>
          <a:endParaRPr lang="en-US"/>
        </a:p>
      </dgm:t>
    </dgm:pt>
    <dgm:pt modelId="{C95EB74D-795E-BC48-9287-DC91A018999F}">
      <dgm:prSet/>
      <dgm:spPr/>
      <dgm:t>
        <a:bodyPr/>
        <a:lstStyle/>
        <a:p>
          <a:pPr rtl="0"/>
          <a:r>
            <a:rPr lang="en-US" dirty="0" smtClean="0"/>
            <a:t>Specific stimulus in the presence of which a particular operant is more likely to be reinforced</a:t>
          </a:r>
          <a:endParaRPr lang="en-US" dirty="0"/>
        </a:p>
      </dgm:t>
    </dgm:pt>
    <dgm:pt modelId="{117C009A-C174-2040-8FEB-E55182908080}" type="parTrans" cxnId="{CCAA2E70-CA1B-8844-9B32-6BA18449696B}">
      <dgm:prSet/>
      <dgm:spPr/>
      <dgm:t>
        <a:bodyPr/>
        <a:lstStyle/>
        <a:p>
          <a:endParaRPr lang="en-US"/>
        </a:p>
      </dgm:t>
    </dgm:pt>
    <dgm:pt modelId="{8CA760C3-5A13-B844-B829-37AEB6CC28A6}" type="sibTrans" cxnId="{CCAA2E70-CA1B-8844-9B32-6BA18449696B}">
      <dgm:prSet/>
      <dgm:spPr/>
      <dgm:t>
        <a:bodyPr/>
        <a:lstStyle/>
        <a:p>
          <a:endParaRPr lang="en-US"/>
        </a:p>
      </dgm:t>
    </dgm:pt>
    <dgm:pt modelId="{3A3916FC-C149-E241-8ADD-42B71439B533}">
      <dgm:prSet/>
      <dgm:spPr/>
      <dgm:t>
        <a:bodyPr/>
        <a:lstStyle/>
        <a:p>
          <a:pPr rtl="0"/>
          <a:r>
            <a:rPr lang="en-US" b="1" dirty="0" smtClean="0"/>
            <a:t>Shaping</a:t>
          </a:r>
          <a:endParaRPr lang="en-US" dirty="0"/>
        </a:p>
      </dgm:t>
    </dgm:pt>
    <dgm:pt modelId="{2BE17D4C-B5F8-BE48-A351-A4B6CBC1B123}" type="parTrans" cxnId="{55821429-1888-9944-89A3-EAE4A68FEDF5}">
      <dgm:prSet/>
      <dgm:spPr/>
      <dgm:t>
        <a:bodyPr/>
        <a:lstStyle/>
        <a:p>
          <a:endParaRPr lang="en-US"/>
        </a:p>
      </dgm:t>
    </dgm:pt>
    <dgm:pt modelId="{48327EC4-B76F-474C-A3FF-0A68A5C48195}" type="sibTrans" cxnId="{55821429-1888-9944-89A3-EAE4A68FEDF5}">
      <dgm:prSet/>
      <dgm:spPr/>
      <dgm:t>
        <a:bodyPr/>
        <a:lstStyle/>
        <a:p>
          <a:endParaRPr lang="en-US"/>
        </a:p>
      </dgm:t>
    </dgm:pt>
    <dgm:pt modelId="{4E2470C2-E922-1F46-BED5-70513847F9A1}">
      <dgm:prSet/>
      <dgm:spPr/>
      <dgm:t>
        <a:bodyPr/>
        <a:lstStyle/>
        <a:p>
          <a:pPr rtl="0"/>
          <a:r>
            <a:rPr lang="en-US" dirty="0" smtClean="0"/>
            <a:t>Selectively reinforcing successively closer approximations of goal behavior until goal behavior is displayed</a:t>
          </a:r>
          <a:endParaRPr lang="en-US" dirty="0"/>
        </a:p>
      </dgm:t>
    </dgm:pt>
    <dgm:pt modelId="{4DAC6103-FD87-4849-BF15-7F7B0F40073B}" type="parTrans" cxnId="{4A7FA971-175D-B54B-8796-7326B0E78180}">
      <dgm:prSet/>
      <dgm:spPr/>
      <dgm:t>
        <a:bodyPr/>
        <a:lstStyle/>
        <a:p>
          <a:endParaRPr lang="en-US"/>
        </a:p>
      </dgm:t>
    </dgm:pt>
    <dgm:pt modelId="{4F6A71FC-68DE-9444-B5DD-6166DB97CCF0}" type="sibTrans" cxnId="{4A7FA971-175D-B54B-8796-7326B0E78180}">
      <dgm:prSet/>
      <dgm:spPr/>
      <dgm:t>
        <a:bodyPr/>
        <a:lstStyle/>
        <a:p>
          <a:endParaRPr lang="en-US"/>
        </a:p>
      </dgm:t>
    </dgm:pt>
    <dgm:pt modelId="{A64C2104-07A2-5A49-AFF6-84CF8D86B743}">
      <dgm:prSet/>
      <dgm:spPr/>
      <dgm:t>
        <a:bodyPr/>
        <a:lstStyle/>
        <a:p>
          <a:pPr rtl="0"/>
          <a:r>
            <a:rPr lang="en-US" b="1" dirty="0" smtClean="0"/>
            <a:t>Extinction </a:t>
          </a:r>
          <a:endParaRPr lang="en-US" dirty="0"/>
        </a:p>
      </dgm:t>
    </dgm:pt>
    <dgm:pt modelId="{3E05C66A-E908-F54F-996F-0D59B655854F}" type="parTrans" cxnId="{7D507990-866D-E146-8DC1-BFD4D414D31A}">
      <dgm:prSet/>
      <dgm:spPr/>
      <dgm:t>
        <a:bodyPr/>
        <a:lstStyle/>
        <a:p>
          <a:endParaRPr lang="en-US"/>
        </a:p>
      </dgm:t>
    </dgm:pt>
    <dgm:pt modelId="{1F0ADA6B-44BC-1B4B-8C06-4F5CA011F6AF}" type="sibTrans" cxnId="{7D507990-866D-E146-8DC1-BFD4D414D31A}">
      <dgm:prSet/>
      <dgm:spPr/>
      <dgm:t>
        <a:bodyPr/>
        <a:lstStyle/>
        <a:p>
          <a:endParaRPr lang="en-US"/>
        </a:p>
      </dgm:t>
    </dgm:pt>
    <dgm:pt modelId="{A86C83BF-30EF-5943-AA31-8D7E864B1F4A}">
      <dgm:prSet/>
      <dgm:spPr/>
      <dgm:t>
        <a:bodyPr/>
        <a:lstStyle/>
        <a:p>
          <a:pPr rtl="0"/>
          <a:r>
            <a:rPr lang="en-US" dirty="0" smtClean="0"/>
            <a:t>Gradual weakening and disappearance of conditioned behavior; occurs when an emitted behavior is no longer followed by a reinforcer</a:t>
          </a:r>
          <a:endParaRPr lang="en-US" dirty="0"/>
        </a:p>
      </dgm:t>
    </dgm:pt>
    <dgm:pt modelId="{74CFA8CD-B4B8-6849-A23F-5025808F8F2E}" type="parTrans" cxnId="{B707A2A2-9273-7C48-9140-8FB49E44D7D6}">
      <dgm:prSet/>
      <dgm:spPr/>
      <dgm:t>
        <a:bodyPr/>
        <a:lstStyle/>
        <a:p>
          <a:endParaRPr lang="en-US"/>
        </a:p>
      </dgm:t>
    </dgm:pt>
    <dgm:pt modelId="{82F25518-E02B-8347-AD87-1722C9B724C0}" type="sibTrans" cxnId="{B707A2A2-9273-7C48-9140-8FB49E44D7D6}">
      <dgm:prSet/>
      <dgm:spPr/>
      <dgm:t>
        <a:bodyPr/>
        <a:lstStyle/>
        <a:p>
          <a:endParaRPr lang="en-US"/>
        </a:p>
      </dgm:t>
    </dgm:pt>
    <dgm:pt modelId="{4C10B899-4C2E-DE4B-9173-E48B3B327092}" type="pres">
      <dgm:prSet presAssocID="{A2F1A291-FD34-1F4F-A029-B5AC47F1BE2A}" presName="Name0" presStyleCnt="0">
        <dgm:presLayoutVars>
          <dgm:dir/>
          <dgm:animLvl val="lvl"/>
          <dgm:resizeHandles val="exact"/>
        </dgm:presLayoutVars>
      </dgm:prSet>
      <dgm:spPr/>
      <dgm:t>
        <a:bodyPr/>
        <a:lstStyle/>
        <a:p>
          <a:endParaRPr lang="en-US"/>
        </a:p>
      </dgm:t>
    </dgm:pt>
    <dgm:pt modelId="{16BD31F0-4C1E-1247-AB6A-F31C22C28680}" type="pres">
      <dgm:prSet presAssocID="{F8E17B31-D84A-6649-ADEC-0C3E4D788EE2}" presName="composite" presStyleCnt="0"/>
      <dgm:spPr/>
    </dgm:pt>
    <dgm:pt modelId="{6ABC8FF9-ACA6-BC43-8F28-2E3E8E999780}" type="pres">
      <dgm:prSet presAssocID="{F8E17B31-D84A-6649-ADEC-0C3E4D788EE2}" presName="parTx" presStyleLbl="alignNode1" presStyleIdx="0" presStyleCnt="3">
        <dgm:presLayoutVars>
          <dgm:chMax val="0"/>
          <dgm:chPref val="0"/>
          <dgm:bulletEnabled val="1"/>
        </dgm:presLayoutVars>
      </dgm:prSet>
      <dgm:spPr/>
      <dgm:t>
        <a:bodyPr/>
        <a:lstStyle/>
        <a:p>
          <a:endParaRPr lang="en-US"/>
        </a:p>
      </dgm:t>
    </dgm:pt>
    <dgm:pt modelId="{A2206B34-1C37-084A-8F55-1020F9125399}" type="pres">
      <dgm:prSet presAssocID="{F8E17B31-D84A-6649-ADEC-0C3E4D788EE2}" presName="desTx" presStyleLbl="alignAccFollowNode1" presStyleIdx="0" presStyleCnt="3">
        <dgm:presLayoutVars>
          <dgm:bulletEnabled val="1"/>
        </dgm:presLayoutVars>
      </dgm:prSet>
      <dgm:spPr/>
      <dgm:t>
        <a:bodyPr/>
        <a:lstStyle/>
        <a:p>
          <a:endParaRPr lang="en-US"/>
        </a:p>
      </dgm:t>
    </dgm:pt>
    <dgm:pt modelId="{178407EC-4467-C643-AB45-FDEB13E9C33B}" type="pres">
      <dgm:prSet presAssocID="{8E08BF0B-F141-C244-9C2C-E20B138FD6E6}" presName="space" presStyleCnt="0"/>
      <dgm:spPr/>
    </dgm:pt>
    <dgm:pt modelId="{54ABCA24-67C2-AB42-B769-806BB92E31A6}" type="pres">
      <dgm:prSet presAssocID="{3A3916FC-C149-E241-8ADD-42B71439B533}" presName="composite" presStyleCnt="0"/>
      <dgm:spPr/>
    </dgm:pt>
    <dgm:pt modelId="{17793057-3B2E-6F4A-8206-8DD8412A294C}" type="pres">
      <dgm:prSet presAssocID="{3A3916FC-C149-E241-8ADD-42B71439B533}" presName="parTx" presStyleLbl="alignNode1" presStyleIdx="1" presStyleCnt="3">
        <dgm:presLayoutVars>
          <dgm:chMax val="0"/>
          <dgm:chPref val="0"/>
          <dgm:bulletEnabled val="1"/>
        </dgm:presLayoutVars>
      </dgm:prSet>
      <dgm:spPr/>
      <dgm:t>
        <a:bodyPr/>
        <a:lstStyle/>
        <a:p>
          <a:endParaRPr lang="en-US"/>
        </a:p>
      </dgm:t>
    </dgm:pt>
    <dgm:pt modelId="{FA2C188B-FE4D-BD45-9795-F6358AB1CA6D}" type="pres">
      <dgm:prSet presAssocID="{3A3916FC-C149-E241-8ADD-42B71439B533}" presName="desTx" presStyleLbl="alignAccFollowNode1" presStyleIdx="1" presStyleCnt="3">
        <dgm:presLayoutVars>
          <dgm:bulletEnabled val="1"/>
        </dgm:presLayoutVars>
      </dgm:prSet>
      <dgm:spPr/>
      <dgm:t>
        <a:bodyPr/>
        <a:lstStyle/>
        <a:p>
          <a:endParaRPr lang="en-US"/>
        </a:p>
      </dgm:t>
    </dgm:pt>
    <dgm:pt modelId="{A7D293AF-60FB-F943-8EB4-ADF7F5EA4EC2}" type="pres">
      <dgm:prSet presAssocID="{48327EC4-B76F-474C-A3FF-0A68A5C48195}" presName="space" presStyleCnt="0"/>
      <dgm:spPr/>
    </dgm:pt>
    <dgm:pt modelId="{5759A1FE-FB4D-1240-99F9-03CACB776E7B}" type="pres">
      <dgm:prSet presAssocID="{A64C2104-07A2-5A49-AFF6-84CF8D86B743}" presName="composite" presStyleCnt="0"/>
      <dgm:spPr/>
    </dgm:pt>
    <dgm:pt modelId="{E01F4081-C4CC-354D-8012-1DD85D442E44}" type="pres">
      <dgm:prSet presAssocID="{A64C2104-07A2-5A49-AFF6-84CF8D86B743}" presName="parTx" presStyleLbl="alignNode1" presStyleIdx="2" presStyleCnt="3">
        <dgm:presLayoutVars>
          <dgm:chMax val="0"/>
          <dgm:chPref val="0"/>
          <dgm:bulletEnabled val="1"/>
        </dgm:presLayoutVars>
      </dgm:prSet>
      <dgm:spPr/>
      <dgm:t>
        <a:bodyPr/>
        <a:lstStyle/>
        <a:p>
          <a:endParaRPr lang="en-US"/>
        </a:p>
      </dgm:t>
    </dgm:pt>
    <dgm:pt modelId="{41DB0A89-42A7-DC4A-A427-506208372478}" type="pres">
      <dgm:prSet presAssocID="{A64C2104-07A2-5A49-AFF6-84CF8D86B743}" presName="desTx" presStyleLbl="alignAccFollowNode1" presStyleIdx="2" presStyleCnt="3">
        <dgm:presLayoutVars>
          <dgm:bulletEnabled val="1"/>
        </dgm:presLayoutVars>
      </dgm:prSet>
      <dgm:spPr/>
      <dgm:t>
        <a:bodyPr/>
        <a:lstStyle/>
        <a:p>
          <a:endParaRPr lang="en-US"/>
        </a:p>
      </dgm:t>
    </dgm:pt>
  </dgm:ptLst>
  <dgm:cxnLst>
    <dgm:cxn modelId="{E4DFDC81-2805-AA40-9E25-70C484FFD707}" srcId="{A2F1A291-FD34-1F4F-A029-B5AC47F1BE2A}" destId="{F8E17B31-D84A-6649-ADEC-0C3E4D788EE2}" srcOrd="0" destOrd="0" parTransId="{6249A65B-46AA-D04A-A898-1447479C8EA6}" sibTransId="{8E08BF0B-F141-C244-9C2C-E20B138FD6E6}"/>
    <dgm:cxn modelId="{4989F9F2-90BA-FB4C-9B97-39F6A026CA9A}" type="presOf" srcId="{A2F1A291-FD34-1F4F-A029-B5AC47F1BE2A}" destId="{4C10B899-4C2E-DE4B-9173-E48B3B327092}" srcOrd="0" destOrd="0" presId="urn:microsoft.com/office/officeart/2005/8/layout/hList1"/>
    <dgm:cxn modelId="{F9BB5EED-4E87-5E47-851E-11BBCEB527CC}" type="presOf" srcId="{4E2470C2-E922-1F46-BED5-70513847F9A1}" destId="{FA2C188B-FE4D-BD45-9795-F6358AB1CA6D}" srcOrd="0" destOrd="0" presId="urn:microsoft.com/office/officeart/2005/8/layout/hList1"/>
    <dgm:cxn modelId="{55821429-1888-9944-89A3-EAE4A68FEDF5}" srcId="{A2F1A291-FD34-1F4F-A029-B5AC47F1BE2A}" destId="{3A3916FC-C149-E241-8ADD-42B71439B533}" srcOrd="1" destOrd="0" parTransId="{2BE17D4C-B5F8-BE48-A351-A4B6CBC1B123}" sibTransId="{48327EC4-B76F-474C-A3FF-0A68A5C48195}"/>
    <dgm:cxn modelId="{CCAA2E70-CA1B-8844-9B32-6BA18449696B}" srcId="{F8E17B31-D84A-6649-ADEC-0C3E4D788EE2}" destId="{C95EB74D-795E-BC48-9287-DC91A018999F}" srcOrd="0" destOrd="0" parTransId="{117C009A-C174-2040-8FEB-E55182908080}" sibTransId="{8CA760C3-5A13-B844-B829-37AEB6CC28A6}"/>
    <dgm:cxn modelId="{8778D337-E027-8942-BE94-F68AC7A9A24F}" type="presOf" srcId="{3A3916FC-C149-E241-8ADD-42B71439B533}" destId="{17793057-3B2E-6F4A-8206-8DD8412A294C}" srcOrd="0" destOrd="0" presId="urn:microsoft.com/office/officeart/2005/8/layout/hList1"/>
    <dgm:cxn modelId="{F03A93CC-66AC-2B43-B2DF-B90747EDC1D2}" type="presOf" srcId="{A64C2104-07A2-5A49-AFF6-84CF8D86B743}" destId="{E01F4081-C4CC-354D-8012-1DD85D442E44}" srcOrd="0" destOrd="0" presId="urn:microsoft.com/office/officeart/2005/8/layout/hList1"/>
    <dgm:cxn modelId="{DD0D908F-5625-0B4E-A8F6-391DAF0446AC}" type="presOf" srcId="{C95EB74D-795E-BC48-9287-DC91A018999F}" destId="{A2206B34-1C37-084A-8F55-1020F9125399}" srcOrd="0" destOrd="0" presId="urn:microsoft.com/office/officeart/2005/8/layout/hList1"/>
    <dgm:cxn modelId="{0698E7ED-BDE7-AB41-B401-E045BFC919AA}" type="presOf" srcId="{F8E17B31-D84A-6649-ADEC-0C3E4D788EE2}" destId="{6ABC8FF9-ACA6-BC43-8F28-2E3E8E999780}" srcOrd="0" destOrd="0" presId="urn:microsoft.com/office/officeart/2005/8/layout/hList1"/>
    <dgm:cxn modelId="{4A7FA971-175D-B54B-8796-7326B0E78180}" srcId="{3A3916FC-C149-E241-8ADD-42B71439B533}" destId="{4E2470C2-E922-1F46-BED5-70513847F9A1}" srcOrd="0" destOrd="0" parTransId="{4DAC6103-FD87-4849-BF15-7F7B0F40073B}" sibTransId="{4F6A71FC-68DE-9444-B5DD-6166DB97CCF0}"/>
    <dgm:cxn modelId="{B707A2A2-9273-7C48-9140-8FB49E44D7D6}" srcId="{A64C2104-07A2-5A49-AFF6-84CF8D86B743}" destId="{A86C83BF-30EF-5943-AA31-8D7E864B1F4A}" srcOrd="0" destOrd="0" parTransId="{74CFA8CD-B4B8-6849-A23F-5025808F8F2E}" sibTransId="{82F25518-E02B-8347-AD87-1722C9B724C0}"/>
    <dgm:cxn modelId="{7D507990-866D-E146-8DC1-BFD4D414D31A}" srcId="{A2F1A291-FD34-1F4F-A029-B5AC47F1BE2A}" destId="{A64C2104-07A2-5A49-AFF6-84CF8D86B743}" srcOrd="2" destOrd="0" parTransId="{3E05C66A-E908-F54F-996F-0D59B655854F}" sibTransId="{1F0ADA6B-44BC-1B4B-8C06-4F5CA011F6AF}"/>
    <dgm:cxn modelId="{F802A23F-14B0-6643-8679-A1566C58DA47}" type="presOf" srcId="{A86C83BF-30EF-5943-AA31-8D7E864B1F4A}" destId="{41DB0A89-42A7-DC4A-A427-506208372478}" srcOrd="0" destOrd="0" presId="urn:microsoft.com/office/officeart/2005/8/layout/hList1"/>
    <dgm:cxn modelId="{658F08C5-E71C-9E46-AB01-3D3E9FF8C0BB}" type="presParOf" srcId="{4C10B899-4C2E-DE4B-9173-E48B3B327092}" destId="{16BD31F0-4C1E-1247-AB6A-F31C22C28680}" srcOrd="0" destOrd="0" presId="urn:microsoft.com/office/officeart/2005/8/layout/hList1"/>
    <dgm:cxn modelId="{F4C54B24-A343-0844-8587-E51C5EA36D0A}" type="presParOf" srcId="{16BD31F0-4C1E-1247-AB6A-F31C22C28680}" destId="{6ABC8FF9-ACA6-BC43-8F28-2E3E8E999780}" srcOrd="0" destOrd="0" presId="urn:microsoft.com/office/officeart/2005/8/layout/hList1"/>
    <dgm:cxn modelId="{9B25183D-C6C8-D747-AC37-F6B715EE75AF}" type="presParOf" srcId="{16BD31F0-4C1E-1247-AB6A-F31C22C28680}" destId="{A2206B34-1C37-084A-8F55-1020F9125399}" srcOrd="1" destOrd="0" presId="urn:microsoft.com/office/officeart/2005/8/layout/hList1"/>
    <dgm:cxn modelId="{3E8376CC-7C01-F949-A530-C3C2C1E533B5}" type="presParOf" srcId="{4C10B899-4C2E-DE4B-9173-E48B3B327092}" destId="{178407EC-4467-C643-AB45-FDEB13E9C33B}" srcOrd="1" destOrd="0" presId="urn:microsoft.com/office/officeart/2005/8/layout/hList1"/>
    <dgm:cxn modelId="{D6D85265-8EA8-0349-88A6-C341FE2FD191}" type="presParOf" srcId="{4C10B899-4C2E-DE4B-9173-E48B3B327092}" destId="{54ABCA24-67C2-AB42-B769-806BB92E31A6}" srcOrd="2" destOrd="0" presId="urn:microsoft.com/office/officeart/2005/8/layout/hList1"/>
    <dgm:cxn modelId="{981D5BBF-A334-9947-B438-EAA849B5D809}" type="presParOf" srcId="{54ABCA24-67C2-AB42-B769-806BB92E31A6}" destId="{17793057-3B2E-6F4A-8206-8DD8412A294C}" srcOrd="0" destOrd="0" presId="urn:microsoft.com/office/officeart/2005/8/layout/hList1"/>
    <dgm:cxn modelId="{F7317AFA-2B6A-4F4A-928F-AA01F8DDC65C}" type="presParOf" srcId="{54ABCA24-67C2-AB42-B769-806BB92E31A6}" destId="{FA2C188B-FE4D-BD45-9795-F6358AB1CA6D}" srcOrd="1" destOrd="0" presId="urn:microsoft.com/office/officeart/2005/8/layout/hList1"/>
    <dgm:cxn modelId="{40D2961C-D8E9-734F-84E1-27D6E6AE86C6}" type="presParOf" srcId="{4C10B899-4C2E-DE4B-9173-E48B3B327092}" destId="{A7D293AF-60FB-F943-8EB4-ADF7F5EA4EC2}" srcOrd="3" destOrd="0" presId="urn:microsoft.com/office/officeart/2005/8/layout/hList1"/>
    <dgm:cxn modelId="{7B2AB6F2-409B-8D46-897F-001F8418C294}" type="presParOf" srcId="{4C10B899-4C2E-DE4B-9173-E48B3B327092}" destId="{5759A1FE-FB4D-1240-99F9-03CACB776E7B}" srcOrd="4" destOrd="0" presId="urn:microsoft.com/office/officeart/2005/8/layout/hList1"/>
    <dgm:cxn modelId="{A52BDCE0-53EB-8F40-868E-F0EC454EBCDC}" type="presParOf" srcId="{5759A1FE-FB4D-1240-99F9-03CACB776E7B}" destId="{E01F4081-C4CC-354D-8012-1DD85D442E44}" srcOrd="0" destOrd="0" presId="urn:microsoft.com/office/officeart/2005/8/layout/hList1"/>
    <dgm:cxn modelId="{44007491-069B-9F40-8D72-7875CC47CC6F}" type="presParOf" srcId="{5759A1FE-FB4D-1240-99F9-03CACB776E7B}" destId="{41DB0A89-42A7-DC4A-A427-50620837247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46DAEB-1679-3E44-9125-E48D3A506223}" type="doc">
      <dgm:prSet loTypeId="urn:microsoft.com/office/officeart/2008/layout/HorizontalMultiLevelHierarchy" loCatId="" qsTypeId="urn:microsoft.com/office/officeart/2005/8/quickstyle/simple4" qsCatId="simple" csTypeId="urn:microsoft.com/office/officeart/2005/8/colors/accent1_2" csCatId="accent1" phldr="1"/>
      <dgm:spPr/>
      <dgm:t>
        <a:bodyPr/>
        <a:lstStyle/>
        <a:p>
          <a:endParaRPr lang="en-US"/>
        </a:p>
      </dgm:t>
    </dgm:pt>
    <dgm:pt modelId="{E60ED513-9FEA-DD4B-B687-CDDF0A242256}">
      <dgm:prSet phldrT="[Text]" custT="1"/>
      <dgm:spPr/>
      <dgm:t>
        <a:bodyPr/>
        <a:lstStyle/>
        <a:p>
          <a:r>
            <a:rPr lang="en-US" sz="3600" b="1" dirty="0" smtClean="0">
              <a:latin typeface="Arial" pitchFamily="34" charset="0"/>
              <a:ea typeface="Calibri" pitchFamily="34" charset="0"/>
              <a:cs typeface="Arial" pitchFamily="34" charset="0"/>
            </a:rPr>
            <a:t>Applications of Operant Conditioning</a:t>
          </a:r>
          <a:endParaRPr lang="en-US" sz="3600" dirty="0"/>
        </a:p>
      </dgm:t>
    </dgm:pt>
    <dgm:pt modelId="{6F7A4FC9-0164-3647-9C94-20758CF93E14}" type="parTrans" cxnId="{DB77E83D-682C-B843-85DE-302020CCD77D}">
      <dgm:prSet/>
      <dgm:spPr/>
      <dgm:t>
        <a:bodyPr/>
        <a:lstStyle/>
        <a:p>
          <a:endParaRPr lang="en-US"/>
        </a:p>
      </dgm:t>
    </dgm:pt>
    <dgm:pt modelId="{01C2DF5F-271E-9A4F-B0BD-D73DE8B315C1}" type="sibTrans" cxnId="{DB77E83D-682C-B843-85DE-302020CCD77D}">
      <dgm:prSet/>
      <dgm:spPr/>
      <dgm:t>
        <a:bodyPr/>
        <a:lstStyle/>
        <a:p>
          <a:endParaRPr lang="en-US"/>
        </a:p>
      </dgm:t>
    </dgm:pt>
    <dgm:pt modelId="{048BAB04-8E49-C945-A240-81C10D0F2720}">
      <dgm:prSet phldrT="[Text]"/>
      <dgm:spPr/>
      <dgm:t>
        <a:bodyPr/>
        <a:lstStyle/>
        <a:p>
          <a:r>
            <a:rPr lang="en-US" dirty="0" smtClean="0">
              <a:latin typeface="Arial" pitchFamily="34" charset="0"/>
              <a:cs typeface="Arial" pitchFamily="34" charset="0"/>
            </a:rPr>
            <a:t>Clinical Psychology – dealing with counterproductive behaviors</a:t>
          </a:r>
          <a:endParaRPr lang="en-US" dirty="0"/>
        </a:p>
      </dgm:t>
    </dgm:pt>
    <dgm:pt modelId="{8B17E8CD-6B2E-774F-83E3-81C141E9C218}" type="parTrans" cxnId="{BCF051DB-F5E5-8E4E-91E3-6071F9D6B5E7}">
      <dgm:prSet/>
      <dgm:spPr/>
      <dgm:t>
        <a:bodyPr/>
        <a:lstStyle/>
        <a:p>
          <a:endParaRPr lang="en-US" dirty="0"/>
        </a:p>
      </dgm:t>
    </dgm:pt>
    <dgm:pt modelId="{3D7F7180-D536-0348-A7D7-E79529020899}" type="sibTrans" cxnId="{BCF051DB-F5E5-8E4E-91E3-6071F9D6B5E7}">
      <dgm:prSet/>
      <dgm:spPr/>
      <dgm:t>
        <a:bodyPr/>
        <a:lstStyle/>
        <a:p>
          <a:endParaRPr lang="en-US"/>
        </a:p>
      </dgm:t>
    </dgm:pt>
    <dgm:pt modelId="{EF6EA307-54CC-2146-9E3A-14A75EE0366E}">
      <dgm:prSet phldrT="[Text]"/>
      <dgm:spPr/>
      <dgm:t>
        <a:bodyPr/>
        <a:lstStyle/>
        <a:p>
          <a:r>
            <a:rPr lang="en-US" dirty="0" smtClean="0">
              <a:latin typeface="Arial" pitchFamily="34" charset="0"/>
              <a:cs typeface="Arial" pitchFamily="34" charset="0"/>
            </a:rPr>
            <a:t>Sports Training – aiding performance</a:t>
          </a:r>
          <a:endParaRPr lang="en-US" dirty="0"/>
        </a:p>
      </dgm:t>
    </dgm:pt>
    <dgm:pt modelId="{F2960491-171C-1D43-9529-857B1DF2D738}" type="parTrans" cxnId="{E53A2056-DDF2-B14A-9177-DF60959E95E5}">
      <dgm:prSet/>
      <dgm:spPr/>
      <dgm:t>
        <a:bodyPr/>
        <a:lstStyle/>
        <a:p>
          <a:endParaRPr lang="en-US" dirty="0"/>
        </a:p>
      </dgm:t>
    </dgm:pt>
    <dgm:pt modelId="{CCA687B8-3655-0E41-BC18-424CAD01DB46}" type="sibTrans" cxnId="{E53A2056-DDF2-B14A-9177-DF60959E95E5}">
      <dgm:prSet/>
      <dgm:spPr/>
      <dgm:t>
        <a:bodyPr/>
        <a:lstStyle/>
        <a:p>
          <a:endParaRPr lang="en-US"/>
        </a:p>
      </dgm:t>
    </dgm:pt>
    <dgm:pt modelId="{00E9C9F5-B694-944D-BBA3-A8F415285B7E}">
      <dgm:prSet phldrT="[Text]"/>
      <dgm:spPr/>
      <dgm:t>
        <a:bodyPr/>
        <a:lstStyle/>
        <a:p>
          <a:r>
            <a:rPr lang="en-US" dirty="0" smtClean="0">
              <a:latin typeface="Arial" pitchFamily="34" charset="0"/>
              <a:cs typeface="Arial" pitchFamily="34" charset="0"/>
            </a:rPr>
            <a:t>Education and Working with Students – improving grades and study habits</a:t>
          </a:r>
          <a:endParaRPr lang="en-US" dirty="0"/>
        </a:p>
      </dgm:t>
    </dgm:pt>
    <dgm:pt modelId="{6E2B1E56-E905-6B4D-A82F-3F95F3AEEA5D}" type="parTrans" cxnId="{684E606E-00A5-3C4F-99F3-95A70DC7DE35}">
      <dgm:prSet/>
      <dgm:spPr/>
      <dgm:t>
        <a:bodyPr/>
        <a:lstStyle/>
        <a:p>
          <a:endParaRPr lang="en-US" dirty="0"/>
        </a:p>
      </dgm:t>
    </dgm:pt>
    <dgm:pt modelId="{95FA0B27-C472-244E-9D81-57A2F38BC3F7}" type="sibTrans" cxnId="{684E606E-00A5-3C4F-99F3-95A70DC7DE35}">
      <dgm:prSet/>
      <dgm:spPr/>
      <dgm:t>
        <a:bodyPr/>
        <a:lstStyle/>
        <a:p>
          <a:endParaRPr lang="en-US"/>
        </a:p>
      </dgm:t>
    </dgm:pt>
    <dgm:pt modelId="{4A72514F-3DFB-B34D-9F48-ABB8956E2DCA}">
      <dgm:prSet phldrT="[Text]"/>
      <dgm:spPr/>
      <dgm:t>
        <a:bodyPr/>
        <a:lstStyle/>
        <a:p>
          <a:r>
            <a:rPr lang="en-US" dirty="0" smtClean="0">
              <a:latin typeface="Arial" pitchFamily="34" charset="0"/>
              <a:cs typeface="Arial" pitchFamily="34" charset="0"/>
            </a:rPr>
            <a:t>Business – increasing productivity</a:t>
          </a:r>
          <a:endParaRPr lang="en-US" dirty="0"/>
        </a:p>
      </dgm:t>
    </dgm:pt>
    <dgm:pt modelId="{9B5ACCCB-FB57-0C4E-BE01-B73E86CEB8EF}" type="parTrans" cxnId="{B6109AF6-9596-5E40-8527-1DFF826BB5E2}">
      <dgm:prSet/>
      <dgm:spPr/>
      <dgm:t>
        <a:bodyPr/>
        <a:lstStyle/>
        <a:p>
          <a:endParaRPr lang="en-US" dirty="0"/>
        </a:p>
      </dgm:t>
    </dgm:pt>
    <dgm:pt modelId="{EC376C63-B66A-1040-8232-9CAB1BFCABDA}" type="sibTrans" cxnId="{B6109AF6-9596-5E40-8527-1DFF826BB5E2}">
      <dgm:prSet/>
      <dgm:spPr/>
      <dgm:t>
        <a:bodyPr/>
        <a:lstStyle/>
        <a:p>
          <a:endParaRPr lang="en-US"/>
        </a:p>
      </dgm:t>
    </dgm:pt>
    <dgm:pt modelId="{30DAE9F8-F274-064C-B5DF-DA0ABE324B8F}" type="pres">
      <dgm:prSet presAssocID="{C546DAEB-1679-3E44-9125-E48D3A506223}" presName="Name0" presStyleCnt="0">
        <dgm:presLayoutVars>
          <dgm:chPref val="1"/>
          <dgm:dir/>
          <dgm:animOne val="branch"/>
          <dgm:animLvl val="lvl"/>
          <dgm:resizeHandles val="exact"/>
        </dgm:presLayoutVars>
      </dgm:prSet>
      <dgm:spPr/>
      <dgm:t>
        <a:bodyPr/>
        <a:lstStyle/>
        <a:p>
          <a:endParaRPr lang="en-US"/>
        </a:p>
      </dgm:t>
    </dgm:pt>
    <dgm:pt modelId="{79D2AE18-0565-734E-9B54-E529E0C9C6BC}" type="pres">
      <dgm:prSet presAssocID="{E60ED513-9FEA-DD4B-B687-CDDF0A242256}" presName="root1" presStyleCnt="0"/>
      <dgm:spPr/>
    </dgm:pt>
    <dgm:pt modelId="{B44307F6-C09B-3B4C-8EA9-E999A5DA34A3}" type="pres">
      <dgm:prSet presAssocID="{E60ED513-9FEA-DD4B-B687-CDDF0A242256}" presName="LevelOneTextNode" presStyleLbl="node0" presStyleIdx="0" presStyleCnt="1" custScaleX="174386">
        <dgm:presLayoutVars>
          <dgm:chPref val="3"/>
        </dgm:presLayoutVars>
      </dgm:prSet>
      <dgm:spPr/>
      <dgm:t>
        <a:bodyPr/>
        <a:lstStyle/>
        <a:p>
          <a:endParaRPr lang="en-US"/>
        </a:p>
      </dgm:t>
    </dgm:pt>
    <dgm:pt modelId="{8B7C5907-1B77-1646-9ACF-8BB13C514473}" type="pres">
      <dgm:prSet presAssocID="{E60ED513-9FEA-DD4B-B687-CDDF0A242256}" presName="level2hierChild" presStyleCnt="0"/>
      <dgm:spPr/>
    </dgm:pt>
    <dgm:pt modelId="{5BD15D8A-A593-9A48-B1E0-86641409B54E}" type="pres">
      <dgm:prSet presAssocID="{8B17E8CD-6B2E-774F-83E3-81C141E9C218}" presName="conn2-1" presStyleLbl="parChTrans1D2" presStyleIdx="0" presStyleCnt="4"/>
      <dgm:spPr/>
      <dgm:t>
        <a:bodyPr/>
        <a:lstStyle/>
        <a:p>
          <a:endParaRPr lang="en-US"/>
        </a:p>
      </dgm:t>
    </dgm:pt>
    <dgm:pt modelId="{48F8E722-9B31-B745-83E9-6EC67668A0A2}" type="pres">
      <dgm:prSet presAssocID="{8B17E8CD-6B2E-774F-83E3-81C141E9C218}" presName="connTx" presStyleLbl="parChTrans1D2" presStyleIdx="0" presStyleCnt="4"/>
      <dgm:spPr/>
      <dgm:t>
        <a:bodyPr/>
        <a:lstStyle/>
        <a:p>
          <a:endParaRPr lang="en-US"/>
        </a:p>
      </dgm:t>
    </dgm:pt>
    <dgm:pt modelId="{2F742244-8F8A-1D43-896C-EE13B0D883F8}" type="pres">
      <dgm:prSet presAssocID="{048BAB04-8E49-C945-A240-81C10D0F2720}" presName="root2" presStyleCnt="0"/>
      <dgm:spPr/>
    </dgm:pt>
    <dgm:pt modelId="{C273D947-7B5E-8142-91FC-1C8AFE27B95E}" type="pres">
      <dgm:prSet presAssocID="{048BAB04-8E49-C945-A240-81C10D0F2720}" presName="LevelTwoTextNode" presStyleLbl="node2" presStyleIdx="0" presStyleCnt="4" custScaleX="174386">
        <dgm:presLayoutVars>
          <dgm:chPref val="3"/>
        </dgm:presLayoutVars>
      </dgm:prSet>
      <dgm:spPr/>
      <dgm:t>
        <a:bodyPr/>
        <a:lstStyle/>
        <a:p>
          <a:endParaRPr lang="en-US"/>
        </a:p>
      </dgm:t>
    </dgm:pt>
    <dgm:pt modelId="{BC2C0385-4501-5244-9B20-7411B8EC2DDA}" type="pres">
      <dgm:prSet presAssocID="{048BAB04-8E49-C945-A240-81C10D0F2720}" presName="level3hierChild" presStyleCnt="0"/>
      <dgm:spPr/>
    </dgm:pt>
    <dgm:pt modelId="{B440BA3D-891F-1F4D-9C5A-C46DAF30EDC0}" type="pres">
      <dgm:prSet presAssocID="{F2960491-171C-1D43-9529-857B1DF2D738}" presName="conn2-1" presStyleLbl="parChTrans1D2" presStyleIdx="1" presStyleCnt="4"/>
      <dgm:spPr/>
      <dgm:t>
        <a:bodyPr/>
        <a:lstStyle/>
        <a:p>
          <a:endParaRPr lang="en-US"/>
        </a:p>
      </dgm:t>
    </dgm:pt>
    <dgm:pt modelId="{DBA4C5CA-5401-F345-86E3-8FD2E8C2C62B}" type="pres">
      <dgm:prSet presAssocID="{F2960491-171C-1D43-9529-857B1DF2D738}" presName="connTx" presStyleLbl="parChTrans1D2" presStyleIdx="1" presStyleCnt="4"/>
      <dgm:spPr/>
      <dgm:t>
        <a:bodyPr/>
        <a:lstStyle/>
        <a:p>
          <a:endParaRPr lang="en-US"/>
        </a:p>
      </dgm:t>
    </dgm:pt>
    <dgm:pt modelId="{45CDBDFC-8851-F942-A0BB-AF59983A8274}" type="pres">
      <dgm:prSet presAssocID="{EF6EA307-54CC-2146-9E3A-14A75EE0366E}" presName="root2" presStyleCnt="0"/>
      <dgm:spPr/>
    </dgm:pt>
    <dgm:pt modelId="{5D2E65DE-5C23-C44B-8D95-615EF81A6A2E}" type="pres">
      <dgm:prSet presAssocID="{EF6EA307-54CC-2146-9E3A-14A75EE0366E}" presName="LevelTwoTextNode" presStyleLbl="node2" presStyleIdx="1" presStyleCnt="4" custScaleX="174386">
        <dgm:presLayoutVars>
          <dgm:chPref val="3"/>
        </dgm:presLayoutVars>
      </dgm:prSet>
      <dgm:spPr/>
      <dgm:t>
        <a:bodyPr/>
        <a:lstStyle/>
        <a:p>
          <a:endParaRPr lang="en-US"/>
        </a:p>
      </dgm:t>
    </dgm:pt>
    <dgm:pt modelId="{FCBED94F-6B52-1B46-BAFF-9B0D9C1B5B8F}" type="pres">
      <dgm:prSet presAssocID="{EF6EA307-54CC-2146-9E3A-14A75EE0366E}" presName="level3hierChild" presStyleCnt="0"/>
      <dgm:spPr/>
    </dgm:pt>
    <dgm:pt modelId="{55FA1390-B219-9F4A-AEC9-265CA565FCC6}" type="pres">
      <dgm:prSet presAssocID="{6E2B1E56-E905-6B4D-A82F-3F95F3AEEA5D}" presName="conn2-1" presStyleLbl="parChTrans1D2" presStyleIdx="2" presStyleCnt="4"/>
      <dgm:spPr/>
      <dgm:t>
        <a:bodyPr/>
        <a:lstStyle/>
        <a:p>
          <a:endParaRPr lang="en-US"/>
        </a:p>
      </dgm:t>
    </dgm:pt>
    <dgm:pt modelId="{786BDB54-FC82-D546-B37E-E33849479AF5}" type="pres">
      <dgm:prSet presAssocID="{6E2B1E56-E905-6B4D-A82F-3F95F3AEEA5D}" presName="connTx" presStyleLbl="parChTrans1D2" presStyleIdx="2" presStyleCnt="4"/>
      <dgm:spPr/>
      <dgm:t>
        <a:bodyPr/>
        <a:lstStyle/>
        <a:p>
          <a:endParaRPr lang="en-US"/>
        </a:p>
      </dgm:t>
    </dgm:pt>
    <dgm:pt modelId="{0401F390-FB2B-BC44-8DA6-451E9DC9A671}" type="pres">
      <dgm:prSet presAssocID="{00E9C9F5-B694-944D-BBA3-A8F415285B7E}" presName="root2" presStyleCnt="0"/>
      <dgm:spPr/>
    </dgm:pt>
    <dgm:pt modelId="{67672162-4047-AB4F-8067-E082F82D680A}" type="pres">
      <dgm:prSet presAssocID="{00E9C9F5-B694-944D-BBA3-A8F415285B7E}" presName="LevelTwoTextNode" presStyleLbl="node2" presStyleIdx="2" presStyleCnt="4" custScaleX="174386">
        <dgm:presLayoutVars>
          <dgm:chPref val="3"/>
        </dgm:presLayoutVars>
      </dgm:prSet>
      <dgm:spPr/>
      <dgm:t>
        <a:bodyPr/>
        <a:lstStyle/>
        <a:p>
          <a:endParaRPr lang="en-US"/>
        </a:p>
      </dgm:t>
    </dgm:pt>
    <dgm:pt modelId="{6D7CBB49-6A0D-AB4A-A5FF-32A9CD139AE6}" type="pres">
      <dgm:prSet presAssocID="{00E9C9F5-B694-944D-BBA3-A8F415285B7E}" presName="level3hierChild" presStyleCnt="0"/>
      <dgm:spPr/>
    </dgm:pt>
    <dgm:pt modelId="{4E908FFF-6025-FF4F-8666-748C65AF736F}" type="pres">
      <dgm:prSet presAssocID="{9B5ACCCB-FB57-0C4E-BE01-B73E86CEB8EF}" presName="conn2-1" presStyleLbl="parChTrans1D2" presStyleIdx="3" presStyleCnt="4"/>
      <dgm:spPr/>
      <dgm:t>
        <a:bodyPr/>
        <a:lstStyle/>
        <a:p>
          <a:endParaRPr lang="en-US"/>
        </a:p>
      </dgm:t>
    </dgm:pt>
    <dgm:pt modelId="{94DD746A-7B09-3C40-BAE9-D0B656137FC1}" type="pres">
      <dgm:prSet presAssocID="{9B5ACCCB-FB57-0C4E-BE01-B73E86CEB8EF}" presName="connTx" presStyleLbl="parChTrans1D2" presStyleIdx="3" presStyleCnt="4"/>
      <dgm:spPr/>
      <dgm:t>
        <a:bodyPr/>
        <a:lstStyle/>
        <a:p>
          <a:endParaRPr lang="en-US"/>
        </a:p>
      </dgm:t>
    </dgm:pt>
    <dgm:pt modelId="{945A9DCF-72E2-424F-9806-BD16CF8B5028}" type="pres">
      <dgm:prSet presAssocID="{4A72514F-3DFB-B34D-9F48-ABB8956E2DCA}" presName="root2" presStyleCnt="0"/>
      <dgm:spPr/>
    </dgm:pt>
    <dgm:pt modelId="{42F6DF0F-24CC-8C46-AF28-EA2E72DF85C2}" type="pres">
      <dgm:prSet presAssocID="{4A72514F-3DFB-B34D-9F48-ABB8956E2DCA}" presName="LevelTwoTextNode" presStyleLbl="node2" presStyleIdx="3" presStyleCnt="4" custScaleX="174386">
        <dgm:presLayoutVars>
          <dgm:chPref val="3"/>
        </dgm:presLayoutVars>
      </dgm:prSet>
      <dgm:spPr/>
      <dgm:t>
        <a:bodyPr/>
        <a:lstStyle/>
        <a:p>
          <a:endParaRPr lang="en-US"/>
        </a:p>
      </dgm:t>
    </dgm:pt>
    <dgm:pt modelId="{AD35258C-6C17-2642-B06B-EAD4BA9E0D3D}" type="pres">
      <dgm:prSet presAssocID="{4A72514F-3DFB-B34D-9F48-ABB8956E2DCA}" presName="level3hierChild" presStyleCnt="0"/>
      <dgm:spPr/>
    </dgm:pt>
  </dgm:ptLst>
  <dgm:cxnLst>
    <dgm:cxn modelId="{E53A2056-DDF2-B14A-9177-DF60959E95E5}" srcId="{E60ED513-9FEA-DD4B-B687-CDDF0A242256}" destId="{EF6EA307-54CC-2146-9E3A-14A75EE0366E}" srcOrd="1" destOrd="0" parTransId="{F2960491-171C-1D43-9529-857B1DF2D738}" sibTransId="{CCA687B8-3655-0E41-BC18-424CAD01DB46}"/>
    <dgm:cxn modelId="{285D0604-E404-D648-8AF5-658FB03784BA}" type="presOf" srcId="{6E2B1E56-E905-6B4D-A82F-3F95F3AEEA5D}" destId="{786BDB54-FC82-D546-B37E-E33849479AF5}" srcOrd="1" destOrd="0" presId="urn:microsoft.com/office/officeart/2008/layout/HorizontalMultiLevelHierarchy"/>
    <dgm:cxn modelId="{A2878EDD-E228-FE4B-AA2A-DEC58BF38145}" type="presOf" srcId="{9B5ACCCB-FB57-0C4E-BE01-B73E86CEB8EF}" destId="{94DD746A-7B09-3C40-BAE9-D0B656137FC1}" srcOrd="1" destOrd="0" presId="urn:microsoft.com/office/officeart/2008/layout/HorizontalMultiLevelHierarchy"/>
    <dgm:cxn modelId="{03CA93C1-4079-0F40-81D5-4B80A0D31BB1}" type="presOf" srcId="{F2960491-171C-1D43-9529-857B1DF2D738}" destId="{B440BA3D-891F-1F4D-9C5A-C46DAF30EDC0}" srcOrd="0" destOrd="0" presId="urn:microsoft.com/office/officeart/2008/layout/HorizontalMultiLevelHierarchy"/>
    <dgm:cxn modelId="{36F7202D-6E65-6740-9F5B-490F1A28D5DC}" type="presOf" srcId="{C546DAEB-1679-3E44-9125-E48D3A506223}" destId="{30DAE9F8-F274-064C-B5DF-DA0ABE324B8F}" srcOrd="0" destOrd="0" presId="urn:microsoft.com/office/officeart/2008/layout/HorizontalMultiLevelHierarchy"/>
    <dgm:cxn modelId="{EC12A421-F266-F347-8A92-788735CB587C}" type="presOf" srcId="{00E9C9F5-B694-944D-BBA3-A8F415285B7E}" destId="{67672162-4047-AB4F-8067-E082F82D680A}" srcOrd="0" destOrd="0" presId="urn:microsoft.com/office/officeart/2008/layout/HorizontalMultiLevelHierarchy"/>
    <dgm:cxn modelId="{1E0D9BB0-5C2D-E34E-8FCF-D746DAB65C40}" type="presOf" srcId="{9B5ACCCB-FB57-0C4E-BE01-B73E86CEB8EF}" destId="{4E908FFF-6025-FF4F-8666-748C65AF736F}" srcOrd="0" destOrd="0" presId="urn:microsoft.com/office/officeart/2008/layout/HorizontalMultiLevelHierarchy"/>
    <dgm:cxn modelId="{BCF051DB-F5E5-8E4E-91E3-6071F9D6B5E7}" srcId="{E60ED513-9FEA-DD4B-B687-CDDF0A242256}" destId="{048BAB04-8E49-C945-A240-81C10D0F2720}" srcOrd="0" destOrd="0" parTransId="{8B17E8CD-6B2E-774F-83E3-81C141E9C218}" sibTransId="{3D7F7180-D536-0348-A7D7-E79529020899}"/>
    <dgm:cxn modelId="{5D029380-C796-A346-B7E4-FF2D6C96C845}" type="presOf" srcId="{EF6EA307-54CC-2146-9E3A-14A75EE0366E}" destId="{5D2E65DE-5C23-C44B-8D95-615EF81A6A2E}" srcOrd="0" destOrd="0" presId="urn:microsoft.com/office/officeart/2008/layout/HorizontalMultiLevelHierarchy"/>
    <dgm:cxn modelId="{DB77E83D-682C-B843-85DE-302020CCD77D}" srcId="{C546DAEB-1679-3E44-9125-E48D3A506223}" destId="{E60ED513-9FEA-DD4B-B687-CDDF0A242256}" srcOrd="0" destOrd="0" parTransId="{6F7A4FC9-0164-3647-9C94-20758CF93E14}" sibTransId="{01C2DF5F-271E-9A4F-B0BD-D73DE8B315C1}"/>
    <dgm:cxn modelId="{BA977600-9E51-3440-B442-649FE2972629}" type="presOf" srcId="{8B17E8CD-6B2E-774F-83E3-81C141E9C218}" destId="{5BD15D8A-A593-9A48-B1E0-86641409B54E}" srcOrd="0" destOrd="0" presId="urn:microsoft.com/office/officeart/2008/layout/HorizontalMultiLevelHierarchy"/>
    <dgm:cxn modelId="{4ABFAD8F-A58A-E944-B40B-587D81102955}" type="presOf" srcId="{8B17E8CD-6B2E-774F-83E3-81C141E9C218}" destId="{48F8E722-9B31-B745-83E9-6EC67668A0A2}" srcOrd="1" destOrd="0" presId="urn:microsoft.com/office/officeart/2008/layout/HorizontalMultiLevelHierarchy"/>
    <dgm:cxn modelId="{684E606E-00A5-3C4F-99F3-95A70DC7DE35}" srcId="{E60ED513-9FEA-DD4B-B687-CDDF0A242256}" destId="{00E9C9F5-B694-944D-BBA3-A8F415285B7E}" srcOrd="2" destOrd="0" parTransId="{6E2B1E56-E905-6B4D-A82F-3F95F3AEEA5D}" sibTransId="{95FA0B27-C472-244E-9D81-57A2F38BC3F7}"/>
    <dgm:cxn modelId="{19F9E243-1AE3-BF44-81A1-B62454D4BEB4}" type="presOf" srcId="{048BAB04-8E49-C945-A240-81C10D0F2720}" destId="{C273D947-7B5E-8142-91FC-1C8AFE27B95E}" srcOrd="0" destOrd="0" presId="urn:microsoft.com/office/officeart/2008/layout/HorizontalMultiLevelHierarchy"/>
    <dgm:cxn modelId="{B6109AF6-9596-5E40-8527-1DFF826BB5E2}" srcId="{E60ED513-9FEA-DD4B-B687-CDDF0A242256}" destId="{4A72514F-3DFB-B34D-9F48-ABB8956E2DCA}" srcOrd="3" destOrd="0" parTransId="{9B5ACCCB-FB57-0C4E-BE01-B73E86CEB8EF}" sibTransId="{EC376C63-B66A-1040-8232-9CAB1BFCABDA}"/>
    <dgm:cxn modelId="{F11AA27C-E571-8242-8FEA-317907F34210}" type="presOf" srcId="{F2960491-171C-1D43-9529-857B1DF2D738}" destId="{DBA4C5CA-5401-F345-86E3-8FD2E8C2C62B}" srcOrd="1" destOrd="0" presId="urn:microsoft.com/office/officeart/2008/layout/HorizontalMultiLevelHierarchy"/>
    <dgm:cxn modelId="{29142515-A18A-E841-BD55-7F701B992B60}" type="presOf" srcId="{4A72514F-3DFB-B34D-9F48-ABB8956E2DCA}" destId="{42F6DF0F-24CC-8C46-AF28-EA2E72DF85C2}" srcOrd="0" destOrd="0" presId="urn:microsoft.com/office/officeart/2008/layout/HorizontalMultiLevelHierarchy"/>
    <dgm:cxn modelId="{5BFA0019-A97E-9A4C-902E-BAE9EB4E1E35}" type="presOf" srcId="{6E2B1E56-E905-6B4D-A82F-3F95F3AEEA5D}" destId="{55FA1390-B219-9F4A-AEC9-265CA565FCC6}" srcOrd="0" destOrd="0" presId="urn:microsoft.com/office/officeart/2008/layout/HorizontalMultiLevelHierarchy"/>
    <dgm:cxn modelId="{D770D8C3-1A1E-4943-8389-6775EFCEB1D4}" type="presOf" srcId="{E60ED513-9FEA-DD4B-B687-CDDF0A242256}" destId="{B44307F6-C09B-3B4C-8EA9-E999A5DA34A3}" srcOrd="0" destOrd="0" presId="urn:microsoft.com/office/officeart/2008/layout/HorizontalMultiLevelHierarchy"/>
    <dgm:cxn modelId="{3AF6B852-D4E2-7548-8C0A-1DF824DEF248}" type="presParOf" srcId="{30DAE9F8-F274-064C-B5DF-DA0ABE324B8F}" destId="{79D2AE18-0565-734E-9B54-E529E0C9C6BC}" srcOrd="0" destOrd="0" presId="urn:microsoft.com/office/officeart/2008/layout/HorizontalMultiLevelHierarchy"/>
    <dgm:cxn modelId="{77822991-6EA5-974A-A65C-46251E8391AD}" type="presParOf" srcId="{79D2AE18-0565-734E-9B54-E529E0C9C6BC}" destId="{B44307F6-C09B-3B4C-8EA9-E999A5DA34A3}" srcOrd="0" destOrd="0" presId="urn:microsoft.com/office/officeart/2008/layout/HorizontalMultiLevelHierarchy"/>
    <dgm:cxn modelId="{255FC2BF-E7EC-084E-A3A8-F071E4A8F302}" type="presParOf" srcId="{79D2AE18-0565-734E-9B54-E529E0C9C6BC}" destId="{8B7C5907-1B77-1646-9ACF-8BB13C514473}" srcOrd="1" destOrd="0" presId="urn:microsoft.com/office/officeart/2008/layout/HorizontalMultiLevelHierarchy"/>
    <dgm:cxn modelId="{FB71CE1B-2DFF-4D4B-A1CD-B4B14C85F98D}" type="presParOf" srcId="{8B7C5907-1B77-1646-9ACF-8BB13C514473}" destId="{5BD15D8A-A593-9A48-B1E0-86641409B54E}" srcOrd="0" destOrd="0" presId="urn:microsoft.com/office/officeart/2008/layout/HorizontalMultiLevelHierarchy"/>
    <dgm:cxn modelId="{2D7B4F5C-3CD3-D248-9974-E0B4E559400F}" type="presParOf" srcId="{5BD15D8A-A593-9A48-B1E0-86641409B54E}" destId="{48F8E722-9B31-B745-83E9-6EC67668A0A2}" srcOrd="0" destOrd="0" presId="urn:microsoft.com/office/officeart/2008/layout/HorizontalMultiLevelHierarchy"/>
    <dgm:cxn modelId="{D0F64A82-C72B-834A-B766-E97A5192B28F}" type="presParOf" srcId="{8B7C5907-1B77-1646-9ACF-8BB13C514473}" destId="{2F742244-8F8A-1D43-896C-EE13B0D883F8}" srcOrd="1" destOrd="0" presId="urn:microsoft.com/office/officeart/2008/layout/HorizontalMultiLevelHierarchy"/>
    <dgm:cxn modelId="{45641268-31DB-514F-A14A-085466DFBFFC}" type="presParOf" srcId="{2F742244-8F8A-1D43-896C-EE13B0D883F8}" destId="{C273D947-7B5E-8142-91FC-1C8AFE27B95E}" srcOrd="0" destOrd="0" presId="urn:microsoft.com/office/officeart/2008/layout/HorizontalMultiLevelHierarchy"/>
    <dgm:cxn modelId="{2CB6AD3F-A3C5-D548-A4D9-D04998EB9B1B}" type="presParOf" srcId="{2F742244-8F8A-1D43-896C-EE13B0D883F8}" destId="{BC2C0385-4501-5244-9B20-7411B8EC2DDA}" srcOrd="1" destOrd="0" presId="urn:microsoft.com/office/officeart/2008/layout/HorizontalMultiLevelHierarchy"/>
    <dgm:cxn modelId="{A3E1F0B0-3CD3-E740-BE91-8B5CF4E6ACAD}" type="presParOf" srcId="{8B7C5907-1B77-1646-9ACF-8BB13C514473}" destId="{B440BA3D-891F-1F4D-9C5A-C46DAF30EDC0}" srcOrd="2" destOrd="0" presId="urn:microsoft.com/office/officeart/2008/layout/HorizontalMultiLevelHierarchy"/>
    <dgm:cxn modelId="{3DBB4988-C035-8D4B-84A9-7BA0F681119F}" type="presParOf" srcId="{B440BA3D-891F-1F4D-9C5A-C46DAF30EDC0}" destId="{DBA4C5CA-5401-F345-86E3-8FD2E8C2C62B}" srcOrd="0" destOrd="0" presId="urn:microsoft.com/office/officeart/2008/layout/HorizontalMultiLevelHierarchy"/>
    <dgm:cxn modelId="{D62B5D8E-5FB5-3C4E-A971-C0B98EE2A2F5}" type="presParOf" srcId="{8B7C5907-1B77-1646-9ACF-8BB13C514473}" destId="{45CDBDFC-8851-F942-A0BB-AF59983A8274}" srcOrd="3" destOrd="0" presId="urn:microsoft.com/office/officeart/2008/layout/HorizontalMultiLevelHierarchy"/>
    <dgm:cxn modelId="{011F3CB5-BBA9-4A49-A7A2-D9A67C3C9262}" type="presParOf" srcId="{45CDBDFC-8851-F942-A0BB-AF59983A8274}" destId="{5D2E65DE-5C23-C44B-8D95-615EF81A6A2E}" srcOrd="0" destOrd="0" presId="urn:microsoft.com/office/officeart/2008/layout/HorizontalMultiLevelHierarchy"/>
    <dgm:cxn modelId="{ADB0423D-5EEE-DB40-95CE-3C56DFDE5687}" type="presParOf" srcId="{45CDBDFC-8851-F942-A0BB-AF59983A8274}" destId="{FCBED94F-6B52-1B46-BAFF-9B0D9C1B5B8F}" srcOrd="1" destOrd="0" presId="urn:microsoft.com/office/officeart/2008/layout/HorizontalMultiLevelHierarchy"/>
    <dgm:cxn modelId="{011497C2-8A9D-0D47-B0B9-9A9838BB72B5}" type="presParOf" srcId="{8B7C5907-1B77-1646-9ACF-8BB13C514473}" destId="{55FA1390-B219-9F4A-AEC9-265CA565FCC6}" srcOrd="4" destOrd="0" presId="urn:microsoft.com/office/officeart/2008/layout/HorizontalMultiLevelHierarchy"/>
    <dgm:cxn modelId="{A87D0DE9-97C9-7C48-8B48-4DD22D55EC1C}" type="presParOf" srcId="{55FA1390-B219-9F4A-AEC9-265CA565FCC6}" destId="{786BDB54-FC82-D546-B37E-E33849479AF5}" srcOrd="0" destOrd="0" presId="urn:microsoft.com/office/officeart/2008/layout/HorizontalMultiLevelHierarchy"/>
    <dgm:cxn modelId="{1C49CB20-7630-7144-BAA0-98EA88469C1B}" type="presParOf" srcId="{8B7C5907-1B77-1646-9ACF-8BB13C514473}" destId="{0401F390-FB2B-BC44-8DA6-451E9DC9A671}" srcOrd="5" destOrd="0" presId="urn:microsoft.com/office/officeart/2008/layout/HorizontalMultiLevelHierarchy"/>
    <dgm:cxn modelId="{E8A2FC1B-E6AA-A843-825A-9ADF99D42492}" type="presParOf" srcId="{0401F390-FB2B-BC44-8DA6-451E9DC9A671}" destId="{67672162-4047-AB4F-8067-E082F82D680A}" srcOrd="0" destOrd="0" presId="urn:microsoft.com/office/officeart/2008/layout/HorizontalMultiLevelHierarchy"/>
    <dgm:cxn modelId="{AB8433BC-B785-6A48-8C9B-638EA0549134}" type="presParOf" srcId="{0401F390-FB2B-BC44-8DA6-451E9DC9A671}" destId="{6D7CBB49-6A0D-AB4A-A5FF-32A9CD139AE6}" srcOrd="1" destOrd="0" presId="urn:microsoft.com/office/officeart/2008/layout/HorizontalMultiLevelHierarchy"/>
    <dgm:cxn modelId="{D770753C-341F-5245-82FB-9D5345A9584C}" type="presParOf" srcId="{8B7C5907-1B77-1646-9ACF-8BB13C514473}" destId="{4E908FFF-6025-FF4F-8666-748C65AF736F}" srcOrd="6" destOrd="0" presId="urn:microsoft.com/office/officeart/2008/layout/HorizontalMultiLevelHierarchy"/>
    <dgm:cxn modelId="{BA694F01-4748-2845-818D-F6D30C648FA7}" type="presParOf" srcId="{4E908FFF-6025-FF4F-8666-748C65AF736F}" destId="{94DD746A-7B09-3C40-BAE9-D0B656137FC1}" srcOrd="0" destOrd="0" presId="urn:microsoft.com/office/officeart/2008/layout/HorizontalMultiLevelHierarchy"/>
    <dgm:cxn modelId="{20514E17-8EFD-324F-983C-8F3609854A7A}" type="presParOf" srcId="{8B7C5907-1B77-1646-9ACF-8BB13C514473}" destId="{945A9DCF-72E2-424F-9806-BD16CF8B5028}" srcOrd="7" destOrd="0" presId="urn:microsoft.com/office/officeart/2008/layout/HorizontalMultiLevelHierarchy"/>
    <dgm:cxn modelId="{6936E65F-8FC2-CF40-ACD7-75A2BD67E307}" type="presParOf" srcId="{945A9DCF-72E2-424F-9806-BD16CF8B5028}" destId="{42F6DF0F-24CC-8C46-AF28-EA2E72DF85C2}" srcOrd="0" destOrd="0" presId="urn:microsoft.com/office/officeart/2008/layout/HorizontalMultiLevelHierarchy"/>
    <dgm:cxn modelId="{3CEAD428-D3B5-D041-8C0F-83B26B50E4D6}" type="presParOf" srcId="{945A9DCF-72E2-424F-9806-BD16CF8B5028}" destId="{AD35258C-6C17-2642-B06B-EAD4BA9E0D3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BC8FF9-ACA6-BC43-8F28-2E3E8E999780}">
      <dsp:nvSpPr>
        <dsp:cNvPr id="0" name=""/>
        <dsp:cNvSpPr/>
      </dsp:nvSpPr>
      <dsp:spPr>
        <a:xfrm>
          <a:off x="2571" y="300473"/>
          <a:ext cx="2507456" cy="80076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rtl="0">
            <a:lnSpc>
              <a:spcPct val="90000"/>
            </a:lnSpc>
            <a:spcBef>
              <a:spcPct val="0"/>
            </a:spcBef>
            <a:spcAft>
              <a:spcPct val="35000"/>
            </a:spcAft>
          </a:pPr>
          <a:r>
            <a:rPr lang="en-US" sz="2300" b="1" kern="1200" dirty="0" smtClean="0"/>
            <a:t>Discriminative stimulus</a:t>
          </a:r>
          <a:endParaRPr lang="en-US" sz="2300" kern="1200" dirty="0"/>
        </a:p>
      </dsp:txBody>
      <dsp:txXfrm>
        <a:off x="2571" y="300473"/>
        <a:ext cx="2507456" cy="800761"/>
      </dsp:txXfrm>
    </dsp:sp>
    <dsp:sp modelId="{A2206B34-1C37-084A-8F55-1020F9125399}">
      <dsp:nvSpPr>
        <dsp:cNvPr id="0" name=""/>
        <dsp:cNvSpPr/>
      </dsp:nvSpPr>
      <dsp:spPr>
        <a:xfrm>
          <a:off x="2571" y="1101235"/>
          <a:ext cx="2507456" cy="3418168"/>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US" sz="2300" kern="1200" dirty="0" smtClean="0"/>
            <a:t>Specific stimulus in the presence of which a particular operant is more likely to be reinforced</a:t>
          </a:r>
          <a:endParaRPr lang="en-US" sz="2300" kern="1200" dirty="0"/>
        </a:p>
      </dsp:txBody>
      <dsp:txXfrm>
        <a:off x="2571" y="1101235"/>
        <a:ext cx="2507456" cy="3418168"/>
      </dsp:txXfrm>
    </dsp:sp>
    <dsp:sp modelId="{17793057-3B2E-6F4A-8206-8DD8412A294C}">
      <dsp:nvSpPr>
        <dsp:cNvPr id="0" name=""/>
        <dsp:cNvSpPr/>
      </dsp:nvSpPr>
      <dsp:spPr>
        <a:xfrm>
          <a:off x="2861071" y="300473"/>
          <a:ext cx="2507456" cy="80076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rtl="0">
            <a:lnSpc>
              <a:spcPct val="90000"/>
            </a:lnSpc>
            <a:spcBef>
              <a:spcPct val="0"/>
            </a:spcBef>
            <a:spcAft>
              <a:spcPct val="35000"/>
            </a:spcAft>
          </a:pPr>
          <a:r>
            <a:rPr lang="en-US" sz="2300" b="1" kern="1200" dirty="0" smtClean="0"/>
            <a:t>Shaping</a:t>
          </a:r>
          <a:endParaRPr lang="en-US" sz="2300" kern="1200" dirty="0"/>
        </a:p>
      </dsp:txBody>
      <dsp:txXfrm>
        <a:off x="2861071" y="300473"/>
        <a:ext cx="2507456" cy="800761"/>
      </dsp:txXfrm>
    </dsp:sp>
    <dsp:sp modelId="{FA2C188B-FE4D-BD45-9795-F6358AB1CA6D}">
      <dsp:nvSpPr>
        <dsp:cNvPr id="0" name=""/>
        <dsp:cNvSpPr/>
      </dsp:nvSpPr>
      <dsp:spPr>
        <a:xfrm>
          <a:off x="2861071" y="1101235"/>
          <a:ext cx="2507456" cy="3418168"/>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US" sz="2300" kern="1200" dirty="0" smtClean="0"/>
            <a:t>Selectively reinforcing successively closer approximations of goal behavior until goal behavior is displayed</a:t>
          </a:r>
          <a:endParaRPr lang="en-US" sz="2300" kern="1200" dirty="0"/>
        </a:p>
      </dsp:txBody>
      <dsp:txXfrm>
        <a:off x="2861071" y="1101235"/>
        <a:ext cx="2507456" cy="3418168"/>
      </dsp:txXfrm>
    </dsp:sp>
    <dsp:sp modelId="{E01F4081-C4CC-354D-8012-1DD85D442E44}">
      <dsp:nvSpPr>
        <dsp:cNvPr id="0" name=""/>
        <dsp:cNvSpPr/>
      </dsp:nvSpPr>
      <dsp:spPr>
        <a:xfrm>
          <a:off x="5719571" y="300473"/>
          <a:ext cx="2507456" cy="80076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rtl="0">
            <a:lnSpc>
              <a:spcPct val="90000"/>
            </a:lnSpc>
            <a:spcBef>
              <a:spcPct val="0"/>
            </a:spcBef>
            <a:spcAft>
              <a:spcPct val="35000"/>
            </a:spcAft>
          </a:pPr>
          <a:r>
            <a:rPr lang="en-US" sz="2300" b="1" kern="1200" dirty="0" smtClean="0"/>
            <a:t>Extinction </a:t>
          </a:r>
          <a:endParaRPr lang="en-US" sz="2300" kern="1200" dirty="0"/>
        </a:p>
      </dsp:txBody>
      <dsp:txXfrm>
        <a:off x="5719571" y="300473"/>
        <a:ext cx="2507456" cy="800761"/>
      </dsp:txXfrm>
    </dsp:sp>
    <dsp:sp modelId="{41DB0A89-42A7-DC4A-A427-506208372478}">
      <dsp:nvSpPr>
        <dsp:cNvPr id="0" name=""/>
        <dsp:cNvSpPr/>
      </dsp:nvSpPr>
      <dsp:spPr>
        <a:xfrm>
          <a:off x="5719571" y="1101235"/>
          <a:ext cx="2507456" cy="3418168"/>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US" sz="2300" kern="1200" dirty="0" smtClean="0"/>
            <a:t>Gradual weakening and disappearance of conditioned behavior; occurs when an emitted behavior is no longer followed by a reinforcer</a:t>
          </a:r>
          <a:endParaRPr lang="en-US" sz="2300" kern="1200" dirty="0"/>
        </a:p>
      </dsp:txBody>
      <dsp:txXfrm>
        <a:off x="5719571" y="1101235"/>
        <a:ext cx="2507456" cy="34181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08FFF-6025-FF4F-8666-748C65AF736F}">
      <dsp:nvSpPr>
        <dsp:cNvPr id="0" name=""/>
        <dsp:cNvSpPr/>
      </dsp:nvSpPr>
      <dsp:spPr>
        <a:xfrm>
          <a:off x="2127082" y="2262981"/>
          <a:ext cx="563014" cy="1609226"/>
        </a:xfrm>
        <a:custGeom>
          <a:avLst/>
          <a:gdLst/>
          <a:ahLst/>
          <a:cxnLst/>
          <a:rect l="0" t="0" r="0" b="0"/>
          <a:pathLst>
            <a:path>
              <a:moveTo>
                <a:pt x="0" y="0"/>
              </a:moveTo>
              <a:lnTo>
                <a:pt x="281507" y="0"/>
              </a:lnTo>
              <a:lnTo>
                <a:pt x="281507" y="1609226"/>
              </a:lnTo>
              <a:lnTo>
                <a:pt x="563014" y="160922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dirty="0"/>
        </a:p>
      </dsp:txBody>
      <dsp:txXfrm>
        <a:off x="2365968" y="3024972"/>
        <a:ext cx="85243" cy="85243"/>
      </dsp:txXfrm>
    </dsp:sp>
    <dsp:sp modelId="{55FA1390-B219-9F4A-AEC9-265CA565FCC6}">
      <dsp:nvSpPr>
        <dsp:cNvPr id="0" name=""/>
        <dsp:cNvSpPr/>
      </dsp:nvSpPr>
      <dsp:spPr>
        <a:xfrm>
          <a:off x="2127082" y="2262981"/>
          <a:ext cx="563014" cy="536408"/>
        </a:xfrm>
        <a:custGeom>
          <a:avLst/>
          <a:gdLst/>
          <a:ahLst/>
          <a:cxnLst/>
          <a:rect l="0" t="0" r="0" b="0"/>
          <a:pathLst>
            <a:path>
              <a:moveTo>
                <a:pt x="0" y="0"/>
              </a:moveTo>
              <a:lnTo>
                <a:pt x="281507" y="0"/>
              </a:lnTo>
              <a:lnTo>
                <a:pt x="281507" y="536408"/>
              </a:lnTo>
              <a:lnTo>
                <a:pt x="563014" y="53640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389149" y="2511745"/>
        <a:ext cx="38881" cy="38881"/>
      </dsp:txXfrm>
    </dsp:sp>
    <dsp:sp modelId="{B440BA3D-891F-1F4D-9C5A-C46DAF30EDC0}">
      <dsp:nvSpPr>
        <dsp:cNvPr id="0" name=""/>
        <dsp:cNvSpPr/>
      </dsp:nvSpPr>
      <dsp:spPr>
        <a:xfrm>
          <a:off x="2127082" y="1726572"/>
          <a:ext cx="563014" cy="536408"/>
        </a:xfrm>
        <a:custGeom>
          <a:avLst/>
          <a:gdLst/>
          <a:ahLst/>
          <a:cxnLst/>
          <a:rect l="0" t="0" r="0" b="0"/>
          <a:pathLst>
            <a:path>
              <a:moveTo>
                <a:pt x="0" y="536408"/>
              </a:moveTo>
              <a:lnTo>
                <a:pt x="281507" y="536408"/>
              </a:lnTo>
              <a:lnTo>
                <a:pt x="281507" y="0"/>
              </a:lnTo>
              <a:lnTo>
                <a:pt x="563014"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389149" y="1975336"/>
        <a:ext cx="38881" cy="38881"/>
      </dsp:txXfrm>
    </dsp:sp>
    <dsp:sp modelId="{5BD15D8A-A593-9A48-B1E0-86641409B54E}">
      <dsp:nvSpPr>
        <dsp:cNvPr id="0" name=""/>
        <dsp:cNvSpPr/>
      </dsp:nvSpPr>
      <dsp:spPr>
        <a:xfrm>
          <a:off x="2127082" y="653754"/>
          <a:ext cx="563014" cy="1609226"/>
        </a:xfrm>
        <a:custGeom>
          <a:avLst/>
          <a:gdLst/>
          <a:ahLst/>
          <a:cxnLst/>
          <a:rect l="0" t="0" r="0" b="0"/>
          <a:pathLst>
            <a:path>
              <a:moveTo>
                <a:pt x="0" y="1609226"/>
              </a:moveTo>
              <a:lnTo>
                <a:pt x="281507" y="1609226"/>
              </a:lnTo>
              <a:lnTo>
                <a:pt x="281507" y="0"/>
              </a:lnTo>
              <a:lnTo>
                <a:pt x="563014"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dirty="0"/>
        </a:p>
      </dsp:txBody>
      <dsp:txXfrm>
        <a:off x="2365968" y="1415746"/>
        <a:ext cx="85243" cy="85243"/>
      </dsp:txXfrm>
    </dsp:sp>
    <dsp:sp modelId="{B44307F6-C09B-3B4C-8EA9-E999A5DA34A3}">
      <dsp:nvSpPr>
        <dsp:cNvPr id="0" name=""/>
        <dsp:cNvSpPr/>
      </dsp:nvSpPr>
      <dsp:spPr>
        <a:xfrm rot="16200000">
          <a:off x="-879818" y="1514643"/>
          <a:ext cx="4517127" cy="149667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b="1" kern="1200" dirty="0" smtClean="0">
              <a:latin typeface="Arial" pitchFamily="34" charset="0"/>
              <a:ea typeface="Calibri" pitchFamily="34" charset="0"/>
              <a:cs typeface="Arial" pitchFamily="34" charset="0"/>
            </a:rPr>
            <a:t>Applications of Operant Conditioning</a:t>
          </a:r>
          <a:endParaRPr lang="en-US" sz="3600" kern="1200" dirty="0"/>
        </a:p>
      </dsp:txBody>
      <dsp:txXfrm>
        <a:off x="-879818" y="1514643"/>
        <a:ext cx="4517127" cy="1496675"/>
      </dsp:txXfrm>
    </dsp:sp>
    <dsp:sp modelId="{C273D947-7B5E-8142-91FC-1C8AFE27B95E}">
      <dsp:nvSpPr>
        <dsp:cNvPr id="0" name=""/>
        <dsp:cNvSpPr/>
      </dsp:nvSpPr>
      <dsp:spPr>
        <a:xfrm>
          <a:off x="2690097" y="224627"/>
          <a:ext cx="4909094" cy="85825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Arial" pitchFamily="34" charset="0"/>
              <a:cs typeface="Arial" pitchFamily="34" charset="0"/>
            </a:rPr>
            <a:t>Clinical Psychology – dealing with counterproductive behaviors</a:t>
          </a:r>
          <a:endParaRPr lang="en-US" sz="2000" kern="1200" dirty="0"/>
        </a:p>
      </dsp:txBody>
      <dsp:txXfrm>
        <a:off x="2690097" y="224627"/>
        <a:ext cx="4909094" cy="858254"/>
      </dsp:txXfrm>
    </dsp:sp>
    <dsp:sp modelId="{5D2E65DE-5C23-C44B-8D95-615EF81A6A2E}">
      <dsp:nvSpPr>
        <dsp:cNvPr id="0" name=""/>
        <dsp:cNvSpPr/>
      </dsp:nvSpPr>
      <dsp:spPr>
        <a:xfrm>
          <a:off x="2690097" y="1297445"/>
          <a:ext cx="4909094" cy="85825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Arial" pitchFamily="34" charset="0"/>
              <a:cs typeface="Arial" pitchFamily="34" charset="0"/>
            </a:rPr>
            <a:t>Sports Training – aiding performance</a:t>
          </a:r>
          <a:endParaRPr lang="en-US" sz="2000" kern="1200" dirty="0"/>
        </a:p>
      </dsp:txBody>
      <dsp:txXfrm>
        <a:off x="2690097" y="1297445"/>
        <a:ext cx="4909094" cy="858254"/>
      </dsp:txXfrm>
    </dsp:sp>
    <dsp:sp modelId="{67672162-4047-AB4F-8067-E082F82D680A}">
      <dsp:nvSpPr>
        <dsp:cNvPr id="0" name=""/>
        <dsp:cNvSpPr/>
      </dsp:nvSpPr>
      <dsp:spPr>
        <a:xfrm>
          <a:off x="2690097" y="2370263"/>
          <a:ext cx="4909094" cy="85825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Arial" pitchFamily="34" charset="0"/>
              <a:cs typeface="Arial" pitchFamily="34" charset="0"/>
            </a:rPr>
            <a:t>Education and Working with Students – improving grades and study habits</a:t>
          </a:r>
          <a:endParaRPr lang="en-US" sz="2000" kern="1200" dirty="0"/>
        </a:p>
      </dsp:txBody>
      <dsp:txXfrm>
        <a:off x="2690097" y="2370263"/>
        <a:ext cx="4909094" cy="858254"/>
      </dsp:txXfrm>
    </dsp:sp>
    <dsp:sp modelId="{42F6DF0F-24CC-8C46-AF28-EA2E72DF85C2}">
      <dsp:nvSpPr>
        <dsp:cNvPr id="0" name=""/>
        <dsp:cNvSpPr/>
      </dsp:nvSpPr>
      <dsp:spPr>
        <a:xfrm>
          <a:off x="2690097" y="3443081"/>
          <a:ext cx="4909094" cy="85825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Arial" pitchFamily="34" charset="0"/>
              <a:cs typeface="Arial" pitchFamily="34" charset="0"/>
            </a:rPr>
            <a:t>Business – increasing productivity</a:t>
          </a:r>
          <a:endParaRPr lang="en-US" sz="2000" kern="1200" dirty="0"/>
        </a:p>
      </dsp:txBody>
      <dsp:txXfrm>
        <a:off x="2690097" y="3443081"/>
        <a:ext cx="4909094" cy="85825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019CBF-F737-467B-91BB-EA399EA2F057}" type="datetimeFigureOut">
              <a:rPr lang="en-US" smtClean="0"/>
              <a:pPr/>
              <a:t>1/8/2016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8FCC53-D4C8-435D-B659-58083D069D84}" type="slidenum">
              <a:rPr lang="en-US" smtClean="0"/>
              <a:pPr/>
              <a:t>‹#›</a:t>
            </a:fld>
            <a:endParaRPr lang="en-US" dirty="0"/>
          </a:p>
        </p:txBody>
      </p:sp>
    </p:spTree>
    <p:extLst>
      <p:ext uri="{BB962C8B-B14F-4D97-AF65-F5344CB8AC3E}">
        <p14:creationId xmlns:p14="http://schemas.microsoft.com/office/powerpoint/2010/main" val="1536502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Shown above is one of Thorndike’s puzzle boxes, which were made mostly out of wood slats and wire mesh. Thorndike constructed a total of 15 different puzzle boxes, which varied in how difficult they were for a cat to escape from. In a simple box like this one, a cat merely had to step on a treadle at the front of the cage to escape. More complex boxes required the cat to perform a chain of three responses—step on a</a:t>
            </a:r>
          </a:p>
          <a:p>
            <a:r>
              <a:rPr lang="en-US" sz="1200" b="0" i="0" u="none" strike="noStrike" kern="1200" baseline="0" dirty="0" smtClean="0">
                <a:solidFill>
                  <a:schemeClr val="tx1"/>
                </a:solidFill>
                <a:latin typeface="+mn-lt"/>
                <a:ea typeface="+mn-ea"/>
                <a:cs typeface="+mn-cs"/>
              </a:rPr>
              <a:t>treadle, pull on a string, and push a bar up or down (Chance, 1999).</a:t>
            </a:r>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2</a:t>
            </a:fld>
            <a:endParaRPr lang="en-US" dirty="0"/>
          </a:p>
        </p:txBody>
      </p:sp>
    </p:spTree>
    <p:extLst>
      <p:ext uri="{BB962C8B-B14F-4D97-AF65-F5344CB8AC3E}">
        <p14:creationId xmlns:p14="http://schemas.microsoft.com/office/powerpoint/2010/main" val="1577012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Schedule of reinforcement: The delivery of a reinforcer according to a preset pattern based on the number of responses or the time interval between responses.</a:t>
            </a:r>
          </a:p>
          <a:p>
            <a:r>
              <a:rPr lang="en-US" sz="1200" b="0" i="0" u="none" strike="noStrike" kern="1200" baseline="0" dirty="0" smtClean="0">
                <a:solidFill>
                  <a:schemeClr val="tx1"/>
                </a:solidFill>
                <a:latin typeface="+mn-lt"/>
                <a:ea typeface="+mn-ea"/>
                <a:cs typeface="+mn-cs"/>
              </a:rPr>
              <a:t>Fixed-ratio (FR) schedule: A reinforcement schedule in which a reinforcer is delivered after a fixed number of responses has occurred.</a:t>
            </a:r>
          </a:p>
          <a:p>
            <a:r>
              <a:rPr lang="en-US" sz="1200" b="0" i="0" u="none" strike="noStrike" kern="1200" baseline="0" dirty="0" smtClean="0">
                <a:solidFill>
                  <a:schemeClr val="tx1"/>
                </a:solidFill>
                <a:latin typeface="+mn-lt"/>
                <a:ea typeface="+mn-ea"/>
                <a:cs typeface="+mn-cs"/>
              </a:rPr>
              <a:t>Variable-ratio (VR) schedule: A reinforcement schedule in which a reinforcer is delivered after an average number of responses, which varies unpredictably from trial to trial.</a:t>
            </a:r>
          </a:p>
          <a:p>
            <a:r>
              <a:rPr lang="en-US" sz="1200" b="0" i="0" u="none" strike="noStrike" kern="1200" baseline="0" dirty="0" smtClean="0">
                <a:solidFill>
                  <a:schemeClr val="tx1"/>
                </a:solidFill>
                <a:latin typeface="+mn-lt"/>
                <a:ea typeface="+mn-ea"/>
                <a:cs typeface="+mn-cs"/>
              </a:rPr>
              <a:t>Fixed-interval (FI) schedule: A reinforcement schedule in which a reinforcer is delivered for the first response that occurs after a preset time interval has elapsed.</a:t>
            </a:r>
          </a:p>
          <a:p>
            <a:r>
              <a:rPr lang="en-US" sz="1200" b="0" i="0" u="none" strike="noStrike" kern="1200" baseline="0" dirty="0" smtClean="0">
                <a:solidFill>
                  <a:schemeClr val="tx1"/>
                </a:solidFill>
                <a:latin typeface="+mn-lt"/>
                <a:ea typeface="+mn-ea"/>
                <a:cs typeface="+mn-cs"/>
              </a:rPr>
              <a:t>Variable-interval (VI) schedule: A reinforcement schedule in which a reinforcer is delivered for the first response that occurs after an average time interval, which varies unpredictably from trial to trial.</a:t>
            </a:r>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19</a:t>
            </a:fld>
            <a:endParaRPr lang="en-US" dirty="0"/>
          </a:p>
        </p:txBody>
      </p:sp>
    </p:spTree>
    <p:extLst>
      <p:ext uri="{BB962C8B-B14F-4D97-AF65-F5344CB8AC3E}">
        <p14:creationId xmlns:p14="http://schemas.microsoft.com/office/powerpoint/2010/main" val="3538853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06488" y="668338"/>
            <a:ext cx="4645025" cy="3482975"/>
          </a:xfrm>
          <a:ln/>
        </p:spPr>
      </p:sp>
      <p:sp>
        <p:nvSpPr>
          <p:cNvPr id="5325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smtClean="0"/>
          </a:p>
        </p:txBody>
      </p:sp>
      <p:sp>
        <p:nvSpPr>
          <p:cNvPr id="5325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32474" indent="-281721" eaLnBrk="0" hangingPunct="0">
              <a:defRPr sz="2400">
                <a:solidFill>
                  <a:schemeClr val="tx1"/>
                </a:solidFill>
                <a:latin typeface="Times New Roman" pitchFamily="18" charset="0"/>
              </a:defRPr>
            </a:lvl2pPr>
            <a:lvl3pPr marL="1126884" indent="-225377" eaLnBrk="0" hangingPunct="0">
              <a:defRPr sz="2400">
                <a:solidFill>
                  <a:schemeClr val="tx1"/>
                </a:solidFill>
                <a:latin typeface="Times New Roman" pitchFamily="18" charset="0"/>
              </a:defRPr>
            </a:lvl3pPr>
            <a:lvl4pPr marL="1577637" indent="-225377" eaLnBrk="0" hangingPunct="0">
              <a:defRPr sz="2400">
                <a:solidFill>
                  <a:schemeClr val="tx1"/>
                </a:solidFill>
                <a:latin typeface="Times New Roman" pitchFamily="18" charset="0"/>
              </a:defRPr>
            </a:lvl4pPr>
            <a:lvl5pPr marL="2028391" indent="-225377" eaLnBrk="0" hangingPunct="0">
              <a:defRPr sz="2400">
                <a:solidFill>
                  <a:schemeClr val="tx1"/>
                </a:solidFill>
                <a:latin typeface="Times New Roman" pitchFamily="18" charset="0"/>
              </a:defRPr>
            </a:lvl5pPr>
            <a:lvl6pPr marL="2479144" indent="-225377" eaLnBrk="0" fontAlgn="base" hangingPunct="0">
              <a:spcBef>
                <a:spcPct val="0"/>
              </a:spcBef>
              <a:spcAft>
                <a:spcPct val="0"/>
              </a:spcAft>
              <a:defRPr sz="2400">
                <a:solidFill>
                  <a:schemeClr val="tx1"/>
                </a:solidFill>
                <a:latin typeface="Times New Roman" pitchFamily="18" charset="0"/>
              </a:defRPr>
            </a:lvl6pPr>
            <a:lvl7pPr marL="2929898" indent="-225377" eaLnBrk="0" fontAlgn="base" hangingPunct="0">
              <a:spcBef>
                <a:spcPct val="0"/>
              </a:spcBef>
              <a:spcAft>
                <a:spcPct val="0"/>
              </a:spcAft>
              <a:defRPr sz="2400">
                <a:solidFill>
                  <a:schemeClr val="tx1"/>
                </a:solidFill>
                <a:latin typeface="Times New Roman" pitchFamily="18" charset="0"/>
              </a:defRPr>
            </a:lvl7pPr>
            <a:lvl8pPr marL="3380651" indent="-225377" eaLnBrk="0" fontAlgn="base" hangingPunct="0">
              <a:spcBef>
                <a:spcPct val="0"/>
              </a:spcBef>
              <a:spcAft>
                <a:spcPct val="0"/>
              </a:spcAft>
              <a:defRPr sz="2400">
                <a:solidFill>
                  <a:schemeClr val="tx1"/>
                </a:solidFill>
                <a:latin typeface="Times New Roman" pitchFamily="18" charset="0"/>
              </a:defRPr>
            </a:lvl8pPr>
            <a:lvl9pPr marL="3831405" indent="-225377" eaLnBrk="0" fontAlgn="base" hangingPunct="0">
              <a:spcBef>
                <a:spcPct val="0"/>
              </a:spcBef>
              <a:spcAft>
                <a:spcPct val="0"/>
              </a:spcAft>
              <a:defRPr sz="2400">
                <a:solidFill>
                  <a:schemeClr val="tx1"/>
                </a:solidFill>
                <a:latin typeface="Times New Roman" pitchFamily="18" charset="0"/>
              </a:defRPr>
            </a:lvl9pPr>
          </a:lstStyle>
          <a:p>
            <a:fld id="{3173CCD3-F1ED-4C99-AB57-85A5D1280DE6}" type="slidenum">
              <a:rPr lang="en-US" sz="1200"/>
              <a:pPr/>
              <a:t>20</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1106488" y="668338"/>
            <a:ext cx="4645025" cy="3482975"/>
          </a:xfrm>
          <a:ln/>
        </p:spPr>
      </p:sp>
      <p:sp>
        <p:nvSpPr>
          <p:cNvPr id="542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smtClean="0"/>
          </a:p>
        </p:txBody>
      </p:sp>
      <p:sp>
        <p:nvSpPr>
          <p:cNvPr id="5427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32474" indent="-281721" eaLnBrk="0" hangingPunct="0">
              <a:defRPr sz="2400">
                <a:solidFill>
                  <a:schemeClr val="tx1"/>
                </a:solidFill>
                <a:latin typeface="Times New Roman" pitchFamily="18" charset="0"/>
              </a:defRPr>
            </a:lvl2pPr>
            <a:lvl3pPr marL="1126884" indent="-225377" eaLnBrk="0" hangingPunct="0">
              <a:defRPr sz="2400">
                <a:solidFill>
                  <a:schemeClr val="tx1"/>
                </a:solidFill>
                <a:latin typeface="Times New Roman" pitchFamily="18" charset="0"/>
              </a:defRPr>
            </a:lvl3pPr>
            <a:lvl4pPr marL="1577637" indent="-225377" eaLnBrk="0" hangingPunct="0">
              <a:defRPr sz="2400">
                <a:solidFill>
                  <a:schemeClr val="tx1"/>
                </a:solidFill>
                <a:latin typeface="Times New Roman" pitchFamily="18" charset="0"/>
              </a:defRPr>
            </a:lvl4pPr>
            <a:lvl5pPr marL="2028391" indent="-225377" eaLnBrk="0" hangingPunct="0">
              <a:defRPr sz="2400">
                <a:solidFill>
                  <a:schemeClr val="tx1"/>
                </a:solidFill>
                <a:latin typeface="Times New Roman" pitchFamily="18" charset="0"/>
              </a:defRPr>
            </a:lvl5pPr>
            <a:lvl6pPr marL="2479144" indent="-225377" eaLnBrk="0" fontAlgn="base" hangingPunct="0">
              <a:spcBef>
                <a:spcPct val="0"/>
              </a:spcBef>
              <a:spcAft>
                <a:spcPct val="0"/>
              </a:spcAft>
              <a:defRPr sz="2400">
                <a:solidFill>
                  <a:schemeClr val="tx1"/>
                </a:solidFill>
                <a:latin typeface="Times New Roman" pitchFamily="18" charset="0"/>
              </a:defRPr>
            </a:lvl6pPr>
            <a:lvl7pPr marL="2929898" indent="-225377" eaLnBrk="0" fontAlgn="base" hangingPunct="0">
              <a:spcBef>
                <a:spcPct val="0"/>
              </a:spcBef>
              <a:spcAft>
                <a:spcPct val="0"/>
              </a:spcAft>
              <a:defRPr sz="2400">
                <a:solidFill>
                  <a:schemeClr val="tx1"/>
                </a:solidFill>
                <a:latin typeface="Times New Roman" pitchFamily="18" charset="0"/>
              </a:defRPr>
            </a:lvl7pPr>
            <a:lvl8pPr marL="3380651" indent="-225377" eaLnBrk="0" fontAlgn="base" hangingPunct="0">
              <a:spcBef>
                <a:spcPct val="0"/>
              </a:spcBef>
              <a:spcAft>
                <a:spcPct val="0"/>
              </a:spcAft>
              <a:defRPr sz="2400">
                <a:solidFill>
                  <a:schemeClr val="tx1"/>
                </a:solidFill>
                <a:latin typeface="Times New Roman" pitchFamily="18" charset="0"/>
              </a:defRPr>
            </a:lvl8pPr>
            <a:lvl9pPr marL="3831405" indent="-225377" eaLnBrk="0" fontAlgn="base" hangingPunct="0">
              <a:spcBef>
                <a:spcPct val="0"/>
              </a:spcBef>
              <a:spcAft>
                <a:spcPct val="0"/>
              </a:spcAft>
              <a:defRPr sz="2400">
                <a:solidFill>
                  <a:schemeClr val="tx1"/>
                </a:solidFill>
                <a:latin typeface="Times New Roman" pitchFamily="18" charset="0"/>
              </a:defRPr>
            </a:lvl9pPr>
          </a:lstStyle>
          <a:p>
            <a:fld id="{7E49C5E4-E296-40EC-B7C2-F12B34140498}" type="slidenum">
              <a:rPr lang="en-US" sz="1200"/>
              <a:pPr/>
              <a:t>21</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Different patterns of responding are produced by the four basic schedules of reinforcement.</a:t>
            </a:r>
          </a:p>
          <a:p>
            <a:r>
              <a:rPr lang="en-US" sz="1200" b="0" i="0" u="none" strike="noStrike" kern="1200" baseline="0" dirty="0" smtClean="0">
                <a:solidFill>
                  <a:schemeClr val="tx1"/>
                </a:solidFill>
                <a:latin typeface="+mn-lt"/>
                <a:ea typeface="+mn-ea"/>
                <a:cs typeface="+mn-cs"/>
              </a:rPr>
              <a:t>Left: The predictable nature of a fixed-ratio schedule (the red line) produces a high rate of responding, with a pause after the reinforcer is delivered.</a:t>
            </a:r>
          </a:p>
          <a:p>
            <a:r>
              <a:rPr lang="en-US" sz="1200" b="0" i="0" u="none" strike="noStrike" kern="1200" baseline="0" dirty="0" smtClean="0">
                <a:solidFill>
                  <a:schemeClr val="tx1"/>
                </a:solidFill>
                <a:latin typeface="+mn-lt"/>
                <a:ea typeface="+mn-ea"/>
                <a:cs typeface="+mn-cs"/>
              </a:rPr>
              <a:t>The unpredictable nature of variable-ratio schedules (purple) also produces high, steady rates of responding, but with hardly any pausing between reinforcers.</a:t>
            </a:r>
          </a:p>
          <a:p>
            <a:r>
              <a:rPr lang="en-US" sz="1200" b="0" i="0" u="none" strike="noStrike" kern="1200" baseline="0" dirty="0" smtClean="0">
                <a:solidFill>
                  <a:schemeClr val="tx1"/>
                </a:solidFill>
                <a:latin typeface="+mn-lt"/>
                <a:ea typeface="+mn-ea"/>
                <a:cs typeface="+mn-cs"/>
              </a:rPr>
              <a:t>Right: Fixed-interval schedules (red) produce a scallop-shaped pattern of responding. The unpredictable nature of variable-interval schedules (purple) produces a moderate but steady rate of responding.</a:t>
            </a:r>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22</a:t>
            </a:fld>
            <a:endParaRPr lang="en-US" dirty="0"/>
          </a:p>
        </p:txBody>
      </p:sp>
    </p:spTree>
    <p:extLst>
      <p:ext uri="{BB962C8B-B14F-4D97-AF65-F5344CB8AC3E}">
        <p14:creationId xmlns:p14="http://schemas.microsoft.com/office/powerpoint/2010/main" val="536507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3</a:t>
            </a:fld>
            <a:endParaRPr lang="en-US" dirty="0"/>
          </a:p>
        </p:txBody>
      </p:sp>
    </p:spTree>
    <p:extLst>
      <p:ext uri="{BB962C8B-B14F-4D97-AF65-F5344CB8AC3E}">
        <p14:creationId xmlns:p14="http://schemas.microsoft.com/office/powerpoint/2010/main" val="465896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Arial" pitchFamily="34" charset="0"/>
                <a:ea typeface="Calibri" pitchFamily="34" charset="0"/>
                <a:cs typeface="Arial" pitchFamily="34" charset="0"/>
              </a:rPr>
              <a:t>Operant conditioning </a:t>
            </a:r>
            <a:r>
              <a:rPr lang="en-US" sz="1200" dirty="0" smtClean="0">
                <a:latin typeface="Arial" pitchFamily="34" charset="0"/>
                <a:ea typeface="Calibri" pitchFamily="34" charset="0"/>
                <a:cs typeface="Arial" pitchFamily="34" charset="0"/>
              </a:rPr>
              <a:t>explains learning as a process in which behavior is shaped and maintained by its consequences. One possible consequence of a behavior is reinforcement. </a:t>
            </a:r>
          </a:p>
          <a:p>
            <a:r>
              <a:rPr lang="en-US" dirty="0" smtClean="0"/>
              <a:t>Negative reinforcement</a:t>
            </a:r>
          </a:p>
          <a:p>
            <a:pPr lvl="0">
              <a:lnSpc>
                <a:spcPts val="1600"/>
              </a:lnSpc>
            </a:pPr>
            <a:r>
              <a:rPr lang="en-US" b="0" dirty="0" smtClean="0">
                <a:solidFill>
                  <a:schemeClr val="bg1"/>
                </a:solidFill>
                <a:latin typeface="Arial" pitchFamily="34" charset="0"/>
                <a:cs typeface="Arial" pitchFamily="34" charset="0"/>
              </a:rPr>
              <a:t>Aversive stimuli </a:t>
            </a:r>
            <a:r>
              <a:rPr lang="en-US" dirty="0" smtClean="0">
                <a:solidFill>
                  <a:schemeClr val="bg1"/>
                </a:solidFill>
                <a:latin typeface="Arial" pitchFamily="34" charset="0"/>
                <a:cs typeface="Arial" pitchFamily="34" charset="0"/>
              </a:rPr>
              <a:t>involve physical or psychological discomfort that an organism seeks to escape or avoid. Behaviors are said to be negatively reinforced when they let you either</a:t>
            </a:r>
          </a:p>
          <a:p>
            <a:pPr marL="742950" lvl="1" indent="-285750">
              <a:lnSpc>
                <a:spcPts val="1600"/>
              </a:lnSpc>
            </a:pPr>
            <a:r>
              <a:rPr lang="en-US" dirty="0" smtClean="0">
                <a:solidFill>
                  <a:schemeClr val="bg1"/>
                </a:solidFill>
                <a:latin typeface="Arial" pitchFamily="34" charset="0"/>
                <a:cs typeface="Arial" pitchFamily="34" charset="0"/>
              </a:rPr>
              <a:t>(1) Escape aversive stimuli that are already present, or </a:t>
            </a:r>
          </a:p>
          <a:p>
            <a:pPr marL="742950" lvl="1" indent="-285750">
              <a:lnSpc>
                <a:spcPts val="1600"/>
              </a:lnSpc>
            </a:pPr>
            <a:r>
              <a:rPr lang="en-US" dirty="0" smtClean="0">
                <a:solidFill>
                  <a:schemeClr val="bg1"/>
                </a:solidFill>
                <a:latin typeface="Arial" pitchFamily="34" charset="0"/>
                <a:cs typeface="Arial" pitchFamily="34" charset="0"/>
              </a:rPr>
              <a:t>(2) Avoid aversive stimuli before they occur.</a:t>
            </a:r>
          </a:p>
          <a:p>
            <a:pPr lvl="0"/>
            <a:r>
              <a:rPr lang="en-US" baseline="0" dirty="0" smtClean="0"/>
              <a:t>Escape behavior; avoidance behavior</a:t>
            </a:r>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5</a:t>
            </a:fld>
            <a:endParaRPr lang="en-US" dirty="0"/>
          </a:p>
        </p:txBody>
      </p:sp>
    </p:spTree>
    <p:extLst>
      <p:ext uri="{BB962C8B-B14F-4D97-AF65-F5344CB8AC3E}">
        <p14:creationId xmlns:p14="http://schemas.microsoft.com/office/powerpoint/2010/main" val="436595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32474" indent="-281721" eaLnBrk="0" hangingPunct="0">
              <a:defRPr sz="2400">
                <a:solidFill>
                  <a:schemeClr val="tx1"/>
                </a:solidFill>
                <a:latin typeface="Times New Roman" pitchFamily="18" charset="0"/>
              </a:defRPr>
            </a:lvl2pPr>
            <a:lvl3pPr marL="1126884" indent="-225377" eaLnBrk="0" hangingPunct="0">
              <a:defRPr sz="2400">
                <a:solidFill>
                  <a:schemeClr val="tx1"/>
                </a:solidFill>
                <a:latin typeface="Times New Roman" pitchFamily="18" charset="0"/>
              </a:defRPr>
            </a:lvl3pPr>
            <a:lvl4pPr marL="1577637" indent="-225377" eaLnBrk="0" hangingPunct="0">
              <a:defRPr sz="2400">
                <a:solidFill>
                  <a:schemeClr val="tx1"/>
                </a:solidFill>
                <a:latin typeface="Times New Roman" pitchFamily="18" charset="0"/>
              </a:defRPr>
            </a:lvl4pPr>
            <a:lvl5pPr marL="2028391" indent="-225377" eaLnBrk="0" hangingPunct="0">
              <a:defRPr sz="2400">
                <a:solidFill>
                  <a:schemeClr val="tx1"/>
                </a:solidFill>
                <a:latin typeface="Times New Roman" pitchFamily="18" charset="0"/>
              </a:defRPr>
            </a:lvl5pPr>
            <a:lvl6pPr marL="2479144" indent="-225377" eaLnBrk="0" fontAlgn="base" hangingPunct="0">
              <a:spcBef>
                <a:spcPct val="0"/>
              </a:spcBef>
              <a:spcAft>
                <a:spcPct val="0"/>
              </a:spcAft>
              <a:defRPr sz="2400">
                <a:solidFill>
                  <a:schemeClr val="tx1"/>
                </a:solidFill>
                <a:latin typeface="Times New Roman" pitchFamily="18" charset="0"/>
              </a:defRPr>
            </a:lvl6pPr>
            <a:lvl7pPr marL="2929898" indent="-225377" eaLnBrk="0" fontAlgn="base" hangingPunct="0">
              <a:spcBef>
                <a:spcPct val="0"/>
              </a:spcBef>
              <a:spcAft>
                <a:spcPct val="0"/>
              </a:spcAft>
              <a:defRPr sz="2400">
                <a:solidFill>
                  <a:schemeClr val="tx1"/>
                </a:solidFill>
                <a:latin typeface="Times New Roman" pitchFamily="18" charset="0"/>
              </a:defRPr>
            </a:lvl7pPr>
            <a:lvl8pPr marL="3380651" indent="-225377" eaLnBrk="0" fontAlgn="base" hangingPunct="0">
              <a:spcBef>
                <a:spcPct val="0"/>
              </a:spcBef>
              <a:spcAft>
                <a:spcPct val="0"/>
              </a:spcAft>
              <a:defRPr sz="2400">
                <a:solidFill>
                  <a:schemeClr val="tx1"/>
                </a:solidFill>
                <a:latin typeface="Times New Roman" pitchFamily="18" charset="0"/>
              </a:defRPr>
            </a:lvl8pPr>
            <a:lvl9pPr marL="3831405" indent="-225377" eaLnBrk="0" fontAlgn="base" hangingPunct="0">
              <a:spcBef>
                <a:spcPct val="0"/>
              </a:spcBef>
              <a:spcAft>
                <a:spcPct val="0"/>
              </a:spcAft>
              <a:defRPr sz="2400">
                <a:solidFill>
                  <a:schemeClr val="tx1"/>
                </a:solidFill>
                <a:latin typeface="Times New Roman" pitchFamily="18" charset="0"/>
              </a:defRPr>
            </a:lvl9pPr>
          </a:lstStyle>
          <a:p>
            <a:fld id="{CF8C9A2E-8A6D-470F-A8B6-EC3589360283}" type="slidenum">
              <a:rPr lang="en-US" sz="1200"/>
              <a:pPr/>
              <a:t>7</a:t>
            </a:fld>
            <a:endParaRPr lang="en-US" sz="1200"/>
          </a:p>
        </p:txBody>
      </p:sp>
      <p:sp>
        <p:nvSpPr>
          <p:cNvPr id="45059" name="Rectangle 2"/>
          <p:cNvSpPr>
            <a:spLocks noGrp="1" noRot="1" noChangeAspect="1" noChangeArrowheads="1" noTextEdit="1"/>
          </p:cNvSpPr>
          <p:nvPr>
            <p:ph type="sldImg"/>
          </p:nvPr>
        </p:nvSpPr>
        <p:spPr>
          <a:xfrm>
            <a:off x="1106488" y="668338"/>
            <a:ext cx="4645025" cy="3482975"/>
          </a:xfrm>
          <a:ln/>
        </p:spPr>
      </p:sp>
      <p:sp>
        <p:nvSpPr>
          <p:cNvPr id="450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32474" indent="-281721" eaLnBrk="0" hangingPunct="0">
              <a:defRPr sz="2400">
                <a:solidFill>
                  <a:schemeClr val="tx1"/>
                </a:solidFill>
                <a:latin typeface="Times New Roman" pitchFamily="18" charset="0"/>
              </a:defRPr>
            </a:lvl2pPr>
            <a:lvl3pPr marL="1126884" indent="-225377" eaLnBrk="0" hangingPunct="0">
              <a:defRPr sz="2400">
                <a:solidFill>
                  <a:schemeClr val="tx1"/>
                </a:solidFill>
                <a:latin typeface="Times New Roman" pitchFamily="18" charset="0"/>
              </a:defRPr>
            </a:lvl3pPr>
            <a:lvl4pPr marL="1577637" indent="-225377" eaLnBrk="0" hangingPunct="0">
              <a:defRPr sz="2400">
                <a:solidFill>
                  <a:schemeClr val="tx1"/>
                </a:solidFill>
                <a:latin typeface="Times New Roman" pitchFamily="18" charset="0"/>
              </a:defRPr>
            </a:lvl4pPr>
            <a:lvl5pPr marL="2028391" indent="-225377" eaLnBrk="0" hangingPunct="0">
              <a:defRPr sz="2400">
                <a:solidFill>
                  <a:schemeClr val="tx1"/>
                </a:solidFill>
                <a:latin typeface="Times New Roman" pitchFamily="18" charset="0"/>
              </a:defRPr>
            </a:lvl5pPr>
            <a:lvl6pPr marL="2479144" indent="-225377" eaLnBrk="0" fontAlgn="base" hangingPunct="0">
              <a:spcBef>
                <a:spcPct val="0"/>
              </a:spcBef>
              <a:spcAft>
                <a:spcPct val="0"/>
              </a:spcAft>
              <a:defRPr sz="2400">
                <a:solidFill>
                  <a:schemeClr val="tx1"/>
                </a:solidFill>
                <a:latin typeface="Times New Roman" pitchFamily="18" charset="0"/>
              </a:defRPr>
            </a:lvl6pPr>
            <a:lvl7pPr marL="2929898" indent="-225377" eaLnBrk="0" fontAlgn="base" hangingPunct="0">
              <a:spcBef>
                <a:spcPct val="0"/>
              </a:spcBef>
              <a:spcAft>
                <a:spcPct val="0"/>
              </a:spcAft>
              <a:defRPr sz="2400">
                <a:solidFill>
                  <a:schemeClr val="tx1"/>
                </a:solidFill>
                <a:latin typeface="Times New Roman" pitchFamily="18" charset="0"/>
              </a:defRPr>
            </a:lvl7pPr>
            <a:lvl8pPr marL="3380651" indent="-225377" eaLnBrk="0" fontAlgn="base" hangingPunct="0">
              <a:spcBef>
                <a:spcPct val="0"/>
              </a:spcBef>
              <a:spcAft>
                <a:spcPct val="0"/>
              </a:spcAft>
              <a:defRPr sz="2400">
                <a:solidFill>
                  <a:schemeClr val="tx1"/>
                </a:solidFill>
                <a:latin typeface="Times New Roman" pitchFamily="18" charset="0"/>
              </a:defRPr>
            </a:lvl8pPr>
            <a:lvl9pPr marL="3831405" indent="-225377" eaLnBrk="0" fontAlgn="base" hangingPunct="0">
              <a:spcBef>
                <a:spcPct val="0"/>
              </a:spcBef>
              <a:spcAft>
                <a:spcPct val="0"/>
              </a:spcAft>
              <a:defRPr sz="2400">
                <a:solidFill>
                  <a:schemeClr val="tx1"/>
                </a:solidFill>
                <a:latin typeface="Times New Roman" pitchFamily="18" charset="0"/>
              </a:defRPr>
            </a:lvl9pPr>
          </a:lstStyle>
          <a:p>
            <a:fld id="{CB818FD8-0B51-4F8F-98AE-C8E33690D0FD}" type="slidenum">
              <a:rPr lang="en-US" sz="1200"/>
              <a:pPr/>
              <a:t>9</a:t>
            </a:fld>
            <a:endParaRPr lang="en-US" sz="1200"/>
          </a:p>
        </p:txBody>
      </p:sp>
      <p:sp>
        <p:nvSpPr>
          <p:cNvPr id="48131" name="Rectangle 2"/>
          <p:cNvSpPr>
            <a:spLocks noGrp="1" noRot="1" noChangeAspect="1" noChangeArrowheads="1" noTextEdit="1"/>
          </p:cNvSpPr>
          <p:nvPr>
            <p:ph type="sldImg"/>
          </p:nvPr>
        </p:nvSpPr>
        <p:spPr>
          <a:xfrm>
            <a:off x="1106488" y="668338"/>
            <a:ext cx="4645025" cy="3482975"/>
          </a:xfrm>
          <a:ln/>
        </p:spPr>
      </p:sp>
      <p:sp>
        <p:nvSpPr>
          <p:cNvPr id="481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11</a:t>
            </a:fld>
            <a:endParaRPr lang="en-US" dirty="0"/>
          </a:p>
        </p:txBody>
      </p:sp>
    </p:spTree>
    <p:extLst>
      <p:ext uri="{BB962C8B-B14F-4D97-AF65-F5344CB8AC3E}">
        <p14:creationId xmlns:p14="http://schemas.microsoft.com/office/powerpoint/2010/main" val="517287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itchFamily="18" charset="0"/>
              </a:defRPr>
            </a:lvl1pPr>
            <a:lvl2pPr marL="732474" indent="-281721" eaLnBrk="0" hangingPunct="0">
              <a:defRPr sz="2400">
                <a:solidFill>
                  <a:schemeClr val="tx1"/>
                </a:solidFill>
                <a:latin typeface="Times New Roman" pitchFamily="18" charset="0"/>
              </a:defRPr>
            </a:lvl2pPr>
            <a:lvl3pPr marL="1126884" indent="-225377" eaLnBrk="0" hangingPunct="0">
              <a:defRPr sz="2400">
                <a:solidFill>
                  <a:schemeClr val="tx1"/>
                </a:solidFill>
                <a:latin typeface="Times New Roman" pitchFamily="18" charset="0"/>
              </a:defRPr>
            </a:lvl3pPr>
            <a:lvl4pPr marL="1577637" indent="-225377" eaLnBrk="0" hangingPunct="0">
              <a:defRPr sz="2400">
                <a:solidFill>
                  <a:schemeClr val="tx1"/>
                </a:solidFill>
                <a:latin typeface="Times New Roman" pitchFamily="18" charset="0"/>
              </a:defRPr>
            </a:lvl4pPr>
            <a:lvl5pPr marL="2028391" indent="-225377" eaLnBrk="0" hangingPunct="0">
              <a:defRPr sz="2400">
                <a:solidFill>
                  <a:schemeClr val="tx1"/>
                </a:solidFill>
                <a:latin typeface="Times New Roman" pitchFamily="18" charset="0"/>
              </a:defRPr>
            </a:lvl5pPr>
            <a:lvl6pPr marL="2479144" indent="-225377" eaLnBrk="0" fontAlgn="base" hangingPunct="0">
              <a:spcBef>
                <a:spcPct val="0"/>
              </a:spcBef>
              <a:spcAft>
                <a:spcPct val="0"/>
              </a:spcAft>
              <a:defRPr sz="2400">
                <a:solidFill>
                  <a:schemeClr val="tx1"/>
                </a:solidFill>
                <a:latin typeface="Times New Roman" pitchFamily="18" charset="0"/>
              </a:defRPr>
            </a:lvl6pPr>
            <a:lvl7pPr marL="2929898" indent="-225377" eaLnBrk="0" fontAlgn="base" hangingPunct="0">
              <a:spcBef>
                <a:spcPct val="0"/>
              </a:spcBef>
              <a:spcAft>
                <a:spcPct val="0"/>
              </a:spcAft>
              <a:defRPr sz="2400">
                <a:solidFill>
                  <a:schemeClr val="tx1"/>
                </a:solidFill>
                <a:latin typeface="Times New Roman" pitchFamily="18" charset="0"/>
              </a:defRPr>
            </a:lvl7pPr>
            <a:lvl8pPr marL="3380651" indent="-225377" eaLnBrk="0" fontAlgn="base" hangingPunct="0">
              <a:spcBef>
                <a:spcPct val="0"/>
              </a:spcBef>
              <a:spcAft>
                <a:spcPct val="0"/>
              </a:spcAft>
              <a:defRPr sz="2400">
                <a:solidFill>
                  <a:schemeClr val="tx1"/>
                </a:solidFill>
                <a:latin typeface="Times New Roman" pitchFamily="18" charset="0"/>
              </a:defRPr>
            </a:lvl8pPr>
            <a:lvl9pPr marL="3831405" indent="-225377" eaLnBrk="0" fontAlgn="base" hangingPunct="0">
              <a:spcBef>
                <a:spcPct val="0"/>
              </a:spcBef>
              <a:spcAft>
                <a:spcPct val="0"/>
              </a:spcAft>
              <a:defRPr sz="2400">
                <a:solidFill>
                  <a:schemeClr val="tx1"/>
                </a:solidFill>
                <a:latin typeface="Times New Roman" pitchFamily="18" charset="0"/>
              </a:defRPr>
            </a:lvl9pPr>
          </a:lstStyle>
          <a:p>
            <a:fld id="{8428790F-60B2-4B2A-BA0C-007FEBB616B9}" type="slidenum">
              <a:rPr lang="en-US" sz="1200"/>
              <a:pPr/>
              <a:t>12</a:t>
            </a:fld>
            <a:endParaRPr lang="en-US" sz="1200"/>
          </a:p>
        </p:txBody>
      </p:sp>
      <p:sp>
        <p:nvSpPr>
          <p:cNvPr id="49155" name="Rectangle 2"/>
          <p:cNvSpPr>
            <a:spLocks noGrp="1" noRot="1" noChangeAspect="1" noChangeArrowheads="1" noTextEdit="1"/>
          </p:cNvSpPr>
          <p:nvPr>
            <p:ph type="sldImg"/>
          </p:nvPr>
        </p:nvSpPr>
        <p:spPr>
          <a:xfrm>
            <a:off x="1106488" y="668338"/>
            <a:ext cx="4645025" cy="3482975"/>
          </a:xfrm>
          <a:ln/>
        </p:spPr>
      </p:sp>
      <p:sp>
        <p:nvSpPr>
          <p:cNvPr id="4915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a movement called</a:t>
            </a:r>
            <a:r>
              <a:rPr lang="en-US" sz="1200" b="1" i="0" u="none" strike="noStrike" kern="1200" baseline="0" dirty="0" smtClean="0">
                <a:solidFill>
                  <a:schemeClr val="tx1"/>
                </a:solidFill>
                <a:latin typeface="+mn-lt"/>
                <a:ea typeface="+mn-ea"/>
                <a:cs typeface="+mn-cs"/>
              </a:rPr>
              <a:t> gamification </a:t>
            </a:r>
            <a:r>
              <a:rPr lang="en-US" sz="1200" b="0" i="0" u="none" strike="noStrike" kern="1200" baseline="0" dirty="0" smtClean="0">
                <a:solidFill>
                  <a:schemeClr val="tx1"/>
                </a:solidFill>
                <a:latin typeface="+mn-lt"/>
                <a:ea typeface="+mn-ea"/>
                <a:cs typeface="+mn-cs"/>
              </a:rPr>
              <a:t>advocates turning daily life into a kind of virtual reality game, in which “points” or other conditioned reinforcers are awarded to reward healthy or productive behaviors (Campbell, 2011). For example, some businesses give reductions on health insurance premiums to employees who rack up enough points on a specially equipped pedometer that monitors their daily activity level.</a:t>
            </a:r>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15</a:t>
            </a:fld>
            <a:endParaRPr lang="en-US" dirty="0"/>
          </a:p>
        </p:txBody>
      </p:sp>
    </p:spTree>
    <p:extLst>
      <p:ext uri="{BB962C8B-B14F-4D97-AF65-F5344CB8AC3E}">
        <p14:creationId xmlns:p14="http://schemas.microsoft.com/office/powerpoint/2010/main" val="3035869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Discriminative stimulus: Specific stimulus in the presence of which a particular operant is more likely to be reinforced</a:t>
            </a:r>
          </a:p>
          <a:p>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17</a:t>
            </a:fld>
            <a:endParaRPr lang="en-US" dirty="0"/>
          </a:p>
        </p:txBody>
      </p:sp>
    </p:spTree>
    <p:extLst>
      <p:ext uri="{BB962C8B-B14F-4D97-AF65-F5344CB8AC3E}">
        <p14:creationId xmlns:p14="http://schemas.microsoft.com/office/powerpoint/2010/main" val="26245080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rot="16200000">
            <a:off x="-400993" y="5819131"/>
            <a:ext cx="1033306" cy="215444"/>
          </a:xfrm>
          <a:prstGeom prst="rect">
            <a:avLst/>
          </a:prstGeom>
        </p:spPr>
        <p:txBody>
          <a:bodyPr wrap="none">
            <a:spAutoFit/>
          </a:bodyPr>
          <a:lstStyle/>
          <a:p>
            <a:r>
              <a:rPr lang="en-US" sz="800" dirty="0">
                <a:solidFill>
                  <a:schemeClr val="bg1">
                    <a:lumMod val="65000"/>
                  </a:schemeClr>
                </a:solidFill>
              </a:rPr>
              <a:t>Getty </a:t>
            </a:r>
            <a:r>
              <a:rPr lang="en-US" sz="800" dirty="0" smtClean="0">
                <a:solidFill>
                  <a:schemeClr val="bg1">
                    <a:lumMod val="65000"/>
                  </a:schemeClr>
                </a:solidFill>
              </a:rPr>
              <a:t>Images/Corbis</a:t>
            </a:r>
            <a:endParaRPr lang="en-US" sz="800" dirty="0">
              <a:solidFill>
                <a:schemeClr val="bg1">
                  <a:lumMod val="65000"/>
                </a:schemeClr>
              </a:solidFill>
            </a:endParaRPr>
          </a:p>
        </p:txBody>
      </p:sp>
      <p:sp>
        <p:nvSpPr>
          <p:cNvPr id="3" name="Rectangle 2"/>
          <p:cNvSpPr/>
          <p:nvPr userDrawn="1"/>
        </p:nvSpPr>
        <p:spPr>
          <a:xfrm rot="16200000">
            <a:off x="-400993" y="5819131"/>
            <a:ext cx="1033306" cy="215444"/>
          </a:xfrm>
          <a:prstGeom prst="rect">
            <a:avLst/>
          </a:prstGeom>
        </p:spPr>
        <p:txBody>
          <a:bodyPr wrap="none">
            <a:spAutoFit/>
          </a:bodyPr>
          <a:lstStyle/>
          <a:p>
            <a:r>
              <a:rPr lang="en-US" sz="800" dirty="0">
                <a:solidFill>
                  <a:schemeClr val="bg1">
                    <a:lumMod val="65000"/>
                  </a:schemeClr>
                </a:solidFill>
              </a:rPr>
              <a:t>Getty </a:t>
            </a:r>
            <a:r>
              <a:rPr lang="en-US" sz="800" dirty="0" smtClean="0">
                <a:solidFill>
                  <a:schemeClr val="bg1">
                    <a:lumMod val="65000"/>
                  </a:schemeClr>
                </a:solidFill>
              </a:rPr>
              <a:t>Images/Corbis</a:t>
            </a:r>
            <a:endParaRPr lang="en-US" sz="800" dirty="0">
              <a:solidFill>
                <a:schemeClr val="bg1">
                  <a:lumMod val="65000"/>
                </a:scheme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74259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57200" y="2314426"/>
            <a:ext cx="8229600" cy="2000548"/>
          </a:xfrm>
        </p:spPr>
        <p:style>
          <a:lnRef idx="1">
            <a:schemeClr val="dk1"/>
          </a:lnRef>
          <a:fillRef idx="2">
            <a:schemeClr val="dk1"/>
          </a:fillRef>
          <a:effectRef idx="1">
            <a:schemeClr val="dk1"/>
          </a:effectRef>
          <a:fontRef idx="none"/>
        </p:style>
        <p:txBody>
          <a:bodyPr anchor="ctr" anchorCtr="0">
            <a:spAutoFit/>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1089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rot="16200000">
            <a:off x="-400993" y="5819131"/>
            <a:ext cx="1033306" cy="215444"/>
          </a:xfrm>
          <a:prstGeom prst="rect">
            <a:avLst/>
          </a:prstGeom>
        </p:spPr>
        <p:txBody>
          <a:bodyPr wrap="none">
            <a:spAutoFit/>
          </a:bodyPr>
          <a:lstStyle/>
          <a:p>
            <a:r>
              <a:rPr lang="en-US" sz="800" dirty="0">
                <a:solidFill>
                  <a:schemeClr val="bg1">
                    <a:lumMod val="65000"/>
                  </a:schemeClr>
                </a:solidFill>
              </a:rPr>
              <a:t>Getty </a:t>
            </a:r>
            <a:r>
              <a:rPr lang="en-US" sz="800" dirty="0" smtClean="0">
                <a:solidFill>
                  <a:schemeClr val="bg1">
                    <a:lumMod val="65000"/>
                  </a:schemeClr>
                </a:solidFill>
              </a:rPr>
              <a:t>Images/Corbis</a:t>
            </a:r>
            <a:endParaRPr lang="en-US" sz="800" dirty="0">
              <a:solidFill>
                <a:schemeClr val="bg1">
                  <a:lumMod val="65000"/>
                </a:scheme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Questio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57200" y="2314426"/>
            <a:ext cx="8229600" cy="2000548"/>
          </a:xfrm>
        </p:spPr>
        <p:style>
          <a:lnRef idx="1">
            <a:schemeClr val="dk1"/>
          </a:lnRef>
          <a:fillRef idx="2">
            <a:schemeClr val="dk1"/>
          </a:fillRef>
          <a:effectRef idx="1">
            <a:schemeClr val="dk1"/>
          </a:effectRef>
          <a:fontRef idx="none"/>
        </p:style>
        <p:txBody>
          <a:bodyPr anchor="ctr" anchorCtr="0">
            <a:spAutoFit/>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0108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09800" y="533400"/>
            <a:ext cx="65532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209800" y="1676400"/>
            <a:ext cx="32004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562600" y="1676400"/>
            <a:ext cx="32004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2"/>
          <p:cNvSpPr>
            <a:spLocks noGrp="1" noChangeArrowheads="1"/>
          </p:cNvSpPr>
          <p:nvPr>
            <p:ph type="dt" sz="half" idx="10"/>
          </p:nvPr>
        </p:nvSpPr>
        <p:spPr>
          <a:xfrm>
            <a:off x="4245936" y="6557946"/>
            <a:ext cx="2002464" cy="226902"/>
          </a:xfrm>
          <a:prstGeom prst="rect">
            <a:avLst/>
          </a:prstGeom>
        </p:spPr>
        <p:txBody>
          <a:bodyPr/>
          <a:lstStyle>
            <a:lvl1pPr>
              <a:defRPr/>
            </a:lvl1pPr>
          </a:lstStyle>
          <a:p>
            <a:pPr>
              <a:defRPr/>
            </a:pPr>
            <a:endParaRPr lang="en-US"/>
          </a:p>
        </p:txBody>
      </p:sp>
      <p:sp>
        <p:nvSpPr>
          <p:cNvPr id="6" name="Rectangle 43"/>
          <p:cNvSpPr>
            <a:spLocks noGrp="1" noChangeArrowheads="1"/>
          </p:cNvSpPr>
          <p:nvPr>
            <p:ph type="ftr" sz="quarter" idx="11"/>
          </p:nvPr>
        </p:nvSpPr>
        <p:spPr>
          <a:xfrm>
            <a:off x="457200" y="6557946"/>
            <a:ext cx="3657600" cy="228600"/>
          </a:xfrm>
          <a:prstGeom prst="rect">
            <a:avLst/>
          </a:prstGeom>
        </p:spPr>
        <p:txBody>
          <a:bodyPr/>
          <a:lstStyle>
            <a:lvl1pPr>
              <a:defRPr/>
            </a:lvl1pPr>
          </a:lstStyle>
          <a:p>
            <a:pPr>
              <a:defRPr/>
            </a:pPr>
            <a:endParaRPr lang="en-US"/>
          </a:p>
        </p:txBody>
      </p:sp>
      <p:sp>
        <p:nvSpPr>
          <p:cNvPr id="7" name="Rectangle 44"/>
          <p:cNvSpPr>
            <a:spLocks noGrp="1" noChangeArrowheads="1"/>
          </p:cNvSpPr>
          <p:nvPr>
            <p:ph type="sldNum" sz="quarter" idx="12"/>
          </p:nvPr>
        </p:nvSpPr>
        <p:spPr>
          <a:xfrm>
            <a:off x="6251448" y="6556248"/>
            <a:ext cx="588336" cy="228600"/>
          </a:xfrm>
          <a:prstGeom prst="rect">
            <a:avLst/>
          </a:prstGeom>
        </p:spPr>
        <p:txBody>
          <a:bodyPr/>
          <a:lstStyle>
            <a:lvl1pPr>
              <a:defRPr/>
            </a:lvl1pPr>
          </a:lstStyle>
          <a:p>
            <a:pPr>
              <a:defRPr/>
            </a:pPr>
            <a:fld id="{D4196453-2103-4788-ABC2-F54C71302D51}" type="slidenum">
              <a:rPr lang="en-US"/>
              <a:pPr>
                <a:defRPr/>
              </a:pPr>
              <a:t>‹#›</a:t>
            </a:fld>
            <a:endParaRPr lang="en-US"/>
          </a:p>
        </p:txBody>
      </p:sp>
    </p:spTree>
    <p:extLst>
      <p:ext uri="{BB962C8B-B14F-4D97-AF65-F5344CB8AC3E}">
        <p14:creationId xmlns:p14="http://schemas.microsoft.com/office/powerpoint/2010/main" val="3218715501"/>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rot="16200000">
            <a:off x="-400993" y="5819131"/>
            <a:ext cx="1033306" cy="215444"/>
          </a:xfrm>
          <a:prstGeom prst="rect">
            <a:avLst/>
          </a:prstGeom>
        </p:spPr>
        <p:txBody>
          <a:bodyPr wrap="none">
            <a:spAutoFit/>
          </a:bodyPr>
          <a:lstStyle/>
          <a:p>
            <a:r>
              <a:rPr lang="en-US" sz="800" dirty="0">
                <a:solidFill>
                  <a:schemeClr val="bg1">
                    <a:lumMod val="65000"/>
                  </a:schemeClr>
                </a:solidFill>
              </a:rPr>
              <a:t>Getty </a:t>
            </a:r>
            <a:r>
              <a:rPr lang="en-US" sz="800" dirty="0" smtClean="0">
                <a:solidFill>
                  <a:schemeClr val="bg1">
                    <a:lumMod val="65000"/>
                  </a:schemeClr>
                </a:solidFill>
              </a:rPr>
              <a:t>Images/Corbis</a:t>
            </a:r>
            <a:endParaRPr lang="en-US" sz="800" dirty="0">
              <a:solidFill>
                <a:schemeClr val="bg1">
                  <a:lumMod val="65000"/>
                </a:schemeClr>
              </a:solidFill>
            </a:endParaRPr>
          </a:p>
        </p:txBody>
      </p:sp>
      <p:sp>
        <p:nvSpPr>
          <p:cNvPr id="5" name="Rectangle 4"/>
          <p:cNvSpPr/>
          <p:nvPr userDrawn="1"/>
        </p:nvSpPr>
        <p:spPr>
          <a:xfrm rot="16200000">
            <a:off x="-400993" y="5819131"/>
            <a:ext cx="1033306" cy="215444"/>
          </a:xfrm>
          <a:prstGeom prst="rect">
            <a:avLst/>
          </a:prstGeom>
        </p:spPr>
        <p:txBody>
          <a:bodyPr wrap="none">
            <a:spAutoFit/>
          </a:bodyPr>
          <a:lstStyle/>
          <a:p>
            <a:r>
              <a:rPr lang="en-US" sz="800" dirty="0">
                <a:solidFill>
                  <a:schemeClr val="bg1">
                    <a:lumMod val="65000"/>
                  </a:schemeClr>
                </a:solidFill>
              </a:rPr>
              <a:t>Getty </a:t>
            </a:r>
            <a:r>
              <a:rPr lang="en-US" sz="800" dirty="0" smtClean="0">
                <a:solidFill>
                  <a:schemeClr val="bg1">
                    <a:lumMod val="65000"/>
                  </a:schemeClr>
                </a:solidFill>
              </a:rPr>
              <a:t>Images/Corbis</a:t>
            </a:r>
            <a:endParaRPr lang="en-US" sz="800" dirty="0">
              <a:solidFill>
                <a:schemeClr val="bg1">
                  <a:lumMod val="65000"/>
                </a:schemeClr>
              </a:solidFill>
            </a:endParaRP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21" r:id="rId7"/>
    <p:sldLayoutId id="2147483728" r:id="rId8"/>
    <p:sldLayoutId id="2147483736" r:id="rId9"/>
  </p:sldLayoutIdLst>
  <p:txStyles>
    <p:titleStyle>
      <a:lvl1pPr algn="l" defTabSz="914400" rtl="0" eaLnBrk="1" latinLnBrk="0" hangingPunct="1">
        <a:spcBef>
          <a:spcPct val="0"/>
        </a:spcBef>
        <a:buNone/>
        <a:defRPr sz="3600" kern="1200">
          <a:solidFill>
            <a:schemeClr val="tx2">
              <a:lumMod val="75000"/>
            </a:schemeClr>
          </a:solidFill>
          <a:latin typeface="+mj-lt"/>
          <a:ea typeface="+mj-ea"/>
          <a:cs typeface="+mj-cs"/>
        </a:defRPr>
      </a:lvl1pPr>
    </p:titleStyle>
    <p:bodyStyle>
      <a:lvl1pPr marL="342900" indent="-342900" algn="l" defTabSz="914400" rtl="0" eaLnBrk="1" latinLnBrk="0" hangingPunct="1">
        <a:spcBef>
          <a:spcPct val="20000"/>
        </a:spcBef>
        <a:buClr>
          <a:schemeClr val="accent6">
            <a:lumMod val="50000"/>
          </a:schemeClr>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lumMod val="75000"/>
          </a:schemeClr>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Operant Conditioning: Associating Behaviors and Consequences</a:t>
            </a:r>
            <a:endParaRPr lang="en-US" dirty="0"/>
          </a:p>
        </p:txBody>
      </p:sp>
      <p:sp>
        <p:nvSpPr>
          <p:cNvPr id="3" name="Content Placeholder 2"/>
          <p:cNvSpPr>
            <a:spLocks noGrp="1"/>
          </p:cNvSpPr>
          <p:nvPr>
            <p:ph idx="1"/>
          </p:nvPr>
        </p:nvSpPr>
        <p:spPr>
          <a:xfrm>
            <a:off x="457200" y="2599765"/>
            <a:ext cx="5728447" cy="3526398"/>
          </a:xfrm>
        </p:spPr>
        <p:txBody>
          <a:bodyPr/>
          <a:lstStyle/>
          <a:p>
            <a:r>
              <a:rPr lang="en-US" b="1" dirty="0" smtClean="0"/>
              <a:t>Thorndike</a:t>
            </a:r>
          </a:p>
          <a:p>
            <a:pPr lvl="1"/>
            <a:r>
              <a:rPr lang="en-US" dirty="0"/>
              <a:t>F</a:t>
            </a:r>
            <a:r>
              <a:rPr lang="en-US" dirty="0" smtClean="0"/>
              <a:t>irst </a:t>
            </a:r>
            <a:r>
              <a:rPr lang="en-US" dirty="0"/>
              <a:t>psychologist to systematically investigate </a:t>
            </a:r>
            <a:r>
              <a:rPr lang="en-US" dirty="0" smtClean="0"/>
              <a:t>animal learning </a:t>
            </a:r>
            <a:r>
              <a:rPr lang="en-US" dirty="0"/>
              <a:t>and how voluntary behaviors are </a:t>
            </a:r>
            <a:r>
              <a:rPr lang="en-US" dirty="0" smtClean="0"/>
              <a:t>influenced </a:t>
            </a:r>
            <a:r>
              <a:rPr lang="en-US" dirty="0"/>
              <a:t>by their </a:t>
            </a:r>
            <a:r>
              <a:rPr lang="en-US" dirty="0" smtClean="0"/>
              <a:t>consequences</a:t>
            </a:r>
          </a:p>
          <a:p>
            <a:pPr lvl="1"/>
            <a:r>
              <a:rPr lang="en-US" dirty="0" smtClean="0"/>
              <a:t>Trial and error</a:t>
            </a:r>
          </a:p>
          <a:p>
            <a:pPr lvl="1"/>
            <a:r>
              <a:rPr lang="en-US" dirty="0" smtClean="0"/>
              <a:t>Law of effect</a:t>
            </a:r>
            <a:endParaRPr lang="en-US" dirty="0"/>
          </a:p>
        </p:txBody>
      </p:sp>
      <p:pic>
        <p:nvPicPr>
          <p:cNvPr id="5" name="Picture 4" title="Photo of Thorndike"/>
          <p:cNvPicPr>
            <a:picLocks noChangeAspect="1"/>
          </p:cNvPicPr>
          <p:nvPr/>
        </p:nvPicPr>
        <p:blipFill>
          <a:blip r:embed="rId2"/>
          <a:stretch>
            <a:fillRect/>
          </a:stretch>
        </p:blipFill>
        <p:spPr>
          <a:xfrm>
            <a:off x="6095999" y="2772335"/>
            <a:ext cx="2690906" cy="3139390"/>
          </a:xfrm>
          <a:prstGeom prst="rect">
            <a:avLst/>
          </a:prstGeom>
        </p:spPr>
      </p:pic>
      <p:sp>
        <p:nvSpPr>
          <p:cNvPr id="6" name="Rectangle 5"/>
          <p:cNvSpPr/>
          <p:nvPr/>
        </p:nvSpPr>
        <p:spPr>
          <a:xfrm>
            <a:off x="6293783" y="5903863"/>
            <a:ext cx="2503021" cy="369332"/>
          </a:xfrm>
          <a:prstGeom prst="rect">
            <a:avLst/>
          </a:prstGeom>
        </p:spPr>
        <p:txBody>
          <a:bodyPr wrap="none">
            <a:spAutoFit/>
          </a:bodyPr>
          <a:lstStyle/>
          <a:p>
            <a:r>
              <a:rPr lang="en-US" dirty="0"/>
              <a:t>Edward Lee Thorndike</a:t>
            </a:r>
          </a:p>
        </p:txBody>
      </p:sp>
      <p:sp>
        <p:nvSpPr>
          <p:cNvPr id="7" name="Rectangle 1"/>
          <p:cNvSpPr>
            <a:spLocks noChangeArrowheads="1"/>
          </p:cNvSpPr>
          <p:nvPr/>
        </p:nvSpPr>
        <p:spPr bwMode="auto">
          <a:xfrm>
            <a:off x="406400" y="1569487"/>
            <a:ext cx="8216033" cy="8754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lnSpc>
                <a:spcPts val="2000"/>
              </a:lnSpc>
              <a:spcBef>
                <a:spcPct val="0"/>
              </a:spcBef>
              <a:spcAft>
                <a:spcPts val="600"/>
              </a:spcAft>
            </a:pPr>
            <a:r>
              <a:rPr lang="en-US" sz="2200" b="1" dirty="0">
                <a:latin typeface="Arial" pitchFamily="34" charset="0"/>
                <a:ea typeface="Calibri" pitchFamily="34" charset="0"/>
                <a:cs typeface="Arial" pitchFamily="34" charset="0"/>
              </a:rPr>
              <a:t>Operant conditioning </a:t>
            </a:r>
            <a:r>
              <a:rPr lang="en-US" sz="2200" dirty="0">
                <a:latin typeface="Arial" pitchFamily="34" charset="0"/>
                <a:ea typeface="Calibri" pitchFamily="34" charset="0"/>
                <a:cs typeface="Arial" pitchFamily="34" charset="0"/>
              </a:rPr>
              <a:t>deals with the learning of active</a:t>
            </a:r>
            <a:r>
              <a:rPr lang="en-US" sz="2200" dirty="0" smtClean="0">
                <a:latin typeface="Arial" pitchFamily="34" charset="0"/>
                <a:ea typeface="Calibri" pitchFamily="34" charset="0"/>
                <a:cs typeface="Arial" pitchFamily="34" charset="0"/>
              </a:rPr>
              <a:t>, voluntary </a:t>
            </a:r>
            <a:r>
              <a:rPr lang="en-US" sz="2200" dirty="0">
                <a:latin typeface="Arial" pitchFamily="34" charset="0"/>
                <a:ea typeface="Calibri" pitchFamily="34" charset="0"/>
                <a:cs typeface="Arial" pitchFamily="34" charset="0"/>
              </a:rPr>
              <a:t>behaviors that are shaped and maintained by their consequences</a:t>
            </a:r>
            <a:r>
              <a:rPr lang="en-US" sz="2200" dirty="0" smtClean="0">
                <a:latin typeface="Arial" pitchFamily="34" charset="0"/>
                <a:ea typeface="Calibri" pitchFamily="34" charset="0"/>
                <a:cs typeface="Arial" pitchFamily="34" charset="0"/>
              </a:rPr>
              <a:t>. First called “instrumental conditioning.”</a:t>
            </a:r>
          </a:p>
        </p:txBody>
      </p:sp>
      <p:sp>
        <p:nvSpPr>
          <p:cNvPr id="4" name="Rectangle 3"/>
          <p:cNvSpPr/>
          <p:nvPr/>
        </p:nvSpPr>
        <p:spPr>
          <a:xfrm rot="16200000">
            <a:off x="6248400" y="2866023"/>
            <a:ext cx="4572000" cy="338554"/>
          </a:xfrm>
          <a:prstGeom prst="rect">
            <a:avLst/>
          </a:prstGeom>
        </p:spPr>
        <p:txBody>
          <a:bodyPr>
            <a:spAutoFit/>
          </a:bodyPr>
          <a:lstStyle/>
          <a:p>
            <a:r>
              <a:rPr lang="en-US" sz="800" dirty="0"/>
              <a:t>Humanities and Social Science Library/New York Public</a:t>
            </a:r>
          </a:p>
          <a:p>
            <a:r>
              <a:rPr lang="en-US" sz="800" dirty="0"/>
              <a:t>Library/Photo Researchers</a:t>
            </a:r>
          </a:p>
        </p:txBody>
      </p:sp>
    </p:spTree>
    <p:extLst>
      <p:ext uri="{BB962C8B-B14F-4D97-AF65-F5344CB8AC3E}">
        <p14:creationId xmlns:p14="http://schemas.microsoft.com/office/powerpoint/2010/main" val="163822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Comparing Punishment and Negative Reinforcement</a:t>
            </a:r>
            <a:endParaRPr lang="en-US" dirty="0"/>
          </a:p>
        </p:txBody>
      </p:sp>
      <p:sp>
        <p:nvSpPr>
          <p:cNvPr id="6" name="Rectangle 5"/>
          <p:cNvSpPr/>
          <p:nvPr/>
        </p:nvSpPr>
        <p:spPr>
          <a:xfrm>
            <a:off x="596900" y="1461132"/>
            <a:ext cx="8051800" cy="92333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dirty="0"/>
              <a:t>To identify the type of </a:t>
            </a:r>
            <a:r>
              <a:rPr lang="en-US" dirty="0" smtClean="0"/>
              <a:t>reinforcement or </a:t>
            </a:r>
            <a:r>
              <a:rPr lang="en-US" dirty="0"/>
              <a:t>punishment that has occurred, </a:t>
            </a:r>
            <a:r>
              <a:rPr lang="en-US" dirty="0" smtClean="0"/>
              <a:t>determine whether </a:t>
            </a:r>
            <a:r>
              <a:rPr lang="en-US" dirty="0"/>
              <a:t>the stimulus is aversive </a:t>
            </a:r>
            <a:r>
              <a:rPr lang="en-US" dirty="0" smtClean="0"/>
              <a:t>or reinforcing </a:t>
            </a:r>
            <a:r>
              <a:rPr lang="en-US" dirty="0"/>
              <a:t>and whether it was </a:t>
            </a:r>
            <a:r>
              <a:rPr lang="en-US" dirty="0" smtClean="0"/>
              <a:t>presented or </a:t>
            </a:r>
            <a:r>
              <a:rPr lang="en-US" dirty="0"/>
              <a:t>removed following the operant.</a:t>
            </a:r>
          </a:p>
        </p:txBody>
      </p:sp>
      <p:graphicFrame>
        <p:nvGraphicFramePr>
          <p:cNvPr id="4" name="Table 3"/>
          <p:cNvGraphicFramePr>
            <a:graphicFrameLocks noGrp="1"/>
          </p:cNvGraphicFramePr>
          <p:nvPr>
            <p:extLst>
              <p:ext uri="{D42A27DB-BD31-4B8C-83A1-F6EECF244321}">
                <p14:modId xmlns:p14="http://schemas.microsoft.com/office/powerpoint/2010/main" val="398262800"/>
              </p:ext>
            </p:extLst>
          </p:nvPr>
        </p:nvGraphicFramePr>
        <p:xfrm>
          <a:off x="571500" y="2565400"/>
          <a:ext cx="8077200" cy="3420109"/>
        </p:xfrm>
        <a:graphic>
          <a:graphicData uri="http://schemas.openxmlformats.org/drawingml/2006/table">
            <a:tbl>
              <a:tblPr firstRow="1" bandRow="1">
                <a:tableStyleId>{3C2FFA5D-87B4-456A-9821-1D502468CF0F}</a:tableStyleId>
              </a:tblPr>
              <a:tblGrid>
                <a:gridCol w="2019300"/>
                <a:gridCol w="2019300"/>
                <a:gridCol w="2019300"/>
                <a:gridCol w="2019300"/>
              </a:tblGrid>
              <a:tr h="596900">
                <a:tc>
                  <a:txBody>
                    <a:bodyPr/>
                    <a:lstStyle/>
                    <a:p>
                      <a:pPr algn="l" fontAlgn="ctr"/>
                      <a:r>
                        <a:rPr lang="en-US" sz="1600" b="1" i="0" u="none" strike="noStrike" dirty="0">
                          <a:solidFill>
                            <a:srgbClr val="000000"/>
                          </a:solidFill>
                          <a:effectLst/>
                          <a:latin typeface="+mn-lt"/>
                        </a:rPr>
                        <a:t>Process </a:t>
                      </a:r>
                    </a:p>
                  </a:txBody>
                  <a:tcPr marT="12700" marB="0" anchor="ctr"/>
                </a:tc>
                <a:tc>
                  <a:txBody>
                    <a:bodyPr/>
                    <a:lstStyle/>
                    <a:p>
                      <a:pPr algn="l" fontAlgn="ctr"/>
                      <a:r>
                        <a:rPr lang="en-US" sz="1600" b="1" i="0" u="none" strike="noStrike" dirty="0">
                          <a:solidFill>
                            <a:srgbClr val="000000"/>
                          </a:solidFill>
                          <a:effectLst/>
                          <a:latin typeface="+mn-lt"/>
                        </a:rPr>
                        <a:t>Operant </a:t>
                      </a:r>
                    </a:p>
                  </a:txBody>
                  <a:tcPr marT="12700" marB="0" anchor="ctr"/>
                </a:tc>
                <a:tc>
                  <a:txBody>
                    <a:bodyPr/>
                    <a:lstStyle/>
                    <a:p>
                      <a:pPr algn="l" fontAlgn="ctr"/>
                      <a:r>
                        <a:rPr lang="en-US" sz="1600" b="1" i="0" u="none" strike="noStrike" dirty="0">
                          <a:solidFill>
                            <a:srgbClr val="000000"/>
                          </a:solidFill>
                          <a:effectLst/>
                          <a:latin typeface="+mn-lt"/>
                        </a:rPr>
                        <a:t>Consequence </a:t>
                      </a:r>
                    </a:p>
                  </a:txBody>
                  <a:tcPr marT="12700" marB="0" anchor="ctr"/>
                </a:tc>
                <a:tc>
                  <a:txBody>
                    <a:bodyPr/>
                    <a:lstStyle/>
                    <a:p>
                      <a:pPr algn="l" fontAlgn="ctr"/>
                      <a:r>
                        <a:rPr lang="en-US" sz="1600" b="1" i="0" u="none" strike="noStrike" dirty="0">
                          <a:solidFill>
                            <a:srgbClr val="000000"/>
                          </a:solidFill>
                          <a:effectLst/>
                          <a:latin typeface="+mn-lt"/>
                        </a:rPr>
                        <a:t>Effect on </a:t>
                      </a:r>
                      <a:r>
                        <a:rPr lang="en-US" sz="1600" b="1" i="0" u="none" strike="noStrike" dirty="0" smtClean="0">
                          <a:solidFill>
                            <a:srgbClr val="000000"/>
                          </a:solidFill>
                          <a:effectLst/>
                          <a:latin typeface="+mn-lt"/>
                        </a:rPr>
                        <a:t>Behavior </a:t>
                      </a:r>
                      <a:endParaRPr lang="en-US" sz="1600" b="1" i="0" u="none" strike="noStrike" dirty="0">
                        <a:solidFill>
                          <a:srgbClr val="000000"/>
                        </a:solidFill>
                        <a:effectLst/>
                        <a:latin typeface="+mn-lt"/>
                      </a:endParaRPr>
                    </a:p>
                  </a:txBody>
                  <a:tcPr marT="12700" marB="0" anchor="ctr"/>
                </a:tc>
              </a:tr>
              <a:tr h="1198034">
                <a:tc>
                  <a:txBody>
                    <a:bodyPr/>
                    <a:lstStyle/>
                    <a:p>
                      <a:pPr algn="l" fontAlgn="ctr"/>
                      <a:r>
                        <a:rPr lang="en-US" sz="1600" b="0" i="0" u="none" strike="noStrike" kern="1200" baseline="0" dirty="0" smtClean="0">
                          <a:solidFill>
                            <a:schemeClr val="dk1"/>
                          </a:solidFill>
                          <a:latin typeface="+mn-lt"/>
                          <a:ea typeface="+mn-ea"/>
                          <a:cs typeface="+mn-cs"/>
                        </a:rPr>
                        <a:t>Punishment</a:t>
                      </a:r>
                      <a:endParaRPr lang="en-US" sz="1600" b="0" i="0" u="none" strike="noStrike" dirty="0">
                        <a:solidFill>
                          <a:srgbClr val="000000"/>
                        </a:solidFill>
                        <a:effectLst/>
                        <a:latin typeface="+mn-lt"/>
                      </a:endParaRPr>
                    </a:p>
                  </a:txBody>
                  <a:tcPr marT="12700" marB="0" anchor="ctr"/>
                </a:tc>
                <a:tc>
                  <a:txBody>
                    <a:bodyPr/>
                    <a:lstStyle/>
                    <a:p>
                      <a:r>
                        <a:rPr lang="en-US" sz="1600" b="0" i="0" u="none" strike="noStrike" kern="1200" baseline="0" dirty="0" smtClean="0">
                          <a:solidFill>
                            <a:schemeClr val="dk1"/>
                          </a:solidFill>
                          <a:latin typeface="+mn-lt"/>
                          <a:ea typeface="+mn-ea"/>
                          <a:cs typeface="+mn-cs"/>
                        </a:rPr>
                        <a:t>Wear a warm but unstylish flannel shirt</a:t>
                      </a:r>
                      <a:endParaRPr lang="en-US" sz="1600" b="0" i="0" u="none" strike="noStrike" dirty="0">
                        <a:solidFill>
                          <a:srgbClr val="000000"/>
                        </a:solidFill>
                        <a:effectLst/>
                        <a:latin typeface="+mn-lt"/>
                      </a:endParaRPr>
                    </a:p>
                  </a:txBody>
                  <a:tcPr marT="12700" marB="0" anchor="ctr"/>
                </a:tc>
                <a:tc>
                  <a:txBody>
                    <a:bodyPr/>
                    <a:lstStyle/>
                    <a:p>
                      <a:r>
                        <a:rPr lang="en-US" sz="1600" kern="1200" dirty="0" smtClean="0">
                          <a:solidFill>
                            <a:schemeClr val="dk1"/>
                          </a:solidFill>
                          <a:effectLst/>
                          <a:latin typeface="+mn-lt"/>
                          <a:ea typeface="+mn-ea"/>
                          <a:cs typeface="+mn-cs"/>
                        </a:rPr>
                        <a:t>A friend makes the hurtful comment, “Nice shirt. Whose couch did you steal to get the fabric?” </a:t>
                      </a:r>
                      <a:endParaRPr lang="en-US" sz="1600" kern="1200" dirty="0">
                        <a:solidFill>
                          <a:schemeClr val="dk1"/>
                        </a:solidFill>
                        <a:effectLst/>
                        <a:latin typeface="+mn-lt"/>
                        <a:ea typeface="+mn-ea"/>
                        <a:cs typeface="+mn-cs"/>
                      </a:endParaRPr>
                    </a:p>
                  </a:txBody>
                  <a:tcPr marT="12700" marB="0" anchor="ctr"/>
                </a:tc>
                <a:tc>
                  <a:txBody>
                    <a:bodyPr/>
                    <a:lstStyle/>
                    <a:p>
                      <a:r>
                        <a:rPr lang="en-US" sz="1600" b="0" i="0" u="none" strike="noStrike" kern="1200" baseline="0" dirty="0" smtClean="0">
                          <a:solidFill>
                            <a:schemeClr val="dk1"/>
                          </a:solidFill>
                          <a:latin typeface="+mn-lt"/>
                          <a:ea typeface="+mn-ea"/>
                          <a:cs typeface="+mn-cs"/>
                        </a:rPr>
                        <a:t>Decrease wearing the shirt in the future</a:t>
                      </a:r>
                      <a:endParaRPr lang="en-US" sz="1600" b="0" i="0" u="none" strike="noStrike" dirty="0">
                        <a:solidFill>
                          <a:srgbClr val="000000"/>
                        </a:solidFill>
                        <a:effectLst/>
                        <a:latin typeface="+mn-lt"/>
                      </a:endParaRPr>
                    </a:p>
                  </a:txBody>
                  <a:tcPr marT="12700" marB="0" anchor="ctr"/>
                </a:tc>
              </a:tr>
              <a:tr h="1591309">
                <a:tc>
                  <a:txBody>
                    <a:bodyPr/>
                    <a:lstStyle/>
                    <a:p>
                      <a:r>
                        <a:rPr lang="en-US" sz="1600" b="0" i="0" u="none" strike="noStrike" kern="1200" baseline="0" dirty="0" smtClean="0">
                          <a:solidFill>
                            <a:schemeClr val="dk1"/>
                          </a:solidFill>
                          <a:latin typeface="+mn-lt"/>
                          <a:ea typeface="+mn-ea"/>
                          <a:cs typeface="+mn-cs"/>
                        </a:rPr>
                        <a:t>Negative</a:t>
                      </a:r>
                    </a:p>
                    <a:p>
                      <a:r>
                        <a:rPr lang="en-US" sz="1600" b="0" i="0" u="none" strike="noStrike" kern="1200" baseline="0" dirty="0" smtClean="0">
                          <a:solidFill>
                            <a:schemeClr val="dk1"/>
                          </a:solidFill>
                          <a:latin typeface="+mn-lt"/>
                          <a:ea typeface="+mn-ea"/>
                          <a:cs typeface="+mn-cs"/>
                        </a:rPr>
                        <a:t>reinforcement</a:t>
                      </a:r>
                      <a:r>
                        <a:rPr lang="en-US" sz="1600" b="0" i="0" u="none" strike="noStrike" dirty="0" smtClean="0">
                          <a:solidFill>
                            <a:srgbClr val="000000"/>
                          </a:solidFill>
                          <a:effectLst/>
                          <a:latin typeface="+mn-lt"/>
                        </a:rPr>
                        <a:t> </a:t>
                      </a:r>
                      <a:endParaRPr lang="en-US" sz="1600" b="0" i="0" u="none" strike="noStrike" dirty="0">
                        <a:solidFill>
                          <a:srgbClr val="000000"/>
                        </a:solidFill>
                        <a:effectLst/>
                        <a:latin typeface="+mn-lt"/>
                      </a:endParaRPr>
                    </a:p>
                  </a:txBody>
                  <a:tcPr marT="12700" marB="0" anchor="ctr"/>
                </a:tc>
                <a:tc>
                  <a:txBody>
                    <a:bodyPr/>
                    <a:lstStyle/>
                    <a:p>
                      <a:r>
                        <a:rPr lang="en-US" sz="1600" b="0" i="0" u="none" strike="noStrike" kern="1200" baseline="0" dirty="0" smtClean="0">
                          <a:solidFill>
                            <a:schemeClr val="dk1"/>
                          </a:solidFill>
                          <a:latin typeface="+mn-lt"/>
                          <a:ea typeface="+mn-ea"/>
                          <a:cs typeface="+mn-cs"/>
                        </a:rPr>
                        <a:t>Wear a warm but unstylish flannel shirt</a:t>
                      </a:r>
                      <a:endParaRPr lang="en-US" sz="1600" b="0" i="0" u="none" strike="noStrike" dirty="0">
                        <a:solidFill>
                          <a:srgbClr val="000000"/>
                        </a:solidFill>
                        <a:effectLst/>
                        <a:latin typeface="+mn-lt"/>
                      </a:endParaRPr>
                    </a:p>
                  </a:txBody>
                  <a:tcPr marT="12700" marB="0" anchor="ctr"/>
                </a:tc>
                <a:tc>
                  <a:txBody>
                    <a:bodyPr/>
                    <a:lstStyle/>
                    <a:p>
                      <a:r>
                        <a:rPr lang="en-US" sz="1600" b="0" i="0" u="none" strike="noStrike" kern="1200" baseline="0" dirty="0" smtClean="0">
                          <a:solidFill>
                            <a:schemeClr val="dk1"/>
                          </a:solidFill>
                          <a:latin typeface="+mn-lt"/>
                          <a:ea typeface="+mn-ea"/>
                          <a:cs typeface="+mn-cs"/>
                        </a:rPr>
                        <a:t>Avoid feeling cold and uncomfortable all day</a:t>
                      </a:r>
                      <a:r>
                        <a:rPr lang="en-US" sz="1600" b="0" i="0" u="none" strike="noStrike" dirty="0" smtClean="0">
                          <a:solidFill>
                            <a:srgbClr val="000000"/>
                          </a:solidFill>
                          <a:effectLst/>
                          <a:latin typeface="+mn-lt"/>
                        </a:rPr>
                        <a:t> </a:t>
                      </a:r>
                      <a:endParaRPr lang="en-US" sz="1600" b="0" i="0" u="none" strike="noStrike" dirty="0">
                        <a:solidFill>
                          <a:srgbClr val="000000"/>
                        </a:solidFill>
                        <a:effectLst/>
                        <a:latin typeface="+mn-lt"/>
                      </a:endParaRPr>
                    </a:p>
                  </a:txBody>
                  <a:tcPr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effectLst/>
                          <a:latin typeface="+mn-lt"/>
                        </a:rPr>
                        <a:t>Increase</a:t>
                      </a:r>
                      <a:r>
                        <a:rPr lang="en-US" sz="1600" b="0" i="0" u="none" strike="noStrike" kern="1200" baseline="0" dirty="0" smtClean="0">
                          <a:solidFill>
                            <a:schemeClr val="dk1"/>
                          </a:solidFill>
                          <a:latin typeface="+mn-lt"/>
                          <a:ea typeface="+mn-ea"/>
                          <a:cs typeface="+mn-cs"/>
                        </a:rPr>
                        <a:t> wearing the shirt in the future</a:t>
                      </a:r>
                      <a:endParaRPr lang="en-US" sz="1600" b="0" i="0" u="none" strike="noStrike" dirty="0" smtClean="0">
                        <a:solidFill>
                          <a:srgbClr val="000000"/>
                        </a:solidFill>
                        <a:effectLst/>
                        <a:latin typeface="+mn-lt"/>
                      </a:endParaRPr>
                    </a:p>
                    <a:p>
                      <a:pPr algn="l" fontAlgn="ctr"/>
                      <a:r>
                        <a:rPr lang="en-US" sz="1600" b="0" i="0" u="none" strike="noStrike" dirty="0" smtClean="0">
                          <a:solidFill>
                            <a:srgbClr val="000000"/>
                          </a:solidFill>
                          <a:effectLst/>
                          <a:latin typeface="+mn-lt"/>
                        </a:rPr>
                        <a:t> </a:t>
                      </a:r>
                      <a:endParaRPr lang="en-US" sz="1600" b="0" i="0" u="none" strike="noStrike" dirty="0">
                        <a:solidFill>
                          <a:srgbClr val="000000"/>
                        </a:solidFill>
                        <a:effectLst/>
                        <a:latin typeface="+mn-lt"/>
                      </a:endParaRPr>
                    </a:p>
                  </a:txBody>
                  <a:tcPr marT="12700" marB="0" anchor="ctr"/>
                </a:tc>
              </a:tr>
            </a:tbl>
          </a:graphicData>
        </a:graphic>
      </p:graphicFrame>
    </p:spTree>
    <p:extLst>
      <p:ext uri="{BB962C8B-B14F-4D97-AF65-F5344CB8AC3E}">
        <p14:creationId xmlns:p14="http://schemas.microsoft.com/office/powerpoint/2010/main" val="19691566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Spanking Effective?</a:t>
            </a:r>
            <a:endParaRPr lang="en-US" dirty="0"/>
          </a:p>
        </p:txBody>
      </p:sp>
      <p:sp>
        <p:nvSpPr>
          <p:cNvPr id="3" name="Content Placeholder 2"/>
          <p:cNvSpPr>
            <a:spLocks noGrp="1"/>
          </p:cNvSpPr>
          <p:nvPr>
            <p:ph idx="1"/>
          </p:nvPr>
        </p:nvSpPr>
        <p:spPr>
          <a:xfrm>
            <a:off x="457200" y="1600200"/>
            <a:ext cx="4144682" cy="4525963"/>
          </a:xfrm>
        </p:spPr>
        <p:txBody>
          <a:bodyPr>
            <a:noAutofit/>
          </a:bodyPr>
          <a:lstStyle/>
          <a:p>
            <a:r>
              <a:rPr lang="en-US" sz="2000" dirty="0" smtClean="0"/>
              <a:t>Spanking is a common form of discipline used in the U.S.</a:t>
            </a:r>
          </a:p>
          <a:p>
            <a:pPr lvl="1"/>
            <a:r>
              <a:rPr lang="en-US" sz="1800" dirty="0" smtClean="0"/>
              <a:t>Some researchers believe that mild and effective spanking is not necessarily harmful.</a:t>
            </a:r>
          </a:p>
          <a:p>
            <a:pPr lvl="1"/>
            <a:r>
              <a:rPr lang="en-US" sz="1800" dirty="0" smtClean="0"/>
              <a:t>Other research demonstrates that </a:t>
            </a:r>
            <a:r>
              <a:rPr lang="en-US" sz="1800" dirty="0"/>
              <a:t>physical punishment is </a:t>
            </a:r>
            <a:r>
              <a:rPr lang="en-US" sz="1800" dirty="0" smtClean="0"/>
              <a:t>associated with </a:t>
            </a:r>
            <a:r>
              <a:rPr lang="en-US" sz="1800" dirty="0"/>
              <a:t>increased </a:t>
            </a:r>
            <a:r>
              <a:rPr lang="en-US" sz="1800" dirty="0" smtClean="0"/>
              <a:t>child aggressiveness</a:t>
            </a:r>
            <a:r>
              <a:rPr lang="en-US" sz="1800" dirty="0"/>
              <a:t>, delinquency, and antisocial </a:t>
            </a:r>
            <a:r>
              <a:rPr lang="en-US" sz="1800" dirty="0" smtClean="0"/>
              <a:t>behavior.</a:t>
            </a:r>
            <a:r>
              <a:rPr lang="en-US" sz="1800" dirty="0"/>
              <a:t> </a:t>
            </a:r>
            <a:r>
              <a:rPr lang="en-US" sz="1800" dirty="0" smtClean="0"/>
              <a:t>Additionally there is an increased risk that such discipline might escalate into physical abuse.</a:t>
            </a:r>
          </a:p>
        </p:txBody>
      </p:sp>
      <p:sp>
        <p:nvSpPr>
          <p:cNvPr id="5" name="Rectangle 4"/>
          <p:cNvSpPr/>
          <p:nvPr/>
        </p:nvSpPr>
        <p:spPr>
          <a:xfrm>
            <a:off x="5408552" y="5276334"/>
            <a:ext cx="2510426" cy="369332"/>
          </a:xfrm>
          <a:prstGeom prst="rect">
            <a:avLst/>
          </a:prstGeom>
        </p:spPr>
        <p:txBody>
          <a:bodyPr wrap="none">
            <a:spAutoFit/>
          </a:bodyPr>
          <a:lstStyle/>
          <a:p>
            <a:pPr marL="0" lvl="1">
              <a:defRPr/>
            </a:pPr>
            <a:r>
              <a:rPr lang="en-US" i="1" dirty="0"/>
              <a:t>So what do you think?</a:t>
            </a:r>
          </a:p>
        </p:txBody>
      </p:sp>
      <p:pic>
        <p:nvPicPr>
          <p:cNvPr id="6" name="Picture 5" descr="&#10;" title="Photo of Spank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7466" y="1457444"/>
            <a:ext cx="4244434" cy="3762256"/>
          </a:xfrm>
          <a:prstGeom prst="rect">
            <a:avLst/>
          </a:prstGeom>
        </p:spPr>
      </p:pic>
    </p:spTree>
    <p:extLst>
      <p:ext uri="{BB962C8B-B14F-4D97-AF65-F5344CB8AC3E}">
        <p14:creationId xmlns:p14="http://schemas.microsoft.com/office/powerpoint/2010/main" val="1951504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Drawbacks to Punishment</a:t>
            </a:r>
          </a:p>
        </p:txBody>
      </p:sp>
      <p:sp>
        <p:nvSpPr>
          <p:cNvPr id="24579" name="Rectangle 3"/>
          <p:cNvSpPr>
            <a:spLocks noGrp="1" noChangeArrowheads="1"/>
          </p:cNvSpPr>
          <p:nvPr>
            <p:ph type="body" idx="1"/>
          </p:nvPr>
        </p:nvSpPr>
        <p:spPr/>
        <p:txBody>
          <a:bodyPr/>
          <a:lstStyle/>
          <a:p>
            <a:pPr marL="495300" indent="-495300" eaLnBrk="1" hangingPunct="1">
              <a:buFontTx/>
              <a:buAutoNum type="arabicPeriod"/>
            </a:pPr>
            <a:r>
              <a:rPr lang="en-US" smtClean="0"/>
              <a:t>Punishment only suppresses behavior.  It does not teach the desired behavior.</a:t>
            </a:r>
          </a:p>
          <a:p>
            <a:pPr marL="495300" indent="-495300" eaLnBrk="1" hangingPunct="1">
              <a:buFontTx/>
              <a:buAutoNum type="arabicPeriod"/>
            </a:pPr>
            <a:r>
              <a:rPr lang="en-US" smtClean="0"/>
              <a:t>Punishment can produce undesirable results such as hostility, fear, anger.</a:t>
            </a:r>
          </a:p>
          <a:p>
            <a:pPr marL="895350" lvl="1" indent="-495300" eaLnBrk="1" hangingPunct="1">
              <a:buFontTx/>
              <a:buAutoNum type="arabicPeriod"/>
            </a:pPr>
            <a:r>
              <a:rPr lang="en-US" smtClean="0"/>
              <a:t>Punishment may teach undesirable aggressive behavior.</a:t>
            </a:r>
          </a:p>
          <a:p>
            <a:pPr marL="495300" indent="-495300" eaLnBrk="1" hangingPunct="1">
              <a:buFontTx/>
              <a:buAutoNum type="arabicPeriod"/>
            </a:pPr>
            <a:r>
              <a:rPr lang="en-US" smtClean="0"/>
              <a:t>Effects of punishment might be temporary.</a:t>
            </a:r>
          </a:p>
        </p:txBody>
      </p:sp>
    </p:spTree>
    <p:extLst>
      <p:ext uri="{BB962C8B-B14F-4D97-AF65-F5344CB8AC3E}">
        <p14:creationId xmlns:p14="http://schemas.microsoft.com/office/powerpoint/2010/main" val="38541361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p:cTn id="7" dur="1000" fill="hold"/>
                                        <p:tgtEl>
                                          <p:spTgt spid="24579">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4579">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4579">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24579">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24579">
                                            <p:txEl>
                                              <p:pRg st="1" end="1"/>
                                            </p:txEl>
                                          </p:spTgt>
                                        </p:tgtEl>
                                        <p:attrNameLst>
                                          <p:attrName>style.visibility</p:attrName>
                                        </p:attrNameLst>
                                      </p:cBhvr>
                                      <p:to>
                                        <p:strVal val="visible"/>
                                      </p:to>
                                    </p:set>
                                    <p:anim calcmode="lin" valueType="num">
                                      <p:cBhvr>
                                        <p:cTn id="15" dur="1000" fill="hold"/>
                                        <p:tgtEl>
                                          <p:spTgt spid="24579">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24579">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24579">
                                            <p:txEl>
                                              <p:pRg st="1" end="1"/>
                                            </p:txEl>
                                          </p:spTgt>
                                        </p:tgtEl>
                                        <p:attrNameLst>
                                          <p:attrName>ppt_y</p:attrName>
                                        </p:attrNameLst>
                                      </p:cBhvr>
                                      <p:tavLst>
                                        <p:tav tm="0">
                                          <p:val>
                                            <p:strVal val="#ppt_y"/>
                                          </p:val>
                                        </p:tav>
                                        <p:tav tm="100000">
                                          <p:val>
                                            <p:strVal val="#ppt_y"/>
                                          </p:val>
                                        </p:tav>
                                      </p:tavLst>
                                    </p:anim>
                                    <p:animEffect transition="in" filter="fade">
                                      <p:cBhvr>
                                        <p:cTn id="18" dur="1000"/>
                                        <p:tgtEl>
                                          <p:spTgt spid="24579">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8" presetClass="entr" presetSubtype="0" accel="50000" fill="hold" nodeType="clickEffect">
                                  <p:stCondLst>
                                    <p:cond delay="0"/>
                                  </p:stCondLst>
                                  <p:childTnLst>
                                    <p:set>
                                      <p:cBhvr>
                                        <p:cTn id="22" dur="1" fill="hold">
                                          <p:stCondLst>
                                            <p:cond delay="0"/>
                                          </p:stCondLst>
                                        </p:cTn>
                                        <p:tgtEl>
                                          <p:spTgt spid="24579">
                                            <p:txEl>
                                              <p:pRg st="2" end="2"/>
                                            </p:txEl>
                                          </p:spTgt>
                                        </p:tgtEl>
                                        <p:attrNameLst>
                                          <p:attrName>style.visibility</p:attrName>
                                        </p:attrNameLst>
                                      </p:cBhvr>
                                      <p:to>
                                        <p:strVal val="visible"/>
                                      </p:to>
                                    </p:set>
                                    <p:anim calcmode="lin" valueType="num">
                                      <p:cBhvr>
                                        <p:cTn id="23" dur="1000" fill="hold"/>
                                        <p:tgtEl>
                                          <p:spTgt spid="24579">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24579">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24579">
                                            <p:txEl>
                                              <p:pRg st="2" end="2"/>
                                            </p:txEl>
                                          </p:spTgt>
                                        </p:tgtEl>
                                        <p:attrNameLst>
                                          <p:attrName>ppt_y</p:attrName>
                                        </p:attrNameLst>
                                      </p:cBhvr>
                                      <p:tavLst>
                                        <p:tav tm="0">
                                          <p:val>
                                            <p:strVal val="#ppt_y"/>
                                          </p:val>
                                        </p:tav>
                                        <p:tav tm="100000">
                                          <p:val>
                                            <p:strVal val="#ppt_y"/>
                                          </p:val>
                                        </p:tav>
                                      </p:tavLst>
                                    </p:anim>
                                    <p:animEffect transition="in" filter="fade">
                                      <p:cBhvr>
                                        <p:cTn id="26" dur="1000"/>
                                        <p:tgtEl>
                                          <p:spTgt spid="24579">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8" presetClass="entr" presetSubtype="0" accel="50000" fill="hold" nodeType="clickEffect">
                                  <p:stCondLst>
                                    <p:cond delay="0"/>
                                  </p:stCondLst>
                                  <p:childTnLst>
                                    <p:set>
                                      <p:cBhvr>
                                        <p:cTn id="30" dur="1" fill="hold">
                                          <p:stCondLst>
                                            <p:cond delay="0"/>
                                          </p:stCondLst>
                                        </p:cTn>
                                        <p:tgtEl>
                                          <p:spTgt spid="24579">
                                            <p:txEl>
                                              <p:pRg st="3" end="3"/>
                                            </p:txEl>
                                          </p:spTgt>
                                        </p:tgtEl>
                                        <p:attrNameLst>
                                          <p:attrName>style.visibility</p:attrName>
                                        </p:attrNameLst>
                                      </p:cBhvr>
                                      <p:to>
                                        <p:strVal val="visible"/>
                                      </p:to>
                                    </p:set>
                                    <p:anim calcmode="lin" valueType="num">
                                      <p:cBhvr>
                                        <p:cTn id="31" dur="1000" fill="hold"/>
                                        <p:tgtEl>
                                          <p:spTgt spid="24579">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24579">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24579">
                                            <p:txEl>
                                              <p:pRg st="3" end="3"/>
                                            </p:txEl>
                                          </p:spTgt>
                                        </p:tgtEl>
                                        <p:attrNameLst>
                                          <p:attrName>ppt_y</p:attrName>
                                        </p:attrNameLst>
                                      </p:cBhvr>
                                      <p:tavLst>
                                        <p:tav tm="0">
                                          <p:val>
                                            <p:strVal val="#ppt_y"/>
                                          </p:val>
                                        </p:tav>
                                        <p:tav tm="100000">
                                          <p:val>
                                            <p:strVal val="#ppt_y"/>
                                          </p:val>
                                        </p:tav>
                                      </p:tavLst>
                                    </p:anim>
                                    <p:animEffect transition="in" filter="fade">
                                      <p:cBhvr>
                                        <p:cTn id="34" dur="1000"/>
                                        <p:tgtEl>
                                          <p:spTgt spid="24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FOCUS</a:t>
            </a:r>
            <a:br>
              <a:rPr lang="en-US" dirty="0" smtClean="0"/>
            </a:br>
            <a:r>
              <a:rPr lang="en-US" dirty="0" smtClean="0"/>
              <a:t>Changing the Behavior of Others: Alternatives to Punishment</a:t>
            </a:r>
            <a:endParaRPr lang="en-US" dirty="0"/>
          </a:p>
        </p:txBody>
      </p:sp>
      <p:sp>
        <p:nvSpPr>
          <p:cNvPr id="3" name="Content Placeholder 2"/>
          <p:cNvSpPr>
            <a:spLocks noGrp="1"/>
          </p:cNvSpPr>
          <p:nvPr>
            <p:ph idx="1"/>
          </p:nvPr>
        </p:nvSpPr>
        <p:spPr>
          <a:xfrm>
            <a:off x="457200" y="1752600"/>
            <a:ext cx="4254500" cy="4525963"/>
          </a:xfrm>
        </p:spPr>
        <p:txBody>
          <a:bodyPr>
            <a:normAutofit/>
          </a:bodyPr>
          <a:lstStyle/>
          <a:p>
            <a:r>
              <a:rPr lang="en-US" sz="1800" dirty="0" smtClean="0"/>
              <a:t>Although punishment may temporarily decrease the occurrence of a problem behavior, it doesn’t promote more desirable or appropriate behaviors in its place.</a:t>
            </a:r>
          </a:p>
          <a:p>
            <a:pPr marL="0" indent="0">
              <a:buNone/>
            </a:pPr>
            <a:endParaRPr lang="en-US" dirty="0"/>
          </a:p>
        </p:txBody>
      </p:sp>
      <p:sp>
        <p:nvSpPr>
          <p:cNvPr id="4" name="Rectangle 3"/>
          <p:cNvSpPr/>
          <p:nvPr/>
        </p:nvSpPr>
        <p:spPr>
          <a:xfrm>
            <a:off x="4661646" y="1718235"/>
            <a:ext cx="4004235" cy="3814719"/>
          </a:xfrm>
          <a:prstGeom prst="rect">
            <a:avLst/>
          </a:prstGeom>
        </p:spPr>
        <p:txBody>
          <a:bodyPr wrap="square">
            <a:spAutoFit/>
          </a:bodyPr>
          <a:lstStyle/>
          <a:p>
            <a:pPr eaLnBrk="0" fontAlgn="base" hangingPunct="0">
              <a:lnSpc>
                <a:spcPts val="2000"/>
              </a:lnSpc>
              <a:spcBef>
                <a:spcPct val="0"/>
              </a:spcBef>
              <a:spcAft>
                <a:spcPts val="600"/>
              </a:spcAft>
            </a:pPr>
            <a:r>
              <a:rPr lang="en-US" dirty="0"/>
              <a:t>Four strategies </a:t>
            </a:r>
            <a:r>
              <a:rPr lang="en-US" dirty="0" smtClean="0"/>
              <a:t>to </a:t>
            </a:r>
            <a:r>
              <a:rPr lang="en-US" dirty="0"/>
              <a:t>reduce undesirable behaviors without resorting to </a:t>
            </a:r>
            <a:r>
              <a:rPr lang="en-US" dirty="0" smtClean="0"/>
              <a:t>punishment:</a:t>
            </a:r>
          </a:p>
          <a:p>
            <a:pPr eaLnBrk="0" fontAlgn="base" hangingPunct="0">
              <a:lnSpc>
                <a:spcPts val="2000"/>
              </a:lnSpc>
              <a:spcBef>
                <a:spcPct val="0"/>
              </a:spcBef>
              <a:spcAft>
                <a:spcPts val="600"/>
              </a:spcAft>
            </a:pPr>
            <a:endParaRPr lang="en-US" b="1" dirty="0">
              <a:latin typeface="Arial" pitchFamily="34" charset="0"/>
              <a:ea typeface="Calibri" pitchFamily="34" charset="0"/>
              <a:cs typeface="Arial" pitchFamily="34" charset="0"/>
            </a:endParaRPr>
          </a:p>
          <a:p>
            <a:pPr eaLnBrk="0" fontAlgn="base" hangingPunct="0">
              <a:lnSpc>
                <a:spcPts val="2000"/>
              </a:lnSpc>
              <a:spcBef>
                <a:spcPct val="0"/>
              </a:spcBef>
              <a:spcAft>
                <a:spcPts val="600"/>
              </a:spcAft>
            </a:pPr>
            <a:r>
              <a:rPr lang="en-US" b="1" dirty="0" smtClean="0">
                <a:latin typeface="Arial" pitchFamily="34" charset="0"/>
                <a:ea typeface="Calibri" pitchFamily="34" charset="0"/>
                <a:cs typeface="Arial" pitchFamily="34" charset="0"/>
              </a:rPr>
              <a:t>Strategy </a:t>
            </a:r>
            <a:r>
              <a:rPr lang="en-US" b="1" dirty="0">
                <a:latin typeface="Arial" pitchFamily="34" charset="0"/>
                <a:ea typeface="Calibri" pitchFamily="34" charset="0"/>
                <a:cs typeface="Arial" pitchFamily="34" charset="0"/>
              </a:rPr>
              <a:t>1:</a:t>
            </a:r>
            <a:r>
              <a:rPr lang="en-US" dirty="0">
                <a:latin typeface="Arial" pitchFamily="34" charset="0"/>
                <a:ea typeface="Calibri" pitchFamily="34" charset="0"/>
                <a:cs typeface="Arial" pitchFamily="34" charset="0"/>
              </a:rPr>
              <a:t> Reinforce an incompatible </a:t>
            </a:r>
            <a:r>
              <a:rPr lang="en-US" dirty="0" smtClean="0">
                <a:latin typeface="Arial" pitchFamily="34" charset="0"/>
                <a:ea typeface="Calibri" pitchFamily="34" charset="0"/>
                <a:cs typeface="Arial" pitchFamily="34" charset="0"/>
              </a:rPr>
              <a:t>behavior.</a:t>
            </a:r>
            <a:endParaRPr lang="en-US" dirty="0">
              <a:latin typeface="Arial" pitchFamily="34" charset="0"/>
              <a:ea typeface="Calibri" pitchFamily="34" charset="0"/>
              <a:cs typeface="Arial" pitchFamily="34" charset="0"/>
            </a:endParaRPr>
          </a:p>
          <a:p>
            <a:pPr eaLnBrk="0" fontAlgn="base" hangingPunct="0">
              <a:lnSpc>
                <a:spcPts val="2000"/>
              </a:lnSpc>
              <a:spcBef>
                <a:spcPct val="0"/>
              </a:spcBef>
              <a:spcAft>
                <a:spcPts val="600"/>
              </a:spcAft>
            </a:pPr>
            <a:r>
              <a:rPr lang="en-US" b="1" dirty="0">
                <a:latin typeface="Arial" pitchFamily="34" charset="0"/>
                <a:ea typeface="Calibri" pitchFamily="34" charset="0"/>
                <a:cs typeface="Arial" pitchFamily="34" charset="0"/>
              </a:rPr>
              <a:t>Strategy 2: </a:t>
            </a:r>
            <a:r>
              <a:rPr lang="en-US" dirty="0">
                <a:latin typeface="Arial" pitchFamily="34" charset="0"/>
                <a:ea typeface="Calibri" pitchFamily="34" charset="0"/>
                <a:cs typeface="Arial" pitchFamily="34" charset="0"/>
              </a:rPr>
              <a:t>Stop reinforcing the problem </a:t>
            </a:r>
            <a:r>
              <a:rPr lang="en-US" dirty="0" smtClean="0">
                <a:latin typeface="Arial" pitchFamily="34" charset="0"/>
                <a:ea typeface="Calibri" pitchFamily="34" charset="0"/>
                <a:cs typeface="Arial" pitchFamily="34" charset="0"/>
              </a:rPr>
              <a:t>behavior.</a:t>
            </a:r>
            <a:endParaRPr lang="en-US" dirty="0">
              <a:latin typeface="Arial" pitchFamily="34" charset="0"/>
              <a:ea typeface="Calibri" pitchFamily="34" charset="0"/>
              <a:cs typeface="Arial" pitchFamily="34" charset="0"/>
            </a:endParaRPr>
          </a:p>
          <a:p>
            <a:pPr eaLnBrk="0" fontAlgn="base" hangingPunct="0">
              <a:lnSpc>
                <a:spcPts val="2000"/>
              </a:lnSpc>
              <a:spcBef>
                <a:spcPct val="0"/>
              </a:spcBef>
              <a:spcAft>
                <a:spcPts val="600"/>
              </a:spcAft>
            </a:pPr>
            <a:r>
              <a:rPr lang="en-US" b="1" dirty="0">
                <a:latin typeface="Arial" pitchFamily="34" charset="0"/>
                <a:ea typeface="Calibri" pitchFamily="34" charset="0"/>
                <a:cs typeface="Arial" pitchFamily="34" charset="0"/>
              </a:rPr>
              <a:t>Strategy 3:</a:t>
            </a:r>
            <a:r>
              <a:rPr lang="en-US" dirty="0">
                <a:latin typeface="Arial" pitchFamily="34" charset="0"/>
                <a:ea typeface="Calibri" pitchFamily="34" charset="0"/>
                <a:cs typeface="Arial" pitchFamily="34" charset="0"/>
              </a:rPr>
              <a:t> Reinforce the nonoccurrence of the problem </a:t>
            </a:r>
            <a:r>
              <a:rPr lang="en-US" dirty="0" smtClean="0">
                <a:latin typeface="Arial" pitchFamily="34" charset="0"/>
                <a:ea typeface="Calibri" pitchFamily="34" charset="0"/>
                <a:cs typeface="Arial" pitchFamily="34" charset="0"/>
              </a:rPr>
              <a:t>behavior.</a:t>
            </a:r>
            <a:endParaRPr lang="en-US" dirty="0">
              <a:latin typeface="Arial" pitchFamily="34" charset="0"/>
              <a:ea typeface="Calibri" pitchFamily="34" charset="0"/>
              <a:cs typeface="Arial" pitchFamily="34" charset="0"/>
            </a:endParaRPr>
          </a:p>
          <a:p>
            <a:pPr eaLnBrk="0" fontAlgn="base" hangingPunct="0">
              <a:lnSpc>
                <a:spcPts val="2000"/>
              </a:lnSpc>
              <a:spcBef>
                <a:spcPct val="0"/>
              </a:spcBef>
              <a:spcAft>
                <a:spcPts val="600"/>
              </a:spcAft>
            </a:pPr>
            <a:r>
              <a:rPr lang="en-US" b="1" dirty="0">
                <a:latin typeface="Arial" pitchFamily="34" charset="0"/>
                <a:ea typeface="Calibri" pitchFamily="34" charset="0"/>
                <a:cs typeface="Arial" pitchFamily="34" charset="0"/>
              </a:rPr>
              <a:t>Strategy 4:</a:t>
            </a:r>
            <a:r>
              <a:rPr lang="en-US" dirty="0">
                <a:latin typeface="Arial" pitchFamily="34" charset="0"/>
                <a:ea typeface="Calibri" pitchFamily="34" charset="0"/>
                <a:cs typeface="Arial" pitchFamily="34" charset="0"/>
              </a:rPr>
              <a:t> Remove the opportunity to obtain positive </a:t>
            </a:r>
            <a:r>
              <a:rPr lang="en-US" dirty="0" smtClean="0">
                <a:latin typeface="Arial" pitchFamily="34" charset="0"/>
                <a:ea typeface="Calibri" pitchFamily="34" charset="0"/>
                <a:cs typeface="Arial" pitchFamily="34" charset="0"/>
              </a:rPr>
              <a:t>reinforcement.</a:t>
            </a:r>
            <a:endParaRPr lang="en-US" dirty="0">
              <a:latin typeface="Arial" pitchFamily="34" charset="0"/>
              <a:ea typeface="Calibri" pitchFamily="34" charset="0"/>
              <a:cs typeface="Arial" pitchFamily="34" charset="0"/>
            </a:endParaRPr>
          </a:p>
        </p:txBody>
      </p:sp>
      <p:pic>
        <p:nvPicPr>
          <p:cNvPr id="6" name="Picture 5" title="Photo of woman and two childr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300" y="3403600"/>
            <a:ext cx="3872841" cy="2336799"/>
          </a:xfrm>
          <a:prstGeom prst="rect">
            <a:avLst/>
          </a:prstGeom>
        </p:spPr>
      </p:pic>
    </p:spTree>
    <p:extLst>
      <p:ext uri="{BB962C8B-B14F-4D97-AF65-F5344CB8AC3E}">
        <p14:creationId xmlns:p14="http://schemas.microsoft.com/office/powerpoint/2010/main" val="2005358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Premack</a:t>
            </a:r>
            <a:r>
              <a:rPr lang="en-US" dirty="0" smtClean="0"/>
              <a:t> principle</a:t>
            </a:r>
            <a:endParaRPr lang="en-US" dirty="0"/>
          </a:p>
        </p:txBody>
      </p:sp>
      <p:sp>
        <p:nvSpPr>
          <p:cNvPr id="3" name="Content Placeholder 2"/>
          <p:cNvSpPr>
            <a:spLocks noGrp="1"/>
          </p:cNvSpPr>
          <p:nvPr>
            <p:ph sz="half" idx="1"/>
          </p:nvPr>
        </p:nvSpPr>
        <p:spPr>
          <a:xfrm>
            <a:off x="1485405" y="1628899"/>
            <a:ext cx="3200400" cy="4267200"/>
          </a:xfrm>
        </p:spPr>
        <p:txBody>
          <a:bodyPr/>
          <a:lstStyle/>
          <a:p>
            <a:r>
              <a:rPr lang="en-US" dirty="0" smtClean="0"/>
              <a:t>Get subject to do a lesser desired behavior by rewarding subject with activity they would prefer to do.</a:t>
            </a:r>
            <a:endParaRPr lang="en-US" dirty="0"/>
          </a:p>
        </p:txBody>
      </p:sp>
      <p:sp>
        <p:nvSpPr>
          <p:cNvPr id="4" name="Text Placeholder 3"/>
          <p:cNvSpPr>
            <a:spLocks noGrp="1"/>
          </p:cNvSpPr>
          <p:nvPr>
            <p:ph type="body" sz="half" idx="2"/>
          </p:nvPr>
        </p:nvSpPr>
        <p:spPr>
          <a:xfrm>
            <a:off x="5029200" y="2514600"/>
            <a:ext cx="3200400" cy="4267200"/>
          </a:xfrm>
        </p:spPr>
        <p:txBody>
          <a:bodyPr/>
          <a:lstStyle/>
          <a:p>
            <a:r>
              <a:rPr lang="en-US" dirty="0" smtClean="0"/>
              <a:t>“If you finish your homework today, I’ll take you shopping tomorrow.”</a:t>
            </a:r>
            <a:endParaRPr lang="en-US" dirty="0"/>
          </a:p>
        </p:txBody>
      </p:sp>
    </p:spTree>
    <p:extLst>
      <p:ext uri="{BB962C8B-B14F-4D97-AF65-F5344CB8AC3E}">
        <p14:creationId xmlns:p14="http://schemas.microsoft.com/office/powerpoint/2010/main" val="920994353"/>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CRITICAL THINKING</a:t>
            </a:r>
            <a:br>
              <a:rPr lang="en-US" dirty="0" smtClean="0"/>
            </a:br>
            <a:r>
              <a:rPr lang="en-US" dirty="0" smtClean="0"/>
              <a:t>Is Human Freedom Just an Illusion?</a:t>
            </a:r>
            <a:endParaRPr lang="en-US" dirty="0"/>
          </a:p>
        </p:txBody>
      </p:sp>
      <p:sp>
        <p:nvSpPr>
          <p:cNvPr id="3" name="Content Placeholder 2"/>
          <p:cNvSpPr>
            <a:spLocks noGrp="1"/>
          </p:cNvSpPr>
          <p:nvPr>
            <p:ph idx="1"/>
          </p:nvPr>
        </p:nvSpPr>
        <p:spPr/>
        <p:txBody>
          <a:bodyPr>
            <a:normAutofit lnSpcReduction="10000"/>
          </a:bodyPr>
          <a:lstStyle/>
          <a:p>
            <a:r>
              <a:rPr lang="en-US" dirty="0" smtClean="0"/>
              <a:t>Skinner proposed that operant conditioning principles could be applied to help solve societal problems.</a:t>
            </a:r>
          </a:p>
          <a:p>
            <a:pPr lvl="1"/>
            <a:r>
              <a:rPr lang="en-US" dirty="0" smtClean="0"/>
              <a:t>Behavior is determined by the environment </a:t>
            </a:r>
            <a:r>
              <a:rPr lang="en-US" dirty="0" smtClean="0">
                <a:sym typeface="Wingdings"/>
              </a:rPr>
              <a:t></a:t>
            </a:r>
            <a:br>
              <a:rPr lang="en-US" dirty="0" smtClean="0">
                <a:sym typeface="Wingdings"/>
              </a:rPr>
            </a:br>
            <a:r>
              <a:rPr lang="en-US" dirty="0" smtClean="0">
                <a:sym typeface="Wingdings"/>
              </a:rPr>
              <a:t>Control the environment</a:t>
            </a:r>
            <a:endParaRPr lang="en-US" dirty="0">
              <a:sym typeface="Wingdings"/>
            </a:endParaRPr>
          </a:p>
          <a:p>
            <a:pPr lvl="1"/>
            <a:r>
              <a:rPr lang="en-US" dirty="0" smtClean="0">
                <a:sym typeface="Wingdings"/>
              </a:rPr>
              <a:t>Society could be redesigned using operant conditioning principles to produce more socially desirable behaviors (</a:t>
            </a:r>
            <a:r>
              <a:rPr lang="en-US" i="1" dirty="0" smtClean="0">
                <a:sym typeface="Wingdings"/>
              </a:rPr>
              <a:t>Walden Two)</a:t>
            </a:r>
          </a:p>
          <a:p>
            <a:pPr lvl="1"/>
            <a:endParaRPr lang="en-US" i="1" dirty="0">
              <a:sym typeface="Wingdings"/>
            </a:endParaRPr>
          </a:p>
          <a:p>
            <a:pPr marL="457200" lvl="1" indent="0">
              <a:buNone/>
            </a:pPr>
            <a:r>
              <a:rPr lang="en-US" i="1" dirty="0" smtClean="0">
                <a:sym typeface="Wingdings"/>
              </a:rPr>
              <a:t>How does the gamification movement support or refute Skinner’s ideas?</a:t>
            </a:r>
          </a:p>
        </p:txBody>
      </p:sp>
    </p:spTree>
    <p:extLst>
      <p:ext uri="{BB962C8B-B14F-4D97-AF65-F5344CB8AC3E}">
        <p14:creationId xmlns:p14="http://schemas.microsoft.com/office/powerpoint/2010/main" val="2209769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384"/>
            <a:ext cx="8229600" cy="1143000"/>
          </a:xfrm>
        </p:spPr>
        <p:txBody>
          <a:bodyPr/>
          <a:lstStyle/>
          <a:p>
            <a:r>
              <a:rPr lang="en-US" dirty="0" smtClean="0"/>
              <a:t>Operant Conditioning Terms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86921063"/>
              </p:ext>
            </p:extLst>
          </p:nvPr>
        </p:nvGraphicFramePr>
        <p:xfrm>
          <a:off x="457200" y="1306286"/>
          <a:ext cx="8229600" cy="48198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9184" y="5009422"/>
            <a:ext cx="2194560" cy="164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41792" y="5212080"/>
            <a:ext cx="1322925" cy="164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45090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Components of Operant Conditioning</a:t>
            </a:r>
            <a:endParaRPr lang="en-US" dirty="0"/>
          </a:p>
        </p:txBody>
      </p:sp>
      <p:sp>
        <p:nvSpPr>
          <p:cNvPr id="3" name="Content Placeholder 2"/>
          <p:cNvSpPr>
            <a:spLocks noGrp="1"/>
          </p:cNvSpPr>
          <p:nvPr>
            <p:ph idx="1"/>
          </p:nvPr>
        </p:nvSpPr>
        <p:spPr/>
        <p:txBody>
          <a:bodyPr>
            <a:normAutofit fontScale="92500"/>
          </a:bodyPr>
          <a:lstStyle/>
          <a:p>
            <a:r>
              <a:rPr lang="en-US" dirty="0"/>
              <a:t>In the presence of a </a:t>
            </a:r>
            <a:r>
              <a:rPr lang="en-US" dirty="0" smtClean="0"/>
              <a:t>specific</a:t>
            </a:r>
            <a:r>
              <a:rPr lang="en-US" dirty="0"/>
              <a:t> </a:t>
            </a:r>
            <a:r>
              <a:rPr lang="en-US" dirty="0" smtClean="0"/>
              <a:t>environmental </a:t>
            </a:r>
            <a:r>
              <a:rPr lang="en-US" dirty="0"/>
              <a:t>stimulus </a:t>
            </a:r>
            <a:r>
              <a:rPr lang="en-US" dirty="0" smtClean="0"/>
              <a:t>(</a:t>
            </a:r>
            <a:r>
              <a:rPr lang="en-US" b="1" dirty="0" smtClean="0"/>
              <a:t>discriminative </a:t>
            </a:r>
            <a:r>
              <a:rPr lang="en-US" b="1" dirty="0"/>
              <a:t>stimulus</a:t>
            </a:r>
            <a:r>
              <a:rPr lang="en-US" dirty="0"/>
              <a:t>), we emit </a:t>
            </a:r>
            <a:r>
              <a:rPr lang="en-US" dirty="0" smtClean="0"/>
              <a:t>a particular </a:t>
            </a:r>
            <a:r>
              <a:rPr lang="en-US" dirty="0"/>
              <a:t>behavior </a:t>
            </a:r>
            <a:r>
              <a:rPr lang="en-US" dirty="0" smtClean="0"/>
              <a:t>(</a:t>
            </a:r>
            <a:r>
              <a:rPr lang="en-US" b="1" dirty="0" smtClean="0"/>
              <a:t>operant</a:t>
            </a:r>
            <a:r>
              <a:rPr lang="en-US" dirty="0"/>
              <a:t>), which is followed by a </a:t>
            </a:r>
            <a:r>
              <a:rPr lang="en-US" dirty="0" smtClean="0"/>
              <a:t>consequence (</a:t>
            </a:r>
            <a:r>
              <a:rPr lang="en-US" b="1" dirty="0"/>
              <a:t>reinforcement</a:t>
            </a:r>
            <a:r>
              <a:rPr lang="en-US" dirty="0"/>
              <a:t> or </a:t>
            </a:r>
            <a:r>
              <a:rPr lang="en-US" b="1" dirty="0"/>
              <a:t>punishment</a:t>
            </a:r>
            <a:r>
              <a:rPr lang="en-US" dirty="0"/>
              <a:t>). </a:t>
            </a:r>
            <a:endParaRPr lang="en-US" dirty="0" smtClean="0"/>
          </a:p>
          <a:p>
            <a:pPr lvl="1"/>
            <a:r>
              <a:rPr lang="en-US" dirty="0" smtClean="0"/>
              <a:t>If the consequence is either positive or negative reinforcement, we are more likely to repeat the </a:t>
            </a:r>
            <a:r>
              <a:rPr lang="en-US" dirty="0"/>
              <a:t>operant when we encounter the same or similar </a:t>
            </a:r>
            <a:r>
              <a:rPr lang="en-US" dirty="0" smtClean="0"/>
              <a:t>discriminative stimuli </a:t>
            </a:r>
            <a:r>
              <a:rPr lang="en-US" dirty="0"/>
              <a:t>in the future. </a:t>
            </a:r>
            <a:endParaRPr lang="en-US" dirty="0" smtClean="0"/>
          </a:p>
          <a:p>
            <a:pPr lvl="1"/>
            <a:r>
              <a:rPr lang="en-US" dirty="0"/>
              <a:t>I</a:t>
            </a:r>
            <a:r>
              <a:rPr lang="en-US" dirty="0" smtClean="0"/>
              <a:t>f </a:t>
            </a:r>
            <a:r>
              <a:rPr lang="en-US" dirty="0"/>
              <a:t>the consequence is some form </a:t>
            </a:r>
            <a:r>
              <a:rPr lang="en-US" dirty="0" smtClean="0"/>
              <a:t>of punishment</a:t>
            </a:r>
            <a:r>
              <a:rPr lang="en-US" dirty="0"/>
              <a:t>, we are less likely to repeat the operant when we </a:t>
            </a:r>
            <a:r>
              <a:rPr lang="en-US" dirty="0" smtClean="0"/>
              <a:t>encounter the </a:t>
            </a:r>
            <a:r>
              <a:rPr lang="en-US" dirty="0"/>
              <a:t>same or similar discriminative stimuli in the future.</a:t>
            </a:r>
            <a:endParaRPr lang="en-US" b="1" dirty="0" smtClean="0"/>
          </a:p>
        </p:txBody>
      </p:sp>
    </p:spTree>
    <p:extLst>
      <p:ext uri="{BB962C8B-B14F-4D97-AF65-F5344CB8AC3E}">
        <p14:creationId xmlns:p14="http://schemas.microsoft.com/office/powerpoint/2010/main" val="3777058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haroni" pitchFamily="2" charset="-79"/>
                <a:cs typeface="Aharoni" pitchFamily="2" charset="-79"/>
              </a:rPr>
              <a:t>The Partial Reinforcement Effect and Schedules of Reinforcement</a:t>
            </a:r>
            <a:endParaRPr lang="en-US" dirty="0"/>
          </a:p>
        </p:txBody>
      </p:sp>
      <p:sp>
        <p:nvSpPr>
          <p:cNvPr id="3" name="Content Placeholder 2"/>
          <p:cNvSpPr>
            <a:spLocks noGrp="1"/>
          </p:cNvSpPr>
          <p:nvPr>
            <p:ph idx="1"/>
          </p:nvPr>
        </p:nvSpPr>
        <p:spPr/>
        <p:txBody>
          <a:bodyPr/>
          <a:lstStyle/>
          <a:p>
            <a:pPr lvl="0" eaLnBrk="0" fontAlgn="base" hangingPunct="0">
              <a:lnSpc>
                <a:spcPts val="2200"/>
              </a:lnSpc>
              <a:spcBef>
                <a:spcPct val="0"/>
              </a:spcBef>
              <a:spcAft>
                <a:spcPts val="1200"/>
              </a:spcAft>
            </a:pPr>
            <a:r>
              <a:rPr lang="en-US" sz="2400" dirty="0">
                <a:latin typeface="Arial" pitchFamily="34" charset="0"/>
                <a:ea typeface="Calibri" pitchFamily="34" charset="0"/>
                <a:cs typeface="Arial" pitchFamily="34" charset="0"/>
              </a:rPr>
              <a:t>Early work by Skinner used </a:t>
            </a:r>
            <a:r>
              <a:rPr lang="en-US" sz="2400" b="1" dirty="0">
                <a:latin typeface="Arial" pitchFamily="34" charset="0"/>
                <a:ea typeface="Calibri" pitchFamily="34" charset="0"/>
                <a:cs typeface="Arial" pitchFamily="34" charset="0"/>
              </a:rPr>
              <a:t>continuous reinforcement: </a:t>
            </a:r>
            <a:r>
              <a:rPr lang="en-US" sz="2400" dirty="0">
                <a:latin typeface="Arial" pitchFamily="34" charset="0"/>
                <a:ea typeface="Calibri" pitchFamily="34" charset="0"/>
                <a:cs typeface="Arial" pitchFamily="34" charset="0"/>
              </a:rPr>
              <a:t>a schedule of reinforcement in which every occurrence of a particular response is reinforced.</a:t>
            </a:r>
          </a:p>
          <a:p>
            <a:pPr lvl="0" eaLnBrk="0" fontAlgn="base" hangingPunct="0">
              <a:lnSpc>
                <a:spcPts val="2200"/>
              </a:lnSpc>
              <a:spcBef>
                <a:spcPct val="0"/>
              </a:spcBef>
              <a:spcAft>
                <a:spcPts val="1200"/>
              </a:spcAft>
            </a:pPr>
            <a:r>
              <a:rPr lang="en-US" sz="2400" dirty="0">
                <a:latin typeface="Arial" pitchFamily="34" charset="0"/>
                <a:ea typeface="Calibri" pitchFamily="34" charset="0"/>
                <a:cs typeface="Arial" pitchFamily="34" charset="0"/>
              </a:rPr>
              <a:t>Running out of food for his </a:t>
            </a:r>
            <a:r>
              <a:rPr lang="en-US" sz="2400" dirty="0" smtClean="0">
                <a:latin typeface="Arial" pitchFamily="34" charset="0"/>
                <a:ea typeface="Calibri" pitchFamily="34" charset="0"/>
                <a:cs typeface="Arial" pitchFamily="34" charset="0"/>
              </a:rPr>
              <a:t>rats, </a:t>
            </a:r>
            <a:r>
              <a:rPr lang="en-US" sz="2400" dirty="0">
                <a:latin typeface="Arial" pitchFamily="34" charset="0"/>
                <a:ea typeface="Calibri" pitchFamily="34" charset="0"/>
                <a:cs typeface="Arial" pitchFamily="34" charset="0"/>
              </a:rPr>
              <a:t>Skinner stretched out the pellets by not rewarding every trial and discovered the partial reinforcement effect</a:t>
            </a:r>
            <a:r>
              <a:rPr lang="en-US" sz="2400" dirty="0" smtClean="0">
                <a:latin typeface="Arial" pitchFamily="34" charset="0"/>
                <a:ea typeface="Calibri" pitchFamily="34" charset="0"/>
                <a:cs typeface="Arial" pitchFamily="34" charset="0"/>
              </a:rPr>
              <a:t>.</a:t>
            </a:r>
            <a:br>
              <a:rPr lang="en-US" sz="2400" dirty="0" smtClean="0">
                <a:latin typeface="Arial" pitchFamily="34" charset="0"/>
                <a:ea typeface="Calibri" pitchFamily="34" charset="0"/>
                <a:cs typeface="Arial" pitchFamily="34" charset="0"/>
              </a:rPr>
            </a:br>
            <a:r>
              <a:rPr lang="en-US" sz="2400" dirty="0" smtClean="0">
                <a:latin typeface="Arial" pitchFamily="34" charset="0"/>
                <a:ea typeface="Calibri" pitchFamily="34" charset="0"/>
                <a:cs typeface="Arial" pitchFamily="34" charset="0"/>
              </a:rPr>
              <a:t/>
            </a:r>
            <a:br>
              <a:rPr lang="en-US" sz="2400" dirty="0" smtClean="0">
                <a:latin typeface="Arial" pitchFamily="34" charset="0"/>
                <a:ea typeface="Calibri" pitchFamily="34" charset="0"/>
                <a:cs typeface="Arial" pitchFamily="34" charset="0"/>
              </a:rPr>
            </a:br>
            <a:endParaRPr lang="en-US" sz="2400" dirty="0">
              <a:latin typeface="Arial" pitchFamily="34" charset="0"/>
              <a:ea typeface="Calibri" pitchFamily="34" charset="0"/>
              <a:cs typeface="Arial" pitchFamily="34" charset="0"/>
            </a:endParaRPr>
          </a:p>
          <a:p>
            <a:pPr marL="400050" eaLnBrk="0" fontAlgn="base" hangingPunct="0">
              <a:lnSpc>
                <a:spcPts val="2200"/>
              </a:lnSpc>
              <a:spcBef>
                <a:spcPct val="0"/>
              </a:spcBef>
              <a:spcAft>
                <a:spcPts val="1200"/>
              </a:spcAft>
            </a:pPr>
            <a:r>
              <a:rPr lang="en-US" sz="2400" b="1" dirty="0">
                <a:latin typeface="Arial" pitchFamily="34" charset="0"/>
                <a:ea typeface="Calibri" pitchFamily="34" charset="0"/>
                <a:cs typeface="Arial" pitchFamily="34" charset="0"/>
              </a:rPr>
              <a:t>Partial reinforcement effect: </a:t>
            </a:r>
            <a:r>
              <a:rPr lang="en-US" sz="2400" dirty="0">
                <a:latin typeface="Arial" pitchFamily="34" charset="0"/>
                <a:ea typeface="Calibri" pitchFamily="34" charset="0"/>
                <a:cs typeface="Arial" pitchFamily="34" charset="0"/>
              </a:rPr>
              <a:t>Behaviors that are conditioned using partial reinforcement are more resistant to extinction than behaviors that are conditioned using continuous reinforcement</a:t>
            </a:r>
            <a:r>
              <a:rPr lang="en-US" dirty="0">
                <a:latin typeface="Arial" pitchFamily="34" charset="0"/>
                <a:ea typeface="Calibri" pitchFamily="34" charset="0"/>
                <a:cs typeface="Arial" pitchFamily="34" charset="0"/>
              </a:rPr>
              <a:t>.</a:t>
            </a:r>
          </a:p>
        </p:txBody>
      </p:sp>
    </p:spTree>
    <p:extLst>
      <p:ext uri="{BB962C8B-B14F-4D97-AF65-F5344CB8AC3E}">
        <p14:creationId xmlns:p14="http://schemas.microsoft.com/office/powerpoint/2010/main" val="42662631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Schedules of Reinforcement</a:t>
            </a:r>
            <a:endParaRPr lang="en-US" dirty="0"/>
          </a:p>
        </p:txBody>
      </p:sp>
      <p:sp>
        <p:nvSpPr>
          <p:cNvPr id="3" name="Content Placeholder 2"/>
          <p:cNvSpPr>
            <a:spLocks noGrp="1"/>
          </p:cNvSpPr>
          <p:nvPr>
            <p:ph idx="1"/>
          </p:nvPr>
        </p:nvSpPr>
        <p:spPr/>
        <p:txBody>
          <a:bodyPr>
            <a:normAutofit lnSpcReduction="10000"/>
          </a:bodyPr>
          <a:lstStyle/>
          <a:p>
            <a:r>
              <a:rPr lang="en-US" dirty="0"/>
              <a:t>Skinner (1956) found that </a:t>
            </a:r>
            <a:r>
              <a:rPr lang="en-US" dirty="0" smtClean="0"/>
              <a:t>specific preset arrangements </a:t>
            </a:r>
            <a:r>
              <a:rPr lang="en-US" dirty="0"/>
              <a:t>of partial </a:t>
            </a:r>
            <a:r>
              <a:rPr lang="en-US" dirty="0" smtClean="0"/>
              <a:t>reinforcement produced </a:t>
            </a:r>
            <a:r>
              <a:rPr lang="en-US" dirty="0"/>
              <a:t>different patterns and rates of </a:t>
            </a:r>
            <a:r>
              <a:rPr lang="en-US" dirty="0" smtClean="0"/>
              <a:t>responding (schedules </a:t>
            </a:r>
            <a:r>
              <a:rPr lang="en-US" dirty="0"/>
              <a:t>of </a:t>
            </a:r>
            <a:r>
              <a:rPr lang="en-US" dirty="0" smtClean="0"/>
              <a:t>reinforcement).</a:t>
            </a:r>
          </a:p>
          <a:p>
            <a:pPr lvl="1"/>
            <a:r>
              <a:rPr lang="en-US" dirty="0" smtClean="0"/>
              <a:t>Fixed-ratio (FR) schedule</a:t>
            </a:r>
          </a:p>
          <a:p>
            <a:pPr lvl="1"/>
            <a:r>
              <a:rPr lang="en-US" dirty="0" smtClean="0"/>
              <a:t>Variable-ratio (VR) schedule</a:t>
            </a:r>
          </a:p>
          <a:p>
            <a:pPr lvl="1"/>
            <a:r>
              <a:rPr lang="en-US" dirty="0" smtClean="0"/>
              <a:t>Fixed-interval (FI) schedule</a:t>
            </a:r>
          </a:p>
          <a:p>
            <a:pPr lvl="1"/>
            <a:r>
              <a:rPr lang="en-US" dirty="0" smtClean="0"/>
              <a:t>Variable-interval (VI) schedule</a:t>
            </a:r>
            <a:br>
              <a:rPr lang="en-US" dirty="0" smtClean="0"/>
            </a:br>
            <a:endParaRPr lang="en-US" dirty="0" smtClean="0"/>
          </a:p>
          <a:p>
            <a:pPr marL="457200" lvl="1" indent="0" algn="ctr">
              <a:buNone/>
            </a:pPr>
            <a:r>
              <a:rPr lang="en-US" i="1" dirty="0" smtClean="0"/>
              <a:t>Let’s look at the next slide to see the typical response pattern produced by each schedule.</a:t>
            </a:r>
            <a:endParaRPr lang="en-US" i="1" dirty="0"/>
          </a:p>
        </p:txBody>
      </p:sp>
    </p:spTree>
    <p:extLst>
      <p:ext uri="{BB962C8B-B14F-4D97-AF65-F5344CB8AC3E}">
        <p14:creationId xmlns:p14="http://schemas.microsoft.com/office/powerpoint/2010/main" val="1099343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Operant Conditioning</a:t>
            </a:r>
            <a:endParaRPr lang="en-US" dirty="0"/>
          </a:p>
        </p:txBody>
      </p:sp>
      <p:sp>
        <p:nvSpPr>
          <p:cNvPr id="3" name="Content Placeholder 2"/>
          <p:cNvSpPr>
            <a:spLocks noGrp="1"/>
          </p:cNvSpPr>
          <p:nvPr>
            <p:ph idx="1"/>
          </p:nvPr>
        </p:nvSpPr>
        <p:spPr>
          <a:xfrm>
            <a:off x="457200" y="1600200"/>
            <a:ext cx="4353859" cy="4525963"/>
          </a:xfrm>
        </p:spPr>
        <p:txBody>
          <a:bodyPr>
            <a:normAutofit lnSpcReduction="10000"/>
          </a:bodyPr>
          <a:lstStyle/>
          <a:p>
            <a:r>
              <a:rPr lang="en-US" b="1" dirty="0" smtClean="0"/>
              <a:t>Thorndike and the Law of Effect</a:t>
            </a:r>
            <a:endParaRPr lang="en-US" dirty="0"/>
          </a:p>
          <a:p>
            <a:pPr lvl="1"/>
            <a:r>
              <a:rPr lang="en-US" dirty="0" smtClean="0"/>
              <a:t>Responses followed by </a:t>
            </a:r>
            <a:r>
              <a:rPr lang="en-US" dirty="0"/>
              <a:t>a satisfying effect become </a:t>
            </a:r>
            <a:r>
              <a:rPr lang="en-US" dirty="0" smtClean="0"/>
              <a:t>strengthened and </a:t>
            </a:r>
            <a:r>
              <a:rPr lang="en-US" dirty="0"/>
              <a:t>are more likely to recur in a </a:t>
            </a:r>
            <a:r>
              <a:rPr lang="en-US" dirty="0" smtClean="0"/>
              <a:t>particular situation.</a:t>
            </a:r>
          </a:p>
          <a:p>
            <a:pPr lvl="1"/>
            <a:r>
              <a:rPr lang="en-US" dirty="0" smtClean="0"/>
              <a:t>Responses </a:t>
            </a:r>
            <a:r>
              <a:rPr lang="en-US" dirty="0"/>
              <a:t>followed by </a:t>
            </a:r>
            <a:r>
              <a:rPr lang="en-US" dirty="0" smtClean="0"/>
              <a:t>a dissatisfying </a:t>
            </a:r>
            <a:r>
              <a:rPr lang="en-US" dirty="0"/>
              <a:t>effect are weakened and </a:t>
            </a:r>
            <a:r>
              <a:rPr lang="en-US" dirty="0" smtClean="0"/>
              <a:t>less likely </a:t>
            </a:r>
            <a:r>
              <a:rPr lang="en-US" dirty="0"/>
              <a:t>to recur in a particular </a:t>
            </a:r>
            <a:r>
              <a:rPr lang="en-US" dirty="0" smtClean="0"/>
              <a:t>situation.</a:t>
            </a:r>
            <a:endParaRPr lang="en-US" dirty="0"/>
          </a:p>
        </p:txBody>
      </p:sp>
      <p:pic>
        <p:nvPicPr>
          <p:cNvPr id="4" name="Picture 3" title="Drawing of Thorndike's puzzle box"/>
          <p:cNvPicPr>
            <a:picLocks noChangeAspect="1"/>
          </p:cNvPicPr>
          <p:nvPr/>
        </p:nvPicPr>
        <p:blipFill>
          <a:blip r:embed="rId3"/>
          <a:stretch>
            <a:fillRect/>
          </a:stretch>
        </p:blipFill>
        <p:spPr>
          <a:xfrm>
            <a:off x="4746170" y="1419411"/>
            <a:ext cx="4158023" cy="3304242"/>
          </a:xfrm>
          <a:prstGeom prst="rect">
            <a:avLst/>
          </a:prstGeom>
        </p:spPr>
      </p:pic>
      <p:sp>
        <p:nvSpPr>
          <p:cNvPr id="5" name="Rectangle 4"/>
          <p:cNvSpPr/>
          <p:nvPr/>
        </p:nvSpPr>
        <p:spPr>
          <a:xfrm>
            <a:off x="5080000" y="4721411"/>
            <a:ext cx="3645647" cy="1532043"/>
          </a:xfrm>
          <a:prstGeom prst="rect">
            <a:avLst/>
          </a:prstGeom>
        </p:spPr>
        <p:txBody>
          <a:bodyPr wrap="square">
            <a:spAutoFit/>
          </a:bodyPr>
          <a:lstStyle/>
          <a:p>
            <a:pPr marL="342900" indent="-342900" eaLnBrk="0" fontAlgn="base" hangingPunct="0">
              <a:lnSpc>
                <a:spcPts val="2000"/>
              </a:lnSpc>
              <a:spcBef>
                <a:spcPct val="0"/>
              </a:spcBef>
              <a:spcAft>
                <a:spcPts val="600"/>
              </a:spcAft>
              <a:buFont typeface="Arial" pitchFamily="34" charset="0"/>
              <a:buChar char="•"/>
            </a:pPr>
            <a:r>
              <a:rPr lang="en-US" dirty="0">
                <a:latin typeface="Arial" pitchFamily="34" charset="0"/>
                <a:ea typeface="Calibri" pitchFamily="34" charset="0"/>
                <a:cs typeface="Arial" pitchFamily="34" charset="0"/>
              </a:rPr>
              <a:t>Cats had to escape from a “puzzle” box</a:t>
            </a:r>
          </a:p>
          <a:p>
            <a:pPr marL="342900" indent="-342900" eaLnBrk="0" fontAlgn="base" hangingPunct="0">
              <a:lnSpc>
                <a:spcPts val="2000"/>
              </a:lnSpc>
              <a:spcBef>
                <a:spcPct val="0"/>
              </a:spcBef>
              <a:spcAft>
                <a:spcPts val="600"/>
              </a:spcAft>
              <a:buFont typeface="Arial" pitchFamily="34" charset="0"/>
              <a:buChar char="•"/>
            </a:pPr>
            <a:r>
              <a:rPr lang="en-US" dirty="0">
                <a:latin typeface="Arial" pitchFamily="34" charset="0"/>
                <a:ea typeface="Calibri" pitchFamily="34" charset="0"/>
                <a:cs typeface="Arial" pitchFamily="34" charset="0"/>
              </a:rPr>
              <a:t>Process was by trial and error</a:t>
            </a:r>
          </a:p>
          <a:p>
            <a:pPr marL="342900" indent="-342900" eaLnBrk="0" fontAlgn="base" hangingPunct="0">
              <a:lnSpc>
                <a:spcPts val="2000"/>
              </a:lnSpc>
              <a:spcBef>
                <a:spcPct val="0"/>
              </a:spcBef>
              <a:spcAft>
                <a:spcPts val="600"/>
              </a:spcAft>
              <a:buFont typeface="Arial" pitchFamily="34" charset="0"/>
              <a:buChar char="•"/>
            </a:pPr>
            <a:r>
              <a:rPr lang="en-US" dirty="0">
                <a:latin typeface="Arial" pitchFamily="34" charset="0"/>
                <a:ea typeface="Calibri" pitchFamily="34" charset="0"/>
                <a:cs typeface="Arial" pitchFamily="34" charset="0"/>
              </a:rPr>
              <a:t>Observation led to Law of Effect</a:t>
            </a:r>
          </a:p>
        </p:txBody>
      </p:sp>
    </p:spTree>
    <p:extLst>
      <p:ext uri="{BB962C8B-B14F-4D97-AF65-F5344CB8AC3E}">
        <p14:creationId xmlns:p14="http://schemas.microsoft.com/office/powerpoint/2010/main" val="38589490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Schedules of Reinforcement</a:t>
            </a:r>
          </a:p>
        </p:txBody>
      </p:sp>
      <p:sp>
        <p:nvSpPr>
          <p:cNvPr id="32771" name="Content Placeholder 5"/>
          <p:cNvSpPr>
            <a:spLocks noGrp="1"/>
          </p:cNvSpPr>
          <p:nvPr>
            <p:ph idx="1"/>
          </p:nvPr>
        </p:nvSpPr>
        <p:spPr/>
        <p:txBody>
          <a:bodyPr/>
          <a:lstStyle/>
          <a:p>
            <a:r>
              <a:rPr lang="en-US" smtClean="0"/>
              <a:t>Fixed Ratio (FR)</a:t>
            </a:r>
          </a:p>
          <a:p>
            <a:pPr lvl="1"/>
            <a:r>
              <a:rPr lang="en-US" smtClean="0"/>
              <a:t>FR-100:  Paid $10 for every 100 envelopes you stuff</a:t>
            </a:r>
          </a:p>
          <a:p>
            <a:r>
              <a:rPr lang="en-US" smtClean="0"/>
              <a:t>Variable Ratio (VR)</a:t>
            </a:r>
          </a:p>
          <a:p>
            <a:pPr lvl="1"/>
            <a:r>
              <a:rPr lang="en-US" smtClean="0"/>
              <a:t>VR-25: On average, you are rewarded after 25 attempts</a:t>
            </a:r>
          </a:p>
          <a:p>
            <a:pPr lvl="1"/>
            <a:r>
              <a:rPr lang="en-US" smtClean="0"/>
              <a:t>“Gambler’s schedule”</a:t>
            </a:r>
          </a:p>
        </p:txBody>
      </p:sp>
    </p:spTree>
    <p:extLst>
      <p:ext uri="{BB962C8B-B14F-4D97-AF65-F5344CB8AC3E}">
        <p14:creationId xmlns:p14="http://schemas.microsoft.com/office/powerpoint/2010/main" val="38516832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Schedules of Reinforcement</a:t>
            </a:r>
          </a:p>
        </p:txBody>
      </p:sp>
      <p:sp>
        <p:nvSpPr>
          <p:cNvPr id="33795" name="Content Placeholder 2"/>
          <p:cNvSpPr>
            <a:spLocks noGrp="1"/>
          </p:cNvSpPr>
          <p:nvPr>
            <p:ph idx="1"/>
          </p:nvPr>
        </p:nvSpPr>
        <p:spPr/>
        <p:txBody>
          <a:bodyPr/>
          <a:lstStyle/>
          <a:p>
            <a:r>
              <a:rPr lang="en-US" smtClean="0"/>
              <a:t>Fixed Interval (FI)</a:t>
            </a:r>
          </a:p>
          <a:p>
            <a:pPr lvl="1"/>
            <a:r>
              <a:rPr lang="en-US" smtClean="0"/>
              <a:t>FI-2: Pop quiz is given every 2 days.  So, you study more right before the quiz than right after one. (scalloping)</a:t>
            </a:r>
          </a:p>
          <a:p>
            <a:r>
              <a:rPr lang="en-US" smtClean="0"/>
              <a:t>Variable Interval (VI)</a:t>
            </a:r>
          </a:p>
          <a:p>
            <a:pPr lvl="1"/>
            <a:r>
              <a:rPr lang="en-US" smtClean="0"/>
              <a:t>VI-30:  On average, you are rewarded with a “hit” every 30 seconds when you play your favorite video game.</a:t>
            </a:r>
          </a:p>
          <a:p>
            <a:endParaRPr lang="en-US" smtClean="0"/>
          </a:p>
        </p:txBody>
      </p:sp>
    </p:spTree>
    <p:extLst>
      <p:ext uri="{BB962C8B-B14F-4D97-AF65-F5344CB8AC3E}">
        <p14:creationId xmlns:p14="http://schemas.microsoft.com/office/powerpoint/2010/main" val="22098023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Schedules of Reinforcement and Response Patterns</a:t>
            </a:r>
            <a:endParaRPr lang="en-US" dirty="0"/>
          </a:p>
        </p:txBody>
      </p:sp>
      <p:pic>
        <p:nvPicPr>
          <p:cNvPr id="3" name="Picture 2" descr="The figure consists of 2 line graphs. Different patterns of responding are produced by the four basic schedules of reinforcement.&#10;Left: The predictable nature of a fixed-ratio schedule (the red line)  produces a high rate of responding, with a pause after the reinforcer is delivered.&#10;The unpredictable nature of variable-ratio schedules (purple) also produces high, steady rates of responding, but with hardly any pausing between reinforcers.&#10;Right: Fixed-interval schedules (red) produce a scallop-shaped pattern of responding. The unpredictable nature of variable-interval schedules (purple) produces a moderate but steady rate of responding.&#10;" title="Fig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700" y="1993899"/>
            <a:ext cx="8436907" cy="2883243"/>
          </a:xfrm>
          <a:prstGeom prst="rect">
            <a:avLst/>
          </a:prstGeom>
        </p:spPr>
      </p:pic>
    </p:spTree>
    <p:extLst>
      <p:ext uri="{BB962C8B-B14F-4D97-AF65-F5344CB8AC3E}">
        <p14:creationId xmlns:p14="http://schemas.microsoft.com/office/powerpoint/2010/main" val="25969501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of Operant Conditioning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5467340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2607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990352" y="268942"/>
            <a:ext cx="3696447" cy="5857222"/>
          </a:xfrm>
        </p:spPr>
        <p:txBody>
          <a:bodyPr>
            <a:normAutofit fontScale="77500" lnSpcReduction="20000"/>
          </a:bodyPr>
          <a:lstStyle/>
          <a:p>
            <a:pPr eaLnBrk="0" fontAlgn="base" hangingPunct="0">
              <a:lnSpc>
                <a:spcPts val="2000"/>
              </a:lnSpc>
              <a:spcBef>
                <a:spcPct val="0"/>
              </a:spcBef>
              <a:spcAft>
                <a:spcPts val="600"/>
              </a:spcAft>
            </a:pPr>
            <a:r>
              <a:rPr lang="en-US" dirty="0">
                <a:latin typeface="Arial" pitchFamily="34" charset="0"/>
                <a:ea typeface="Calibri" pitchFamily="34" charset="0"/>
                <a:cs typeface="Arial" pitchFamily="34" charset="0"/>
              </a:rPr>
              <a:t>Believed that psychology should restrict itself to studying only phenomena that could be objectively measured and verified—outwardly observable behavior and environmental </a:t>
            </a:r>
            <a:r>
              <a:rPr lang="en-US" dirty="0" smtClean="0">
                <a:latin typeface="Arial" pitchFamily="34" charset="0"/>
                <a:ea typeface="Calibri" pitchFamily="34" charset="0"/>
                <a:cs typeface="Arial" pitchFamily="34" charset="0"/>
              </a:rPr>
              <a:t>events</a:t>
            </a:r>
            <a:br>
              <a:rPr lang="en-US" dirty="0" smtClean="0">
                <a:latin typeface="Arial" pitchFamily="34" charset="0"/>
                <a:ea typeface="Calibri" pitchFamily="34" charset="0"/>
                <a:cs typeface="Arial" pitchFamily="34" charset="0"/>
              </a:rPr>
            </a:br>
            <a:r>
              <a:rPr lang="en-US" dirty="0" smtClean="0">
                <a:latin typeface="Arial" pitchFamily="34" charset="0"/>
                <a:ea typeface="Calibri" pitchFamily="34" charset="0"/>
                <a:cs typeface="Arial" pitchFamily="34" charset="0"/>
              </a:rPr>
              <a:t> </a:t>
            </a:r>
            <a:endParaRPr lang="en-US" dirty="0">
              <a:latin typeface="Arial" pitchFamily="34" charset="0"/>
              <a:ea typeface="Calibri" pitchFamily="34" charset="0"/>
              <a:cs typeface="Arial" pitchFamily="34" charset="0"/>
            </a:endParaRPr>
          </a:p>
          <a:p>
            <a:pPr eaLnBrk="0" fontAlgn="base" hangingPunct="0">
              <a:lnSpc>
                <a:spcPts val="2000"/>
              </a:lnSpc>
              <a:spcBef>
                <a:spcPct val="0"/>
              </a:spcBef>
              <a:spcAft>
                <a:spcPts val="600"/>
              </a:spcAft>
            </a:pPr>
            <a:r>
              <a:rPr lang="en-US" dirty="0">
                <a:latin typeface="Arial" pitchFamily="34" charset="0"/>
                <a:ea typeface="Calibri" pitchFamily="34" charset="0"/>
                <a:cs typeface="Arial" pitchFamily="34" charset="0"/>
              </a:rPr>
              <a:t>Coined the term </a:t>
            </a:r>
            <a:r>
              <a:rPr lang="en-US" b="1" dirty="0">
                <a:latin typeface="Arial" pitchFamily="34" charset="0"/>
                <a:ea typeface="Calibri" pitchFamily="34" charset="0"/>
                <a:cs typeface="Arial" pitchFamily="34" charset="0"/>
              </a:rPr>
              <a:t>operant</a:t>
            </a:r>
            <a:r>
              <a:rPr lang="en-US" dirty="0">
                <a:latin typeface="Arial" pitchFamily="34" charset="0"/>
                <a:ea typeface="Calibri" pitchFamily="34" charset="0"/>
                <a:cs typeface="Arial" pitchFamily="34" charset="0"/>
              </a:rPr>
              <a:t> to describe any “</a:t>
            </a:r>
            <a:r>
              <a:rPr lang="en-US" dirty="0" smtClean="0">
                <a:latin typeface="Arial" pitchFamily="34" charset="0"/>
                <a:ea typeface="Calibri" pitchFamily="34" charset="0"/>
                <a:cs typeface="Arial" pitchFamily="34" charset="0"/>
              </a:rPr>
              <a:t>active” </a:t>
            </a:r>
            <a:r>
              <a:rPr lang="en-US" dirty="0">
                <a:latin typeface="Arial" pitchFamily="34" charset="0"/>
                <a:ea typeface="Calibri" pitchFamily="34" charset="0"/>
                <a:cs typeface="Arial" pitchFamily="34" charset="0"/>
              </a:rPr>
              <a:t>behavior that operates upon the environment to generate </a:t>
            </a:r>
            <a:r>
              <a:rPr lang="en-US" dirty="0" smtClean="0">
                <a:latin typeface="Arial" pitchFamily="34" charset="0"/>
                <a:ea typeface="Calibri" pitchFamily="34" charset="0"/>
                <a:cs typeface="Arial" pitchFamily="34" charset="0"/>
              </a:rPr>
              <a:t>consequences</a:t>
            </a:r>
            <a:br>
              <a:rPr lang="en-US" dirty="0" smtClean="0">
                <a:latin typeface="Arial" pitchFamily="34" charset="0"/>
                <a:ea typeface="Calibri" pitchFamily="34" charset="0"/>
                <a:cs typeface="Arial" pitchFamily="34" charset="0"/>
              </a:rPr>
            </a:br>
            <a:endParaRPr lang="en-US" dirty="0">
              <a:latin typeface="Arial" pitchFamily="34" charset="0"/>
              <a:ea typeface="Calibri" pitchFamily="34" charset="0"/>
              <a:cs typeface="Arial" pitchFamily="34" charset="0"/>
            </a:endParaRPr>
          </a:p>
          <a:p>
            <a:pPr eaLnBrk="0" fontAlgn="base" hangingPunct="0">
              <a:lnSpc>
                <a:spcPts val="2000"/>
              </a:lnSpc>
              <a:spcBef>
                <a:spcPct val="0"/>
              </a:spcBef>
              <a:spcAft>
                <a:spcPts val="600"/>
              </a:spcAft>
            </a:pPr>
            <a:r>
              <a:rPr lang="en-US" dirty="0">
                <a:latin typeface="Arial" pitchFamily="34" charset="0"/>
                <a:ea typeface="Calibri" pitchFamily="34" charset="0"/>
                <a:cs typeface="Arial" pitchFamily="34" charset="0"/>
              </a:rPr>
              <a:t>Invented the Skinner box</a:t>
            </a:r>
          </a:p>
          <a:p>
            <a:endParaRPr lang="en-US" dirty="0"/>
          </a:p>
        </p:txBody>
      </p:sp>
      <p:pic>
        <p:nvPicPr>
          <p:cNvPr id="7" name="Picture 6" title="Photo of Skinner"/>
          <p:cNvPicPr>
            <a:picLocks noChangeAspect="1"/>
          </p:cNvPicPr>
          <p:nvPr/>
        </p:nvPicPr>
        <p:blipFill>
          <a:blip r:embed="rId3"/>
          <a:stretch>
            <a:fillRect/>
          </a:stretch>
        </p:blipFill>
        <p:spPr>
          <a:xfrm>
            <a:off x="513229" y="354853"/>
            <a:ext cx="4292600" cy="4940300"/>
          </a:xfrm>
          <a:prstGeom prst="rect">
            <a:avLst/>
          </a:prstGeom>
        </p:spPr>
      </p:pic>
      <p:sp>
        <p:nvSpPr>
          <p:cNvPr id="8" name="Rectangle 7"/>
          <p:cNvSpPr/>
          <p:nvPr/>
        </p:nvSpPr>
        <p:spPr>
          <a:xfrm>
            <a:off x="508001" y="5363882"/>
            <a:ext cx="4318000" cy="646331"/>
          </a:xfrm>
          <a:prstGeom prst="rect">
            <a:avLst/>
          </a:prstGeom>
        </p:spPr>
        <p:txBody>
          <a:bodyPr wrap="square">
            <a:spAutoFit/>
          </a:bodyPr>
          <a:lstStyle/>
          <a:p>
            <a:pPr algn="ctr"/>
            <a:r>
              <a:rPr lang="en-US" dirty="0"/>
              <a:t>B. F. Skinner and the Search </a:t>
            </a:r>
            <a:r>
              <a:rPr lang="en-US" dirty="0" smtClean="0"/>
              <a:t>for</a:t>
            </a:r>
            <a:br>
              <a:rPr lang="en-US" dirty="0" smtClean="0"/>
            </a:br>
            <a:r>
              <a:rPr lang="en-US" dirty="0" smtClean="0"/>
              <a:t> </a:t>
            </a:r>
            <a:r>
              <a:rPr lang="en-US" dirty="0"/>
              <a:t>“Order in Behavior”</a:t>
            </a:r>
          </a:p>
        </p:txBody>
      </p:sp>
      <p:sp>
        <p:nvSpPr>
          <p:cNvPr id="2" name="Rectangle 1"/>
          <p:cNvSpPr/>
          <p:nvPr/>
        </p:nvSpPr>
        <p:spPr>
          <a:xfrm rot="16200000">
            <a:off x="-57955" y="4781778"/>
            <a:ext cx="954107" cy="215444"/>
          </a:xfrm>
          <a:prstGeom prst="rect">
            <a:avLst/>
          </a:prstGeom>
        </p:spPr>
        <p:txBody>
          <a:bodyPr wrap="none">
            <a:spAutoFit/>
          </a:bodyPr>
          <a:lstStyle/>
          <a:p>
            <a:r>
              <a:rPr lang="en-US" sz="800" dirty="0"/>
              <a:t>Bettmann/Corbis</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227" y="4745821"/>
            <a:ext cx="1908175" cy="16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27008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7013" y="1298575"/>
            <a:ext cx="3608387"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3434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Reinforcement: always </a:t>
            </a:r>
            <a:r>
              <a:rPr lang="en-US" dirty="0" smtClean="0"/>
              <a:t>increases </a:t>
            </a:r>
            <a:r>
              <a:rPr lang="en-US" dirty="0" smtClean="0"/>
              <a:t>behavior</a:t>
            </a:r>
            <a:endParaRPr lang="en-US" dirty="0"/>
          </a:p>
        </p:txBody>
      </p:sp>
      <p:sp>
        <p:nvSpPr>
          <p:cNvPr id="3" name="Content Placeholder 2"/>
          <p:cNvSpPr>
            <a:spLocks noGrp="1"/>
          </p:cNvSpPr>
          <p:nvPr>
            <p:ph idx="1"/>
          </p:nvPr>
        </p:nvSpPr>
        <p:spPr/>
        <p:txBody>
          <a:bodyPr>
            <a:normAutofit/>
          </a:bodyPr>
          <a:lstStyle/>
          <a:p>
            <a:r>
              <a:rPr lang="en-US" b="1" dirty="0" smtClean="0"/>
              <a:t>Two forms of reinforcement</a:t>
            </a:r>
          </a:p>
          <a:p>
            <a:pPr lvl="1"/>
            <a:r>
              <a:rPr lang="en-US" b="1" dirty="0" smtClean="0"/>
              <a:t>Positive</a:t>
            </a:r>
            <a:r>
              <a:rPr lang="en-US" dirty="0" smtClean="0"/>
              <a:t>: </a:t>
            </a:r>
            <a:r>
              <a:rPr lang="en-US" dirty="0"/>
              <a:t>R</a:t>
            </a:r>
            <a:r>
              <a:rPr lang="en-US" dirty="0" smtClean="0"/>
              <a:t>esponse </a:t>
            </a:r>
            <a:r>
              <a:rPr lang="en-US" dirty="0"/>
              <a:t>is followed by the </a:t>
            </a:r>
            <a:r>
              <a:rPr lang="en-US" dirty="0" smtClean="0"/>
              <a:t>addition of </a:t>
            </a:r>
            <a:r>
              <a:rPr lang="en-US" dirty="0"/>
              <a:t>a reinforcing stimulus, increasing </a:t>
            </a:r>
            <a:r>
              <a:rPr lang="en-US" dirty="0" smtClean="0"/>
              <a:t>the likelihood </a:t>
            </a:r>
            <a:r>
              <a:rPr lang="en-US" dirty="0"/>
              <a:t>that the response will be </a:t>
            </a:r>
            <a:r>
              <a:rPr lang="en-US" dirty="0" smtClean="0"/>
              <a:t>repeated in </a:t>
            </a:r>
            <a:r>
              <a:rPr lang="en-US" dirty="0"/>
              <a:t>similar </a:t>
            </a:r>
            <a:r>
              <a:rPr lang="en-US" dirty="0" smtClean="0"/>
              <a:t>situations</a:t>
            </a:r>
          </a:p>
          <a:p>
            <a:pPr marL="457200" lvl="1" indent="0">
              <a:buNone/>
            </a:pPr>
            <a:endParaRPr lang="en-US" dirty="0" smtClean="0"/>
          </a:p>
          <a:p>
            <a:pPr lvl="1"/>
            <a:r>
              <a:rPr lang="en-US" b="1" dirty="0" smtClean="0"/>
              <a:t>Negative: </a:t>
            </a:r>
            <a:r>
              <a:rPr lang="en-US" dirty="0"/>
              <a:t>R</a:t>
            </a:r>
            <a:r>
              <a:rPr lang="en-US" dirty="0" smtClean="0"/>
              <a:t>esponse </a:t>
            </a:r>
            <a:r>
              <a:rPr lang="en-US" dirty="0"/>
              <a:t>results in the removal of</a:t>
            </a:r>
            <a:r>
              <a:rPr lang="en-US" dirty="0" smtClean="0"/>
              <a:t>, avoidance </a:t>
            </a:r>
            <a:r>
              <a:rPr lang="en-US" dirty="0"/>
              <a:t>of, or escape from a </a:t>
            </a:r>
            <a:r>
              <a:rPr lang="en-US" dirty="0" smtClean="0"/>
              <a:t>punishing stimulus</a:t>
            </a:r>
            <a:r>
              <a:rPr lang="en-US" dirty="0"/>
              <a:t>, increasing the likelihood </a:t>
            </a:r>
            <a:r>
              <a:rPr lang="en-US" dirty="0" smtClean="0"/>
              <a:t>that the </a:t>
            </a:r>
            <a:r>
              <a:rPr lang="en-US" dirty="0"/>
              <a:t>response will be repeated in </a:t>
            </a:r>
            <a:r>
              <a:rPr lang="en-US" dirty="0" smtClean="0"/>
              <a:t>similar situations</a:t>
            </a:r>
            <a:endParaRPr lang="en-US" b="1" dirty="0"/>
          </a:p>
        </p:txBody>
      </p:sp>
    </p:spTree>
    <p:extLst>
      <p:ext uri="{BB962C8B-B14F-4D97-AF65-F5344CB8AC3E}">
        <p14:creationId xmlns:p14="http://schemas.microsoft.com/office/powerpoint/2010/main" val="2282803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Reinforcement</a:t>
            </a:r>
            <a:endParaRPr lang="en-US" dirty="0"/>
          </a:p>
        </p:txBody>
      </p:sp>
      <p:sp>
        <p:nvSpPr>
          <p:cNvPr id="3" name="Content Placeholder 2"/>
          <p:cNvSpPr>
            <a:spLocks noGrp="1"/>
          </p:cNvSpPr>
          <p:nvPr>
            <p:ph idx="1"/>
          </p:nvPr>
        </p:nvSpPr>
        <p:spPr/>
        <p:txBody>
          <a:bodyPr/>
          <a:lstStyle/>
          <a:p>
            <a:r>
              <a:rPr lang="en-US" b="1" dirty="0" smtClean="0"/>
              <a:t>Two forms of reinforcing stimuli</a:t>
            </a:r>
          </a:p>
          <a:p>
            <a:pPr lvl="1"/>
            <a:r>
              <a:rPr lang="en-US" b="1" dirty="0" smtClean="0"/>
              <a:t>Primary reinforcer:</a:t>
            </a:r>
            <a:r>
              <a:rPr lang="en-US" dirty="0" smtClean="0"/>
              <a:t> Stimulus or event that is </a:t>
            </a:r>
            <a:r>
              <a:rPr lang="en-US" u="sng" dirty="0" smtClean="0"/>
              <a:t>naturally or inherently reinforcing </a:t>
            </a:r>
            <a:r>
              <a:rPr lang="en-US" dirty="0" smtClean="0"/>
              <a:t>for a given species, such as food, water, or other biological necessities</a:t>
            </a:r>
            <a:br>
              <a:rPr lang="en-US" dirty="0" smtClean="0"/>
            </a:br>
            <a:endParaRPr lang="en-US" dirty="0" smtClean="0"/>
          </a:p>
          <a:p>
            <a:pPr lvl="1"/>
            <a:r>
              <a:rPr lang="en-US" b="1" dirty="0" smtClean="0"/>
              <a:t>Secondary (conditioned) reinforcer:</a:t>
            </a:r>
            <a:r>
              <a:rPr lang="en-US" dirty="0" smtClean="0"/>
              <a:t> Stimulus or event that has acquired reinforcing value by being </a:t>
            </a:r>
            <a:r>
              <a:rPr lang="en-US" u="sng" dirty="0" smtClean="0"/>
              <a:t>associated with a primary </a:t>
            </a:r>
            <a:r>
              <a:rPr lang="en-US" u="sng" dirty="0" err="1" smtClean="0"/>
              <a:t>reinforcer</a:t>
            </a:r>
            <a:r>
              <a:rPr lang="en-US" u="sng" dirty="0" smtClean="0"/>
              <a:t> </a:t>
            </a:r>
            <a:r>
              <a:rPr lang="en-US" dirty="0" smtClean="0"/>
              <a:t>such as money</a:t>
            </a:r>
            <a:endParaRPr lang="en-US" dirty="0"/>
          </a:p>
        </p:txBody>
      </p:sp>
    </p:spTree>
    <p:extLst>
      <p:ext uri="{BB962C8B-B14F-4D97-AF65-F5344CB8AC3E}">
        <p14:creationId xmlns:p14="http://schemas.microsoft.com/office/powerpoint/2010/main" val="4116732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2600" smtClean="0"/>
              <a:t>Avoidance and Escape Conditioning</a:t>
            </a:r>
            <a:br>
              <a:rPr lang="en-US" sz="2600" smtClean="0"/>
            </a:br>
            <a:r>
              <a:rPr lang="en-US" sz="2000" smtClean="0"/>
              <a:t>(to “aversive” stimuli)</a:t>
            </a:r>
            <a:br>
              <a:rPr lang="en-US" sz="2000" smtClean="0"/>
            </a:br>
            <a:r>
              <a:rPr lang="en-US" sz="2000" smtClean="0"/>
              <a:t>(often times involves negative reinforcement)</a:t>
            </a:r>
          </a:p>
        </p:txBody>
      </p:sp>
      <p:sp>
        <p:nvSpPr>
          <p:cNvPr id="28675" name="Rectangle 3"/>
          <p:cNvSpPr>
            <a:spLocks noGrp="1" noChangeArrowheads="1"/>
          </p:cNvSpPr>
          <p:nvPr>
            <p:ph type="body" idx="1"/>
          </p:nvPr>
        </p:nvSpPr>
        <p:spPr/>
        <p:txBody>
          <a:bodyPr/>
          <a:lstStyle/>
          <a:p>
            <a:pPr eaLnBrk="1" hangingPunct="1"/>
            <a:r>
              <a:rPr lang="en-US" smtClean="0"/>
              <a:t>Avoidance Conditioning</a:t>
            </a:r>
          </a:p>
          <a:p>
            <a:pPr lvl="1" eaLnBrk="1" hangingPunct="1"/>
            <a:r>
              <a:rPr lang="en-US" smtClean="0"/>
              <a:t>Learning a desired behavior to </a:t>
            </a:r>
            <a:r>
              <a:rPr lang="en-US" b="1" smtClean="0"/>
              <a:t>prevent the occurrence</a:t>
            </a:r>
            <a:r>
              <a:rPr lang="en-US" smtClean="0"/>
              <a:t> of something unpleasant such as a punishment</a:t>
            </a:r>
          </a:p>
          <a:p>
            <a:pPr eaLnBrk="1" hangingPunct="1"/>
            <a:r>
              <a:rPr lang="en-US" smtClean="0"/>
              <a:t>Escape Conditioning</a:t>
            </a:r>
          </a:p>
          <a:p>
            <a:pPr lvl="1" eaLnBrk="1" hangingPunct="1"/>
            <a:r>
              <a:rPr lang="en-US" smtClean="0"/>
              <a:t>Learning a desired behavior to </a:t>
            </a:r>
            <a:r>
              <a:rPr lang="en-US" b="1" smtClean="0"/>
              <a:t>exit</a:t>
            </a:r>
            <a:r>
              <a:rPr lang="en-US" smtClean="0"/>
              <a:t> something that is unpleasant.</a:t>
            </a:r>
          </a:p>
        </p:txBody>
      </p:sp>
      <p:pic>
        <p:nvPicPr>
          <p:cNvPr id="245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5369" y="4500315"/>
            <a:ext cx="1420813"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8791245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 calcmode="lin" valueType="num">
                                      <p:cBhvr additive="base">
                                        <p:cTn id="7"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8675">
                                            <p:txEl>
                                              <p:pRg st="3" end="3"/>
                                            </p:txEl>
                                          </p:spTgt>
                                        </p:tgtEl>
                                        <p:attrNameLst>
                                          <p:attrName>style.visibility</p:attrName>
                                        </p:attrNameLst>
                                      </p:cBhvr>
                                      <p:to>
                                        <p:strVal val="visible"/>
                                      </p:to>
                                    </p:set>
                                    <p:anim calcmode="lin" valueType="num">
                                      <p:cBhvr additive="base">
                                        <p:cTn id="13"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Punishment: always decreases behavior</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Punishment</a:t>
            </a:r>
            <a:r>
              <a:rPr lang="en-US" dirty="0" smtClean="0"/>
              <a:t> is process in which a behavior is followed by an aversive consequence that decreases the likelihood of behavior’s being repeated </a:t>
            </a:r>
          </a:p>
          <a:p>
            <a:r>
              <a:rPr lang="en-US" dirty="0" smtClean="0"/>
              <a:t>Many people confuse punishment and negative reinforcement.</a:t>
            </a:r>
          </a:p>
          <a:p>
            <a:endParaRPr lang="en-US" dirty="0" smtClean="0"/>
          </a:p>
          <a:p>
            <a:r>
              <a:rPr lang="en-US" dirty="0" smtClean="0"/>
              <a:t>Two types of punishment identified by Skinner</a:t>
            </a:r>
          </a:p>
          <a:p>
            <a:pPr lvl="1"/>
            <a:r>
              <a:rPr lang="en-US" b="1" dirty="0" smtClean="0"/>
              <a:t>Punishment by application:</a:t>
            </a:r>
            <a:r>
              <a:rPr lang="en-US" dirty="0" smtClean="0"/>
              <a:t> a situation in which an operant is followed by presentation or addition of an aversive stimulus; also called positive punishment </a:t>
            </a:r>
          </a:p>
          <a:p>
            <a:pPr lvl="1"/>
            <a:r>
              <a:rPr lang="en-US" b="1" dirty="0" smtClean="0"/>
              <a:t>Punishment by removal:</a:t>
            </a:r>
            <a:r>
              <a:rPr lang="en-US" dirty="0" smtClean="0"/>
              <a:t> a situation in which an operant is followed by the removal or subtraction of a reinforcing stimulus; also called negative punishment</a:t>
            </a:r>
          </a:p>
          <a:p>
            <a:endParaRPr lang="en-US" dirty="0"/>
          </a:p>
        </p:txBody>
      </p:sp>
    </p:spTree>
    <p:extLst>
      <p:ext uri="{BB962C8B-B14F-4D97-AF65-F5344CB8AC3E}">
        <p14:creationId xmlns:p14="http://schemas.microsoft.com/office/powerpoint/2010/main" val="5391323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Punishment</a:t>
            </a:r>
          </a:p>
        </p:txBody>
      </p:sp>
      <p:sp>
        <p:nvSpPr>
          <p:cNvPr id="23555" name="Rectangle 3"/>
          <p:cNvSpPr>
            <a:spLocks noGrp="1" noChangeArrowheads="1"/>
          </p:cNvSpPr>
          <p:nvPr>
            <p:ph type="body" idx="1"/>
          </p:nvPr>
        </p:nvSpPr>
        <p:spPr>
          <a:xfrm>
            <a:off x="457200" y="2332037"/>
            <a:ext cx="8229600" cy="4525963"/>
          </a:xfrm>
        </p:spPr>
        <p:txBody>
          <a:bodyPr/>
          <a:lstStyle/>
          <a:p>
            <a:r>
              <a:rPr lang="en-US" dirty="0" smtClean="0"/>
              <a:t>Punishment by application</a:t>
            </a:r>
          </a:p>
          <a:p>
            <a:pPr lvl="1"/>
            <a:r>
              <a:rPr lang="en-US" dirty="0" smtClean="0"/>
              <a:t>You forget to wear your nametag to work and your supervisor gives you a “write up.”</a:t>
            </a:r>
          </a:p>
          <a:p>
            <a:r>
              <a:rPr lang="en-US" dirty="0" smtClean="0"/>
              <a:t>Punishment by removal</a:t>
            </a:r>
          </a:p>
          <a:p>
            <a:pPr lvl="1"/>
            <a:r>
              <a:rPr lang="en-US" dirty="0" smtClean="0"/>
              <a:t>You don’t eat all of your dinner so you don’t get dessert.</a:t>
            </a:r>
          </a:p>
        </p:txBody>
      </p:sp>
      <p:pic>
        <p:nvPicPr>
          <p:cNvPr id="276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28600"/>
            <a:ext cx="22860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3437147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OCKENBURY_7e_CH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HOCKENBURY_7e_CH01.thmx</Template>
  <TotalTime>9587</TotalTime>
  <Words>1715</Words>
  <Application>Microsoft Office PowerPoint</Application>
  <PresentationFormat>On-screen Show (4:3)</PresentationFormat>
  <Paragraphs>162</Paragraphs>
  <Slides>23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Wingdings</vt:lpstr>
      <vt:lpstr>Aharoni</vt:lpstr>
      <vt:lpstr>Times New Roman</vt:lpstr>
      <vt:lpstr>Calibri</vt:lpstr>
      <vt:lpstr>HOCKENBURY_7e_CH01</vt:lpstr>
      <vt:lpstr>Operant Conditioning: Associating Behaviors and Consequences</vt:lpstr>
      <vt:lpstr>Operant Conditioning</vt:lpstr>
      <vt:lpstr>PowerPoint Presentation</vt:lpstr>
      <vt:lpstr>PowerPoint Presentation</vt:lpstr>
      <vt:lpstr>Reinforcement: always increases behavior</vt:lpstr>
      <vt:lpstr>Reinforcement</vt:lpstr>
      <vt:lpstr>Avoidance and Escape Conditioning (to “aversive” stimuli) (often times involves negative reinforcement)</vt:lpstr>
      <vt:lpstr>Punishment: always decreases behavior</vt:lpstr>
      <vt:lpstr>Punishment</vt:lpstr>
      <vt:lpstr>Comparing Punishment and Negative Reinforcement</vt:lpstr>
      <vt:lpstr>Is Spanking Effective?</vt:lpstr>
      <vt:lpstr>Drawbacks to Punishment</vt:lpstr>
      <vt:lpstr>IN FOCUS Changing the Behavior of Others: Alternatives to Punishment</vt:lpstr>
      <vt:lpstr>Premack principle</vt:lpstr>
      <vt:lpstr>CRITICAL THINKING Is Human Freedom Just an Illusion?</vt:lpstr>
      <vt:lpstr>Operant Conditioning Terms</vt:lpstr>
      <vt:lpstr>Key Components of Operant Conditioning</vt:lpstr>
      <vt:lpstr>The Partial Reinforcement Effect and Schedules of Reinforcement</vt:lpstr>
      <vt:lpstr>Schedules of Reinforcement</vt:lpstr>
      <vt:lpstr>Schedules of Reinforcement</vt:lpstr>
      <vt:lpstr>Schedules of Reinforcement</vt:lpstr>
      <vt:lpstr>Schedules of Reinforcement and Response Patterns</vt:lpstr>
      <vt:lpstr>Applications of Operant Conditioning</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The Origins of Psychology</dc:title>
  <dc:creator>Kim</dc:creator>
  <cp:lastModifiedBy>dluser</cp:lastModifiedBy>
  <cp:revision>332</cp:revision>
  <dcterms:created xsi:type="dcterms:W3CDTF">2012-01-26T16:26:17Z</dcterms:created>
  <dcterms:modified xsi:type="dcterms:W3CDTF">2016-01-08T16:38:25Z</dcterms:modified>
</cp:coreProperties>
</file>