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9" r:id="rId1"/>
  </p:sldMasterIdLst>
  <p:notesMasterIdLst>
    <p:notesMasterId r:id="rId14"/>
  </p:notesMasterIdLst>
  <p:sldIdLst>
    <p:sldId id="345" r:id="rId2"/>
    <p:sldId id="372" r:id="rId3"/>
    <p:sldId id="346" r:id="rId4"/>
    <p:sldId id="347" r:id="rId5"/>
    <p:sldId id="371" r:id="rId6"/>
    <p:sldId id="348" r:id="rId7"/>
    <p:sldId id="350" r:id="rId8"/>
    <p:sldId id="351" r:id="rId9"/>
    <p:sldId id="352" r:id="rId10"/>
    <p:sldId id="373" r:id="rId11"/>
    <p:sldId id="353" r:id="rId12"/>
    <p:sldId id="354" r:id="rId13"/>
  </p:sldIdLst>
  <p:sldSz cx="9144000" cy="6858000" type="screen4x3"/>
  <p:notesSz cx="6858000" cy="9144000"/>
  <p:embeddedFontLst>
    <p:embeddedFont>
      <p:font typeface="Aharoni" panose="02010803020104030203" pitchFamily="2" charset="-79"/>
      <p:bold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030"/>
    <a:srgbClr val="06324B"/>
    <a:srgbClr val="2D3E74"/>
    <a:srgbClr val="5A8B88"/>
    <a:srgbClr val="93D0D1"/>
    <a:srgbClr val="F0D47C"/>
    <a:srgbClr val="E5B924"/>
    <a:srgbClr val="081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3" autoAdjust="0"/>
    <p:restoredTop sz="88508" autoAdjust="0"/>
  </p:normalViewPr>
  <p:slideViewPr>
    <p:cSldViewPr snapToGrid="0">
      <p:cViewPr>
        <p:scale>
          <a:sx n="80" d="100"/>
          <a:sy n="80" d="100"/>
        </p:scale>
        <p:origin x="-169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1467F0-D341-764B-AF9E-3BA328E549F6}" type="doc">
      <dgm:prSet loTypeId="urn:microsoft.com/office/officeart/2005/8/layout/process4" loCatId="" qsTypeId="urn:microsoft.com/office/officeart/2005/8/quickstyle/simple4" qsCatId="simple" csTypeId="urn:microsoft.com/office/officeart/2005/8/colors/accent0_1" csCatId="mainScheme" phldr="1"/>
      <dgm:spPr/>
      <dgm:t>
        <a:bodyPr/>
        <a:lstStyle/>
        <a:p>
          <a:endParaRPr lang="en-US"/>
        </a:p>
      </dgm:t>
    </dgm:pt>
    <dgm:pt modelId="{7E1A8C08-EEE2-BD49-AB8E-B219A09550C6}">
      <dgm:prSet custT="1"/>
      <dgm:spPr/>
      <dgm:t>
        <a:bodyPr/>
        <a:lstStyle/>
        <a:p>
          <a:pPr rtl="0"/>
          <a:r>
            <a:rPr lang="en-US" sz="2000" b="1" dirty="0" smtClean="0"/>
            <a:t>You’re more likely to imitate:</a:t>
          </a:r>
          <a:endParaRPr lang="en-US" sz="2000" dirty="0"/>
        </a:p>
      </dgm:t>
    </dgm:pt>
    <dgm:pt modelId="{4F40FD67-2EA8-A840-9369-893A868964A3}" type="parTrans" cxnId="{F4CBD24F-864B-D147-9069-141CD6E409CC}">
      <dgm:prSet/>
      <dgm:spPr/>
      <dgm:t>
        <a:bodyPr/>
        <a:lstStyle/>
        <a:p>
          <a:endParaRPr lang="en-US"/>
        </a:p>
      </dgm:t>
    </dgm:pt>
    <dgm:pt modelId="{221E543B-D987-1C45-838A-9A0BC1800512}" type="sibTrans" cxnId="{F4CBD24F-864B-D147-9069-141CD6E409CC}">
      <dgm:prSet/>
      <dgm:spPr/>
      <dgm:t>
        <a:bodyPr/>
        <a:lstStyle/>
        <a:p>
          <a:endParaRPr lang="en-US"/>
        </a:p>
      </dgm:t>
    </dgm:pt>
    <dgm:pt modelId="{C886B92A-58F0-AA48-B625-423EB0F9CB27}">
      <dgm:prSet custT="1"/>
      <dgm:spPr/>
      <dgm:t>
        <a:bodyPr/>
        <a:lstStyle/>
        <a:p>
          <a:pPr rtl="0"/>
          <a:r>
            <a:rPr lang="en-US" sz="1800" dirty="0" smtClean="0"/>
            <a:t>People who are rewarded for their behavior</a:t>
          </a:r>
          <a:endParaRPr lang="en-US" sz="1800" dirty="0"/>
        </a:p>
      </dgm:t>
    </dgm:pt>
    <dgm:pt modelId="{BFFDFAD6-3723-9042-9B82-AC656068B15D}" type="parTrans" cxnId="{7B27F830-4086-9943-A719-B6CE19AFCFA3}">
      <dgm:prSet/>
      <dgm:spPr/>
      <dgm:t>
        <a:bodyPr/>
        <a:lstStyle/>
        <a:p>
          <a:endParaRPr lang="en-US"/>
        </a:p>
      </dgm:t>
    </dgm:pt>
    <dgm:pt modelId="{F4A5EB39-FFA3-1C41-AE07-90D59DDB5095}" type="sibTrans" cxnId="{7B27F830-4086-9943-A719-B6CE19AFCFA3}">
      <dgm:prSet/>
      <dgm:spPr/>
      <dgm:t>
        <a:bodyPr/>
        <a:lstStyle/>
        <a:p>
          <a:endParaRPr lang="en-US"/>
        </a:p>
      </dgm:t>
    </dgm:pt>
    <dgm:pt modelId="{5743CD52-3F66-A94A-BAA2-4EBF44ECBECE}">
      <dgm:prSet custT="1"/>
      <dgm:spPr/>
      <dgm:t>
        <a:bodyPr/>
        <a:lstStyle/>
        <a:p>
          <a:pPr rtl="0"/>
          <a:r>
            <a:rPr lang="en-US" sz="1800" dirty="0" smtClean="0"/>
            <a:t>Warm, nurturing people</a:t>
          </a:r>
          <a:endParaRPr lang="en-US" sz="1800" dirty="0"/>
        </a:p>
      </dgm:t>
    </dgm:pt>
    <dgm:pt modelId="{11DCD9AB-5C31-1C4A-86FF-3BD8608FFC6D}" type="parTrans" cxnId="{DD088C76-A35B-1449-AFEA-2F594B8F47FF}">
      <dgm:prSet/>
      <dgm:spPr/>
      <dgm:t>
        <a:bodyPr/>
        <a:lstStyle/>
        <a:p>
          <a:endParaRPr lang="en-US"/>
        </a:p>
      </dgm:t>
    </dgm:pt>
    <dgm:pt modelId="{ECF953E7-3B5C-7B40-B88B-16A4E71D98E8}" type="sibTrans" cxnId="{DD088C76-A35B-1449-AFEA-2F594B8F47FF}">
      <dgm:prSet/>
      <dgm:spPr/>
      <dgm:t>
        <a:bodyPr/>
        <a:lstStyle/>
        <a:p>
          <a:endParaRPr lang="en-US"/>
        </a:p>
      </dgm:t>
    </dgm:pt>
    <dgm:pt modelId="{5849DC95-CF04-D345-B88A-9E02C876B6F9}">
      <dgm:prSet custT="1"/>
      <dgm:spPr/>
      <dgm:t>
        <a:bodyPr/>
        <a:lstStyle/>
        <a:p>
          <a:pPr rtl="0"/>
          <a:r>
            <a:rPr lang="en-US" sz="1800" dirty="0" smtClean="0"/>
            <a:t>People who have control over you or have the power to influence your life</a:t>
          </a:r>
          <a:endParaRPr lang="en-US" sz="1800" dirty="0"/>
        </a:p>
      </dgm:t>
    </dgm:pt>
    <dgm:pt modelId="{032A0B0C-5B71-314C-8273-842E5E4F12B0}" type="parTrans" cxnId="{60FB0074-C217-EF4B-8A33-64979542EAA8}">
      <dgm:prSet/>
      <dgm:spPr/>
      <dgm:t>
        <a:bodyPr/>
        <a:lstStyle/>
        <a:p>
          <a:endParaRPr lang="en-US"/>
        </a:p>
      </dgm:t>
    </dgm:pt>
    <dgm:pt modelId="{001C0C7B-320E-EE4F-8E83-909811E42BDA}" type="sibTrans" cxnId="{60FB0074-C217-EF4B-8A33-64979542EAA8}">
      <dgm:prSet/>
      <dgm:spPr/>
      <dgm:t>
        <a:bodyPr/>
        <a:lstStyle/>
        <a:p>
          <a:endParaRPr lang="en-US"/>
        </a:p>
      </dgm:t>
    </dgm:pt>
    <dgm:pt modelId="{F3F16AF0-7837-2A41-9A42-4B9DA7609EBA}">
      <dgm:prSet custT="1"/>
      <dgm:spPr/>
      <dgm:t>
        <a:bodyPr/>
        <a:lstStyle/>
        <a:p>
          <a:pPr rtl="0"/>
          <a:r>
            <a:rPr lang="en-US" sz="1800" dirty="0" smtClean="0"/>
            <a:t>People who are similar to you in terms of age, sex, and interests</a:t>
          </a:r>
          <a:endParaRPr lang="en-US" sz="1800" dirty="0"/>
        </a:p>
      </dgm:t>
    </dgm:pt>
    <dgm:pt modelId="{3F476772-02DC-C945-B4C9-92BCC2216B7C}" type="parTrans" cxnId="{F37B14B6-92DA-904C-831E-AE6B80267211}">
      <dgm:prSet/>
      <dgm:spPr/>
      <dgm:t>
        <a:bodyPr/>
        <a:lstStyle/>
        <a:p>
          <a:endParaRPr lang="en-US"/>
        </a:p>
      </dgm:t>
    </dgm:pt>
    <dgm:pt modelId="{FF531FC0-826E-1141-AA95-BD7D73F0198E}" type="sibTrans" cxnId="{F37B14B6-92DA-904C-831E-AE6B80267211}">
      <dgm:prSet/>
      <dgm:spPr/>
      <dgm:t>
        <a:bodyPr/>
        <a:lstStyle/>
        <a:p>
          <a:endParaRPr lang="en-US"/>
        </a:p>
      </dgm:t>
    </dgm:pt>
    <dgm:pt modelId="{AF081297-58F5-AE4A-8725-F561B53EFBA1}">
      <dgm:prSet custT="1"/>
      <dgm:spPr/>
      <dgm:t>
        <a:bodyPr/>
        <a:lstStyle/>
        <a:p>
          <a:pPr rtl="0"/>
          <a:r>
            <a:rPr lang="en-US" sz="1800" dirty="0" smtClean="0"/>
            <a:t>People you perceive as having higher social status</a:t>
          </a:r>
          <a:endParaRPr lang="en-US" sz="1800" dirty="0"/>
        </a:p>
      </dgm:t>
    </dgm:pt>
    <dgm:pt modelId="{F3570E06-6FEF-FA44-9291-BFDD0D63F443}" type="parTrans" cxnId="{A86EA4FF-5F13-E44D-BCBC-BE097C592418}">
      <dgm:prSet/>
      <dgm:spPr/>
      <dgm:t>
        <a:bodyPr/>
        <a:lstStyle/>
        <a:p>
          <a:endParaRPr lang="en-US"/>
        </a:p>
      </dgm:t>
    </dgm:pt>
    <dgm:pt modelId="{11FAEC3C-023E-3E43-83FF-E3546CB3BF11}" type="sibTrans" cxnId="{A86EA4FF-5F13-E44D-BCBC-BE097C592418}">
      <dgm:prSet/>
      <dgm:spPr/>
      <dgm:t>
        <a:bodyPr/>
        <a:lstStyle/>
        <a:p>
          <a:endParaRPr lang="en-US"/>
        </a:p>
      </dgm:t>
    </dgm:pt>
    <dgm:pt modelId="{EA383D24-D2D9-BD4D-A492-13E11A72E52D}">
      <dgm:prSet custT="1"/>
      <dgm:spPr/>
      <dgm:t>
        <a:bodyPr/>
        <a:lstStyle/>
        <a:p>
          <a:pPr rtl="0"/>
          <a:r>
            <a:rPr lang="en-US" sz="1800" dirty="0" smtClean="0"/>
            <a:t>When the task to be imitated is not extremely easy or difficult</a:t>
          </a:r>
          <a:endParaRPr lang="en-US" sz="1800" dirty="0"/>
        </a:p>
      </dgm:t>
    </dgm:pt>
    <dgm:pt modelId="{A6170ACA-45EA-1C42-91BA-01201D086AB8}" type="parTrans" cxnId="{41B63867-C420-C540-A187-73338F9191CF}">
      <dgm:prSet/>
      <dgm:spPr/>
      <dgm:t>
        <a:bodyPr/>
        <a:lstStyle/>
        <a:p>
          <a:endParaRPr lang="en-US"/>
        </a:p>
      </dgm:t>
    </dgm:pt>
    <dgm:pt modelId="{8491EC07-4C09-5E42-B428-B72F8FBFA65F}" type="sibTrans" cxnId="{41B63867-C420-C540-A187-73338F9191CF}">
      <dgm:prSet/>
      <dgm:spPr/>
      <dgm:t>
        <a:bodyPr/>
        <a:lstStyle/>
        <a:p>
          <a:endParaRPr lang="en-US"/>
        </a:p>
      </dgm:t>
    </dgm:pt>
    <dgm:pt modelId="{E6807B82-9556-C74D-A7BE-0E1F435AAE44}">
      <dgm:prSet custT="1"/>
      <dgm:spPr/>
      <dgm:t>
        <a:bodyPr/>
        <a:lstStyle/>
        <a:p>
          <a:pPr rtl="0"/>
          <a:r>
            <a:rPr lang="en-US" sz="1800" dirty="0" smtClean="0"/>
            <a:t>If you lack confidence in your own abilities in a particular situation</a:t>
          </a:r>
          <a:endParaRPr lang="en-US" sz="1800" dirty="0"/>
        </a:p>
      </dgm:t>
    </dgm:pt>
    <dgm:pt modelId="{9C84740C-DA0A-874E-9165-2CA669E22E97}" type="parTrans" cxnId="{DB0A5C1E-AB43-AA4D-B362-975AC02ED6F7}">
      <dgm:prSet/>
      <dgm:spPr/>
      <dgm:t>
        <a:bodyPr/>
        <a:lstStyle/>
        <a:p>
          <a:endParaRPr lang="en-US"/>
        </a:p>
      </dgm:t>
    </dgm:pt>
    <dgm:pt modelId="{AAC9B1F0-2586-D74E-A702-72340D4F9850}" type="sibTrans" cxnId="{DB0A5C1E-AB43-AA4D-B362-975AC02ED6F7}">
      <dgm:prSet/>
      <dgm:spPr/>
      <dgm:t>
        <a:bodyPr/>
        <a:lstStyle/>
        <a:p>
          <a:endParaRPr lang="en-US"/>
        </a:p>
      </dgm:t>
    </dgm:pt>
    <dgm:pt modelId="{4DE814DB-C844-7F47-B485-79E2DE8BE200}">
      <dgm:prSet custT="1"/>
      <dgm:spPr/>
      <dgm:t>
        <a:bodyPr/>
        <a:lstStyle/>
        <a:p>
          <a:pPr rtl="0"/>
          <a:r>
            <a:rPr lang="en-US" sz="1800" dirty="0" smtClean="0"/>
            <a:t>If the situation is unfamiliar or ambiguous</a:t>
          </a:r>
          <a:endParaRPr lang="en-US" sz="1800" dirty="0"/>
        </a:p>
      </dgm:t>
    </dgm:pt>
    <dgm:pt modelId="{135641B9-867B-2242-A834-2C263B351EC4}" type="parTrans" cxnId="{093C02BA-FC46-2345-BAD0-FAB2936302F9}">
      <dgm:prSet/>
      <dgm:spPr/>
      <dgm:t>
        <a:bodyPr/>
        <a:lstStyle/>
        <a:p>
          <a:endParaRPr lang="en-US"/>
        </a:p>
      </dgm:t>
    </dgm:pt>
    <dgm:pt modelId="{65B2FC66-8C54-1E45-8F86-01D09D455515}" type="sibTrans" cxnId="{093C02BA-FC46-2345-BAD0-FAB2936302F9}">
      <dgm:prSet/>
      <dgm:spPr/>
      <dgm:t>
        <a:bodyPr/>
        <a:lstStyle/>
        <a:p>
          <a:endParaRPr lang="en-US"/>
        </a:p>
      </dgm:t>
    </dgm:pt>
    <dgm:pt modelId="{C2053115-0813-464B-8803-BA2C459C9619}">
      <dgm:prSet custT="1"/>
      <dgm:spPr/>
      <dgm:t>
        <a:bodyPr/>
        <a:lstStyle/>
        <a:p>
          <a:pPr rtl="0"/>
          <a:r>
            <a:rPr lang="en-US" sz="1800" dirty="0" smtClean="0"/>
            <a:t>If you’ve been rewarded for imitating the same behavior in the past</a:t>
          </a:r>
          <a:endParaRPr lang="en-US" sz="1800" dirty="0"/>
        </a:p>
      </dgm:t>
    </dgm:pt>
    <dgm:pt modelId="{9E3714D8-6BF9-FD47-90B8-5154E967ACF7}" type="parTrans" cxnId="{AF8C0DDC-2B38-9F4A-8AC7-2CA0D43BE207}">
      <dgm:prSet/>
      <dgm:spPr/>
      <dgm:t>
        <a:bodyPr/>
        <a:lstStyle/>
        <a:p>
          <a:endParaRPr lang="en-US"/>
        </a:p>
      </dgm:t>
    </dgm:pt>
    <dgm:pt modelId="{B2AE6AA4-72E7-D146-9A6F-340A99E4617E}" type="sibTrans" cxnId="{AF8C0DDC-2B38-9F4A-8AC7-2CA0D43BE207}">
      <dgm:prSet/>
      <dgm:spPr/>
      <dgm:t>
        <a:bodyPr/>
        <a:lstStyle/>
        <a:p>
          <a:endParaRPr lang="en-US"/>
        </a:p>
      </dgm:t>
    </dgm:pt>
    <dgm:pt modelId="{1C6F745F-6FEB-074D-B87E-CE97C6A30D0A}" type="pres">
      <dgm:prSet presAssocID="{191467F0-D341-764B-AF9E-3BA328E549F6}" presName="Name0" presStyleCnt="0">
        <dgm:presLayoutVars>
          <dgm:dir/>
          <dgm:animLvl val="lvl"/>
          <dgm:resizeHandles val="exact"/>
        </dgm:presLayoutVars>
      </dgm:prSet>
      <dgm:spPr/>
      <dgm:t>
        <a:bodyPr/>
        <a:lstStyle/>
        <a:p>
          <a:endParaRPr lang="en-US"/>
        </a:p>
      </dgm:t>
    </dgm:pt>
    <dgm:pt modelId="{B15D3DAB-D5C2-0443-972B-D11083E21AD9}" type="pres">
      <dgm:prSet presAssocID="{C2053115-0813-464B-8803-BA2C459C9619}" presName="boxAndChildren" presStyleCnt="0"/>
      <dgm:spPr/>
    </dgm:pt>
    <dgm:pt modelId="{3567DE18-4753-624F-B018-6DF979BEB65F}" type="pres">
      <dgm:prSet presAssocID="{C2053115-0813-464B-8803-BA2C459C9619}" presName="parentTextBox" presStyleLbl="node1" presStyleIdx="0" presStyleCnt="10"/>
      <dgm:spPr/>
      <dgm:t>
        <a:bodyPr/>
        <a:lstStyle/>
        <a:p>
          <a:endParaRPr lang="en-US"/>
        </a:p>
      </dgm:t>
    </dgm:pt>
    <dgm:pt modelId="{7ABF8749-3377-A842-B821-7E9BBDEBD136}" type="pres">
      <dgm:prSet presAssocID="{65B2FC66-8C54-1E45-8F86-01D09D455515}" presName="sp" presStyleCnt="0"/>
      <dgm:spPr/>
    </dgm:pt>
    <dgm:pt modelId="{C5B6B750-5273-804F-A708-20D1B59F134E}" type="pres">
      <dgm:prSet presAssocID="{4DE814DB-C844-7F47-B485-79E2DE8BE200}" presName="arrowAndChildren" presStyleCnt="0"/>
      <dgm:spPr/>
    </dgm:pt>
    <dgm:pt modelId="{532E1DC1-64DB-2547-A2C8-0821A36FDC58}" type="pres">
      <dgm:prSet presAssocID="{4DE814DB-C844-7F47-B485-79E2DE8BE200}" presName="parentTextArrow" presStyleLbl="node1" presStyleIdx="1" presStyleCnt="10"/>
      <dgm:spPr/>
      <dgm:t>
        <a:bodyPr/>
        <a:lstStyle/>
        <a:p>
          <a:endParaRPr lang="en-US"/>
        </a:p>
      </dgm:t>
    </dgm:pt>
    <dgm:pt modelId="{5A03C6DD-391D-D54C-9988-3C67FC24EA61}" type="pres">
      <dgm:prSet presAssocID="{AAC9B1F0-2586-D74E-A702-72340D4F9850}" presName="sp" presStyleCnt="0"/>
      <dgm:spPr/>
    </dgm:pt>
    <dgm:pt modelId="{43624B3B-81A5-134D-8ECE-9060A6F02EF9}" type="pres">
      <dgm:prSet presAssocID="{E6807B82-9556-C74D-A7BE-0E1F435AAE44}" presName="arrowAndChildren" presStyleCnt="0"/>
      <dgm:spPr/>
    </dgm:pt>
    <dgm:pt modelId="{30797370-25B7-C145-916C-85C6D68C27C4}" type="pres">
      <dgm:prSet presAssocID="{E6807B82-9556-C74D-A7BE-0E1F435AAE44}" presName="parentTextArrow" presStyleLbl="node1" presStyleIdx="2" presStyleCnt="10"/>
      <dgm:spPr/>
      <dgm:t>
        <a:bodyPr/>
        <a:lstStyle/>
        <a:p>
          <a:endParaRPr lang="en-US"/>
        </a:p>
      </dgm:t>
    </dgm:pt>
    <dgm:pt modelId="{859B4DD6-5776-764E-9A06-7D89EF39416F}" type="pres">
      <dgm:prSet presAssocID="{8491EC07-4C09-5E42-B428-B72F8FBFA65F}" presName="sp" presStyleCnt="0"/>
      <dgm:spPr/>
    </dgm:pt>
    <dgm:pt modelId="{E5441E38-DA5F-4B48-92F0-8884554B9B79}" type="pres">
      <dgm:prSet presAssocID="{EA383D24-D2D9-BD4D-A492-13E11A72E52D}" presName="arrowAndChildren" presStyleCnt="0"/>
      <dgm:spPr/>
    </dgm:pt>
    <dgm:pt modelId="{E9A62028-410B-6F41-B0D5-DF94C57F700A}" type="pres">
      <dgm:prSet presAssocID="{EA383D24-D2D9-BD4D-A492-13E11A72E52D}" presName="parentTextArrow" presStyleLbl="node1" presStyleIdx="3" presStyleCnt="10"/>
      <dgm:spPr/>
      <dgm:t>
        <a:bodyPr/>
        <a:lstStyle/>
        <a:p>
          <a:endParaRPr lang="en-US"/>
        </a:p>
      </dgm:t>
    </dgm:pt>
    <dgm:pt modelId="{298CCB86-A428-A94A-8990-0D2D4A2879A5}" type="pres">
      <dgm:prSet presAssocID="{11FAEC3C-023E-3E43-83FF-E3546CB3BF11}" presName="sp" presStyleCnt="0"/>
      <dgm:spPr/>
    </dgm:pt>
    <dgm:pt modelId="{E5A857A0-8CA8-064B-985E-CA6762353441}" type="pres">
      <dgm:prSet presAssocID="{AF081297-58F5-AE4A-8725-F561B53EFBA1}" presName="arrowAndChildren" presStyleCnt="0"/>
      <dgm:spPr/>
    </dgm:pt>
    <dgm:pt modelId="{C1180E09-1754-4046-8596-4A3DA01FEC01}" type="pres">
      <dgm:prSet presAssocID="{AF081297-58F5-AE4A-8725-F561B53EFBA1}" presName="parentTextArrow" presStyleLbl="node1" presStyleIdx="4" presStyleCnt="10"/>
      <dgm:spPr/>
      <dgm:t>
        <a:bodyPr/>
        <a:lstStyle/>
        <a:p>
          <a:endParaRPr lang="en-US"/>
        </a:p>
      </dgm:t>
    </dgm:pt>
    <dgm:pt modelId="{3046B9DA-8020-9B41-A176-AC8D61E9CC39}" type="pres">
      <dgm:prSet presAssocID="{FF531FC0-826E-1141-AA95-BD7D73F0198E}" presName="sp" presStyleCnt="0"/>
      <dgm:spPr/>
    </dgm:pt>
    <dgm:pt modelId="{FEEE3681-3DF9-AE49-9C74-623005DBC3C9}" type="pres">
      <dgm:prSet presAssocID="{F3F16AF0-7837-2A41-9A42-4B9DA7609EBA}" presName="arrowAndChildren" presStyleCnt="0"/>
      <dgm:spPr/>
    </dgm:pt>
    <dgm:pt modelId="{6F9B403C-5657-D246-AFBC-C72D882A1370}" type="pres">
      <dgm:prSet presAssocID="{F3F16AF0-7837-2A41-9A42-4B9DA7609EBA}" presName="parentTextArrow" presStyleLbl="node1" presStyleIdx="5" presStyleCnt="10"/>
      <dgm:spPr/>
      <dgm:t>
        <a:bodyPr/>
        <a:lstStyle/>
        <a:p>
          <a:endParaRPr lang="en-US"/>
        </a:p>
      </dgm:t>
    </dgm:pt>
    <dgm:pt modelId="{073A523D-6F7A-0743-81E0-441AF44A597A}" type="pres">
      <dgm:prSet presAssocID="{001C0C7B-320E-EE4F-8E83-909811E42BDA}" presName="sp" presStyleCnt="0"/>
      <dgm:spPr/>
    </dgm:pt>
    <dgm:pt modelId="{608D7EA9-840C-4442-BE78-27209F836C13}" type="pres">
      <dgm:prSet presAssocID="{5849DC95-CF04-D345-B88A-9E02C876B6F9}" presName="arrowAndChildren" presStyleCnt="0"/>
      <dgm:spPr/>
    </dgm:pt>
    <dgm:pt modelId="{E8842331-6D9B-8C4A-9155-59DF6BF225A8}" type="pres">
      <dgm:prSet presAssocID="{5849DC95-CF04-D345-B88A-9E02C876B6F9}" presName="parentTextArrow" presStyleLbl="node1" presStyleIdx="6" presStyleCnt="10"/>
      <dgm:spPr/>
      <dgm:t>
        <a:bodyPr/>
        <a:lstStyle/>
        <a:p>
          <a:endParaRPr lang="en-US"/>
        </a:p>
      </dgm:t>
    </dgm:pt>
    <dgm:pt modelId="{1FD15EFD-0D5D-7C4D-998B-A33A884861C8}" type="pres">
      <dgm:prSet presAssocID="{ECF953E7-3B5C-7B40-B88B-16A4E71D98E8}" presName="sp" presStyleCnt="0"/>
      <dgm:spPr/>
    </dgm:pt>
    <dgm:pt modelId="{483F6080-D4A4-3A43-B116-90A6964BE5D3}" type="pres">
      <dgm:prSet presAssocID="{5743CD52-3F66-A94A-BAA2-4EBF44ECBECE}" presName="arrowAndChildren" presStyleCnt="0"/>
      <dgm:spPr/>
    </dgm:pt>
    <dgm:pt modelId="{FEE5647B-9778-954C-AEFD-2C9C2BF6A31F}" type="pres">
      <dgm:prSet presAssocID="{5743CD52-3F66-A94A-BAA2-4EBF44ECBECE}" presName="parentTextArrow" presStyleLbl="node1" presStyleIdx="7" presStyleCnt="10"/>
      <dgm:spPr/>
      <dgm:t>
        <a:bodyPr/>
        <a:lstStyle/>
        <a:p>
          <a:endParaRPr lang="en-US"/>
        </a:p>
      </dgm:t>
    </dgm:pt>
    <dgm:pt modelId="{501889C9-FA3D-034B-B624-9659553BB754}" type="pres">
      <dgm:prSet presAssocID="{F4A5EB39-FFA3-1C41-AE07-90D59DDB5095}" presName="sp" presStyleCnt="0"/>
      <dgm:spPr/>
    </dgm:pt>
    <dgm:pt modelId="{8AA92286-E211-D94C-A03C-82060F217C9C}" type="pres">
      <dgm:prSet presAssocID="{C886B92A-58F0-AA48-B625-423EB0F9CB27}" presName="arrowAndChildren" presStyleCnt="0"/>
      <dgm:spPr/>
    </dgm:pt>
    <dgm:pt modelId="{2949A087-2FF5-AF4C-8BC8-FF2A27C260F7}" type="pres">
      <dgm:prSet presAssocID="{C886B92A-58F0-AA48-B625-423EB0F9CB27}" presName="parentTextArrow" presStyleLbl="node1" presStyleIdx="8" presStyleCnt="10"/>
      <dgm:spPr/>
      <dgm:t>
        <a:bodyPr/>
        <a:lstStyle/>
        <a:p>
          <a:endParaRPr lang="en-US"/>
        </a:p>
      </dgm:t>
    </dgm:pt>
    <dgm:pt modelId="{A8B04B54-68D9-A940-8846-2E6D2C7DFBB7}" type="pres">
      <dgm:prSet presAssocID="{221E543B-D987-1C45-838A-9A0BC1800512}" presName="sp" presStyleCnt="0"/>
      <dgm:spPr/>
    </dgm:pt>
    <dgm:pt modelId="{D6692928-3DC2-DB41-83A6-602274194B51}" type="pres">
      <dgm:prSet presAssocID="{7E1A8C08-EEE2-BD49-AB8E-B219A09550C6}" presName="arrowAndChildren" presStyleCnt="0"/>
      <dgm:spPr/>
    </dgm:pt>
    <dgm:pt modelId="{7CA364C3-F5FF-8544-9259-A5B1E3FFB9FD}" type="pres">
      <dgm:prSet presAssocID="{7E1A8C08-EEE2-BD49-AB8E-B219A09550C6}" presName="parentTextArrow" presStyleLbl="node1" presStyleIdx="9" presStyleCnt="10"/>
      <dgm:spPr/>
      <dgm:t>
        <a:bodyPr/>
        <a:lstStyle/>
        <a:p>
          <a:endParaRPr lang="en-US"/>
        </a:p>
      </dgm:t>
    </dgm:pt>
  </dgm:ptLst>
  <dgm:cxnLst>
    <dgm:cxn modelId="{7B27F830-4086-9943-A719-B6CE19AFCFA3}" srcId="{191467F0-D341-764B-AF9E-3BA328E549F6}" destId="{C886B92A-58F0-AA48-B625-423EB0F9CB27}" srcOrd="1" destOrd="0" parTransId="{BFFDFAD6-3723-9042-9B82-AC656068B15D}" sibTransId="{F4A5EB39-FFA3-1C41-AE07-90D59DDB5095}"/>
    <dgm:cxn modelId="{41B63867-C420-C540-A187-73338F9191CF}" srcId="{191467F0-D341-764B-AF9E-3BA328E549F6}" destId="{EA383D24-D2D9-BD4D-A492-13E11A72E52D}" srcOrd="6" destOrd="0" parTransId="{A6170ACA-45EA-1C42-91BA-01201D086AB8}" sibTransId="{8491EC07-4C09-5E42-B428-B72F8FBFA65F}"/>
    <dgm:cxn modelId="{BE09F202-FCE9-9046-9ED7-C17C364D8624}" type="presOf" srcId="{4DE814DB-C844-7F47-B485-79E2DE8BE200}" destId="{532E1DC1-64DB-2547-A2C8-0821A36FDC58}" srcOrd="0" destOrd="0" presId="urn:microsoft.com/office/officeart/2005/8/layout/process4"/>
    <dgm:cxn modelId="{68657BB0-1AFA-494F-BBE7-2FB68AC554E7}" type="presOf" srcId="{EA383D24-D2D9-BD4D-A492-13E11A72E52D}" destId="{E9A62028-410B-6F41-B0D5-DF94C57F700A}" srcOrd="0" destOrd="0" presId="urn:microsoft.com/office/officeart/2005/8/layout/process4"/>
    <dgm:cxn modelId="{F4CBD24F-864B-D147-9069-141CD6E409CC}" srcId="{191467F0-D341-764B-AF9E-3BA328E549F6}" destId="{7E1A8C08-EEE2-BD49-AB8E-B219A09550C6}" srcOrd="0" destOrd="0" parTransId="{4F40FD67-2EA8-A840-9369-893A868964A3}" sibTransId="{221E543B-D987-1C45-838A-9A0BC1800512}"/>
    <dgm:cxn modelId="{A81FD032-92C4-F84B-8E9D-5E4BF99625FC}" type="presOf" srcId="{C2053115-0813-464B-8803-BA2C459C9619}" destId="{3567DE18-4753-624F-B018-6DF979BEB65F}" srcOrd="0" destOrd="0" presId="urn:microsoft.com/office/officeart/2005/8/layout/process4"/>
    <dgm:cxn modelId="{A78ACDCA-3279-E84E-B93C-701C10591B70}" type="presOf" srcId="{5849DC95-CF04-D345-B88A-9E02C876B6F9}" destId="{E8842331-6D9B-8C4A-9155-59DF6BF225A8}" srcOrd="0" destOrd="0" presId="urn:microsoft.com/office/officeart/2005/8/layout/process4"/>
    <dgm:cxn modelId="{34425AFA-C501-5742-8D58-E81FD2D4FB87}" type="presOf" srcId="{5743CD52-3F66-A94A-BAA2-4EBF44ECBECE}" destId="{FEE5647B-9778-954C-AEFD-2C9C2BF6A31F}" srcOrd="0" destOrd="0" presId="urn:microsoft.com/office/officeart/2005/8/layout/process4"/>
    <dgm:cxn modelId="{3C0C4E6E-B0FF-F349-A965-3BD89FB40828}" type="presOf" srcId="{C886B92A-58F0-AA48-B625-423EB0F9CB27}" destId="{2949A087-2FF5-AF4C-8BC8-FF2A27C260F7}" srcOrd="0" destOrd="0" presId="urn:microsoft.com/office/officeart/2005/8/layout/process4"/>
    <dgm:cxn modelId="{DD088C76-A35B-1449-AFEA-2F594B8F47FF}" srcId="{191467F0-D341-764B-AF9E-3BA328E549F6}" destId="{5743CD52-3F66-A94A-BAA2-4EBF44ECBECE}" srcOrd="2" destOrd="0" parTransId="{11DCD9AB-5C31-1C4A-86FF-3BD8608FFC6D}" sibTransId="{ECF953E7-3B5C-7B40-B88B-16A4E71D98E8}"/>
    <dgm:cxn modelId="{F37B14B6-92DA-904C-831E-AE6B80267211}" srcId="{191467F0-D341-764B-AF9E-3BA328E549F6}" destId="{F3F16AF0-7837-2A41-9A42-4B9DA7609EBA}" srcOrd="4" destOrd="0" parTransId="{3F476772-02DC-C945-B4C9-92BCC2216B7C}" sibTransId="{FF531FC0-826E-1141-AA95-BD7D73F0198E}"/>
    <dgm:cxn modelId="{DB0A5C1E-AB43-AA4D-B362-975AC02ED6F7}" srcId="{191467F0-D341-764B-AF9E-3BA328E549F6}" destId="{E6807B82-9556-C74D-A7BE-0E1F435AAE44}" srcOrd="7" destOrd="0" parTransId="{9C84740C-DA0A-874E-9165-2CA669E22E97}" sibTransId="{AAC9B1F0-2586-D74E-A702-72340D4F9850}"/>
    <dgm:cxn modelId="{07018439-1162-8846-AF9D-24DBE34D1FF2}" type="presOf" srcId="{F3F16AF0-7837-2A41-9A42-4B9DA7609EBA}" destId="{6F9B403C-5657-D246-AFBC-C72D882A1370}" srcOrd="0" destOrd="0" presId="urn:microsoft.com/office/officeart/2005/8/layout/process4"/>
    <dgm:cxn modelId="{96774E7A-F114-8246-8A4F-0D6DA10F2A95}" type="presOf" srcId="{7E1A8C08-EEE2-BD49-AB8E-B219A09550C6}" destId="{7CA364C3-F5FF-8544-9259-A5B1E3FFB9FD}" srcOrd="0" destOrd="0" presId="urn:microsoft.com/office/officeart/2005/8/layout/process4"/>
    <dgm:cxn modelId="{075F1E30-B6D0-2547-A9F0-1D632568F076}" type="presOf" srcId="{E6807B82-9556-C74D-A7BE-0E1F435AAE44}" destId="{30797370-25B7-C145-916C-85C6D68C27C4}" srcOrd="0" destOrd="0" presId="urn:microsoft.com/office/officeart/2005/8/layout/process4"/>
    <dgm:cxn modelId="{75DB0A34-9488-464F-9ABE-EA00E4DA1EA0}" type="presOf" srcId="{191467F0-D341-764B-AF9E-3BA328E549F6}" destId="{1C6F745F-6FEB-074D-B87E-CE97C6A30D0A}" srcOrd="0" destOrd="0" presId="urn:microsoft.com/office/officeart/2005/8/layout/process4"/>
    <dgm:cxn modelId="{60FB0074-C217-EF4B-8A33-64979542EAA8}" srcId="{191467F0-D341-764B-AF9E-3BA328E549F6}" destId="{5849DC95-CF04-D345-B88A-9E02C876B6F9}" srcOrd="3" destOrd="0" parTransId="{032A0B0C-5B71-314C-8273-842E5E4F12B0}" sibTransId="{001C0C7B-320E-EE4F-8E83-909811E42BDA}"/>
    <dgm:cxn modelId="{A7FD0070-394A-3F4C-8BEA-73F17C9605B4}" type="presOf" srcId="{AF081297-58F5-AE4A-8725-F561B53EFBA1}" destId="{C1180E09-1754-4046-8596-4A3DA01FEC01}" srcOrd="0" destOrd="0" presId="urn:microsoft.com/office/officeart/2005/8/layout/process4"/>
    <dgm:cxn modelId="{093C02BA-FC46-2345-BAD0-FAB2936302F9}" srcId="{191467F0-D341-764B-AF9E-3BA328E549F6}" destId="{4DE814DB-C844-7F47-B485-79E2DE8BE200}" srcOrd="8" destOrd="0" parTransId="{135641B9-867B-2242-A834-2C263B351EC4}" sibTransId="{65B2FC66-8C54-1E45-8F86-01D09D455515}"/>
    <dgm:cxn modelId="{A86EA4FF-5F13-E44D-BCBC-BE097C592418}" srcId="{191467F0-D341-764B-AF9E-3BA328E549F6}" destId="{AF081297-58F5-AE4A-8725-F561B53EFBA1}" srcOrd="5" destOrd="0" parTransId="{F3570E06-6FEF-FA44-9291-BFDD0D63F443}" sibTransId="{11FAEC3C-023E-3E43-83FF-E3546CB3BF11}"/>
    <dgm:cxn modelId="{AF8C0DDC-2B38-9F4A-8AC7-2CA0D43BE207}" srcId="{191467F0-D341-764B-AF9E-3BA328E549F6}" destId="{C2053115-0813-464B-8803-BA2C459C9619}" srcOrd="9" destOrd="0" parTransId="{9E3714D8-6BF9-FD47-90B8-5154E967ACF7}" sibTransId="{B2AE6AA4-72E7-D146-9A6F-340A99E4617E}"/>
    <dgm:cxn modelId="{CCFD444C-9A46-1C4F-91C5-2D0A1C3FBA75}" type="presParOf" srcId="{1C6F745F-6FEB-074D-B87E-CE97C6A30D0A}" destId="{B15D3DAB-D5C2-0443-972B-D11083E21AD9}" srcOrd="0" destOrd="0" presId="urn:microsoft.com/office/officeart/2005/8/layout/process4"/>
    <dgm:cxn modelId="{DDE1162A-D6B0-2B4E-A7E4-BE3817AEA826}" type="presParOf" srcId="{B15D3DAB-D5C2-0443-972B-D11083E21AD9}" destId="{3567DE18-4753-624F-B018-6DF979BEB65F}" srcOrd="0" destOrd="0" presId="urn:microsoft.com/office/officeart/2005/8/layout/process4"/>
    <dgm:cxn modelId="{9086D358-0269-2849-9A4E-6BCD2471A9FA}" type="presParOf" srcId="{1C6F745F-6FEB-074D-B87E-CE97C6A30D0A}" destId="{7ABF8749-3377-A842-B821-7E9BBDEBD136}" srcOrd="1" destOrd="0" presId="urn:microsoft.com/office/officeart/2005/8/layout/process4"/>
    <dgm:cxn modelId="{527E3459-A29C-A24D-A9CE-012E1068E5DF}" type="presParOf" srcId="{1C6F745F-6FEB-074D-B87E-CE97C6A30D0A}" destId="{C5B6B750-5273-804F-A708-20D1B59F134E}" srcOrd="2" destOrd="0" presId="urn:microsoft.com/office/officeart/2005/8/layout/process4"/>
    <dgm:cxn modelId="{1FCA6104-CBFF-E849-9729-F18E40A18EAF}" type="presParOf" srcId="{C5B6B750-5273-804F-A708-20D1B59F134E}" destId="{532E1DC1-64DB-2547-A2C8-0821A36FDC58}" srcOrd="0" destOrd="0" presId="urn:microsoft.com/office/officeart/2005/8/layout/process4"/>
    <dgm:cxn modelId="{D7BA36D0-4120-8744-893C-0CEAE02A1821}" type="presParOf" srcId="{1C6F745F-6FEB-074D-B87E-CE97C6A30D0A}" destId="{5A03C6DD-391D-D54C-9988-3C67FC24EA61}" srcOrd="3" destOrd="0" presId="urn:microsoft.com/office/officeart/2005/8/layout/process4"/>
    <dgm:cxn modelId="{6F5B21F9-8478-5A48-9F15-568B8C28763D}" type="presParOf" srcId="{1C6F745F-6FEB-074D-B87E-CE97C6A30D0A}" destId="{43624B3B-81A5-134D-8ECE-9060A6F02EF9}" srcOrd="4" destOrd="0" presId="urn:microsoft.com/office/officeart/2005/8/layout/process4"/>
    <dgm:cxn modelId="{173F5BAB-81F6-FA42-91E5-700CEDCE5C01}" type="presParOf" srcId="{43624B3B-81A5-134D-8ECE-9060A6F02EF9}" destId="{30797370-25B7-C145-916C-85C6D68C27C4}" srcOrd="0" destOrd="0" presId="urn:microsoft.com/office/officeart/2005/8/layout/process4"/>
    <dgm:cxn modelId="{988867CF-BFC8-5840-9CF5-549D08803482}" type="presParOf" srcId="{1C6F745F-6FEB-074D-B87E-CE97C6A30D0A}" destId="{859B4DD6-5776-764E-9A06-7D89EF39416F}" srcOrd="5" destOrd="0" presId="urn:microsoft.com/office/officeart/2005/8/layout/process4"/>
    <dgm:cxn modelId="{3515CD00-E130-E849-8F85-9D6863A0FEC7}" type="presParOf" srcId="{1C6F745F-6FEB-074D-B87E-CE97C6A30D0A}" destId="{E5441E38-DA5F-4B48-92F0-8884554B9B79}" srcOrd="6" destOrd="0" presId="urn:microsoft.com/office/officeart/2005/8/layout/process4"/>
    <dgm:cxn modelId="{FA08B854-6BA3-924E-8EA3-3A8B5EC6E16C}" type="presParOf" srcId="{E5441E38-DA5F-4B48-92F0-8884554B9B79}" destId="{E9A62028-410B-6F41-B0D5-DF94C57F700A}" srcOrd="0" destOrd="0" presId="urn:microsoft.com/office/officeart/2005/8/layout/process4"/>
    <dgm:cxn modelId="{BDB55C8F-FCA6-7340-B4A3-0C37343DBC4A}" type="presParOf" srcId="{1C6F745F-6FEB-074D-B87E-CE97C6A30D0A}" destId="{298CCB86-A428-A94A-8990-0D2D4A2879A5}" srcOrd="7" destOrd="0" presId="urn:microsoft.com/office/officeart/2005/8/layout/process4"/>
    <dgm:cxn modelId="{7D21566B-AC89-A948-9AEA-4C8C9B950A83}" type="presParOf" srcId="{1C6F745F-6FEB-074D-B87E-CE97C6A30D0A}" destId="{E5A857A0-8CA8-064B-985E-CA6762353441}" srcOrd="8" destOrd="0" presId="urn:microsoft.com/office/officeart/2005/8/layout/process4"/>
    <dgm:cxn modelId="{4DA56ACF-3D1C-0345-A97D-4AB7A95CCEF0}" type="presParOf" srcId="{E5A857A0-8CA8-064B-985E-CA6762353441}" destId="{C1180E09-1754-4046-8596-4A3DA01FEC01}" srcOrd="0" destOrd="0" presId="urn:microsoft.com/office/officeart/2005/8/layout/process4"/>
    <dgm:cxn modelId="{293109C0-4479-0544-BE7D-2A79E24DBE87}" type="presParOf" srcId="{1C6F745F-6FEB-074D-B87E-CE97C6A30D0A}" destId="{3046B9DA-8020-9B41-A176-AC8D61E9CC39}" srcOrd="9" destOrd="0" presId="urn:microsoft.com/office/officeart/2005/8/layout/process4"/>
    <dgm:cxn modelId="{30126BE5-B23F-2248-A181-A86383A6EDB8}" type="presParOf" srcId="{1C6F745F-6FEB-074D-B87E-CE97C6A30D0A}" destId="{FEEE3681-3DF9-AE49-9C74-623005DBC3C9}" srcOrd="10" destOrd="0" presId="urn:microsoft.com/office/officeart/2005/8/layout/process4"/>
    <dgm:cxn modelId="{E4C6C9AF-27F2-7C40-B6DB-FA306FC803A4}" type="presParOf" srcId="{FEEE3681-3DF9-AE49-9C74-623005DBC3C9}" destId="{6F9B403C-5657-D246-AFBC-C72D882A1370}" srcOrd="0" destOrd="0" presId="urn:microsoft.com/office/officeart/2005/8/layout/process4"/>
    <dgm:cxn modelId="{524E1F77-1952-CF4F-97CA-FB349A15E584}" type="presParOf" srcId="{1C6F745F-6FEB-074D-B87E-CE97C6A30D0A}" destId="{073A523D-6F7A-0743-81E0-441AF44A597A}" srcOrd="11" destOrd="0" presId="urn:microsoft.com/office/officeart/2005/8/layout/process4"/>
    <dgm:cxn modelId="{D6F6D627-7FD4-644B-A90B-672ECC813E53}" type="presParOf" srcId="{1C6F745F-6FEB-074D-B87E-CE97C6A30D0A}" destId="{608D7EA9-840C-4442-BE78-27209F836C13}" srcOrd="12" destOrd="0" presId="urn:microsoft.com/office/officeart/2005/8/layout/process4"/>
    <dgm:cxn modelId="{DE4F0B53-E504-0B40-A8FE-C75390E9B639}" type="presParOf" srcId="{608D7EA9-840C-4442-BE78-27209F836C13}" destId="{E8842331-6D9B-8C4A-9155-59DF6BF225A8}" srcOrd="0" destOrd="0" presId="urn:microsoft.com/office/officeart/2005/8/layout/process4"/>
    <dgm:cxn modelId="{E35E0E70-3573-344E-A795-0573BDA40075}" type="presParOf" srcId="{1C6F745F-6FEB-074D-B87E-CE97C6A30D0A}" destId="{1FD15EFD-0D5D-7C4D-998B-A33A884861C8}" srcOrd="13" destOrd="0" presId="urn:microsoft.com/office/officeart/2005/8/layout/process4"/>
    <dgm:cxn modelId="{93C3B54C-337C-3040-866B-6ED81AA30BC0}" type="presParOf" srcId="{1C6F745F-6FEB-074D-B87E-CE97C6A30D0A}" destId="{483F6080-D4A4-3A43-B116-90A6964BE5D3}" srcOrd="14" destOrd="0" presId="urn:microsoft.com/office/officeart/2005/8/layout/process4"/>
    <dgm:cxn modelId="{FAC5585F-918C-7C4E-97DA-7DE7787D5FE0}" type="presParOf" srcId="{483F6080-D4A4-3A43-B116-90A6964BE5D3}" destId="{FEE5647B-9778-954C-AEFD-2C9C2BF6A31F}" srcOrd="0" destOrd="0" presId="urn:microsoft.com/office/officeart/2005/8/layout/process4"/>
    <dgm:cxn modelId="{2454D354-B110-EC4D-9DA1-4E6097710A31}" type="presParOf" srcId="{1C6F745F-6FEB-074D-B87E-CE97C6A30D0A}" destId="{501889C9-FA3D-034B-B624-9659553BB754}" srcOrd="15" destOrd="0" presId="urn:microsoft.com/office/officeart/2005/8/layout/process4"/>
    <dgm:cxn modelId="{01F2AC62-6D9D-E441-8161-BAD05D5E1DC1}" type="presParOf" srcId="{1C6F745F-6FEB-074D-B87E-CE97C6A30D0A}" destId="{8AA92286-E211-D94C-A03C-82060F217C9C}" srcOrd="16" destOrd="0" presId="urn:microsoft.com/office/officeart/2005/8/layout/process4"/>
    <dgm:cxn modelId="{26B4627E-87EE-9549-9F41-197D256CA5ED}" type="presParOf" srcId="{8AA92286-E211-D94C-A03C-82060F217C9C}" destId="{2949A087-2FF5-AF4C-8BC8-FF2A27C260F7}" srcOrd="0" destOrd="0" presId="urn:microsoft.com/office/officeart/2005/8/layout/process4"/>
    <dgm:cxn modelId="{C1CD51F7-4A31-784D-BF03-6E645C7E9306}" type="presParOf" srcId="{1C6F745F-6FEB-074D-B87E-CE97C6A30D0A}" destId="{A8B04B54-68D9-A940-8846-2E6D2C7DFBB7}" srcOrd="17" destOrd="0" presId="urn:microsoft.com/office/officeart/2005/8/layout/process4"/>
    <dgm:cxn modelId="{315A9670-6EEE-A741-A883-C3771E2EEB57}" type="presParOf" srcId="{1C6F745F-6FEB-074D-B87E-CE97C6A30D0A}" destId="{D6692928-3DC2-DB41-83A6-602274194B51}" srcOrd="18" destOrd="0" presId="urn:microsoft.com/office/officeart/2005/8/layout/process4"/>
    <dgm:cxn modelId="{BE42809E-FE01-F540-884B-7B60306B3054}" type="presParOf" srcId="{D6692928-3DC2-DB41-83A6-602274194B51}" destId="{7CA364C3-F5FF-8544-9259-A5B1E3FFB9F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7DE18-4753-624F-B018-6DF979BEB65F}">
      <dsp:nvSpPr>
        <dsp:cNvPr id="0" name=""/>
        <dsp:cNvSpPr/>
      </dsp:nvSpPr>
      <dsp:spPr>
        <a:xfrm>
          <a:off x="0" y="4218172"/>
          <a:ext cx="8229600" cy="30773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If you’ve been rewarded for imitating the same behavior in the past</a:t>
          </a:r>
          <a:endParaRPr lang="en-US" sz="1800" kern="1200" dirty="0"/>
        </a:p>
      </dsp:txBody>
      <dsp:txXfrm>
        <a:off x="0" y="4218172"/>
        <a:ext cx="8229600" cy="307734"/>
      </dsp:txXfrm>
    </dsp:sp>
    <dsp:sp modelId="{532E1DC1-64DB-2547-A2C8-0821A36FDC58}">
      <dsp:nvSpPr>
        <dsp:cNvPr id="0" name=""/>
        <dsp:cNvSpPr/>
      </dsp:nvSpPr>
      <dsp:spPr>
        <a:xfrm rot="10800000">
          <a:off x="0" y="3749493"/>
          <a:ext cx="8229600" cy="473295"/>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If the situation is unfamiliar or ambiguous</a:t>
          </a:r>
          <a:endParaRPr lang="en-US" sz="1800" kern="1200" dirty="0"/>
        </a:p>
      </dsp:txBody>
      <dsp:txXfrm rot="10800000">
        <a:off x="0" y="3749493"/>
        <a:ext cx="8229600" cy="307533"/>
      </dsp:txXfrm>
    </dsp:sp>
    <dsp:sp modelId="{30797370-25B7-C145-916C-85C6D68C27C4}">
      <dsp:nvSpPr>
        <dsp:cNvPr id="0" name=""/>
        <dsp:cNvSpPr/>
      </dsp:nvSpPr>
      <dsp:spPr>
        <a:xfrm rot="10800000">
          <a:off x="0" y="3280813"/>
          <a:ext cx="8229600" cy="473295"/>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If you lack confidence in your own abilities in a particular situation</a:t>
          </a:r>
          <a:endParaRPr lang="en-US" sz="1800" kern="1200" dirty="0"/>
        </a:p>
      </dsp:txBody>
      <dsp:txXfrm rot="10800000">
        <a:off x="0" y="3280813"/>
        <a:ext cx="8229600" cy="307533"/>
      </dsp:txXfrm>
    </dsp:sp>
    <dsp:sp modelId="{E9A62028-410B-6F41-B0D5-DF94C57F700A}">
      <dsp:nvSpPr>
        <dsp:cNvPr id="0" name=""/>
        <dsp:cNvSpPr/>
      </dsp:nvSpPr>
      <dsp:spPr>
        <a:xfrm rot="10800000">
          <a:off x="0" y="2812133"/>
          <a:ext cx="8229600" cy="473295"/>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When the task to be imitated is not extremely easy or difficult</a:t>
          </a:r>
          <a:endParaRPr lang="en-US" sz="1800" kern="1200" dirty="0"/>
        </a:p>
      </dsp:txBody>
      <dsp:txXfrm rot="10800000">
        <a:off x="0" y="2812133"/>
        <a:ext cx="8229600" cy="307533"/>
      </dsp:txXfrm>
    </dsp:sp>
    <dsp:sp modelId="{C1180E09-1754-4046-8596-4A3DA01FEC01}">
      <dsp:nvSpPr>
        <dsp:cNvPr id="0" name=""/>
        <dsp:cNvSpPr/>
      </dsp:nvSpPr>
      <dsp:spPr>
        <a:xfrm rot="10800000">
          <a:off x="0" y="2343454"/>
          <a:ext cx="8229600" cy="473295"/>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People you perceive as having higher social status</a:t>
          </a:r>
          <a:endParaRPr lang="en-US" sz="1800" kern="1200" dirty="0"/>
        </a:p>
      </dsp:txBody>
      <dsp:txXfrm rot="10800000">
        <a:off x="0" y="2343454"/>
        <a:ext cx="8229600" cy="307533"/>
      </dsp:txXfrm>
    </dsp:sp>
    <dsp:sp modelId="{6F9B403C-5657-D246-AFBC-C72D882A1370}">
      <dsp:nvSpPr>
        <dsp:cNvPr id="0" name=""/>
        <dsp:cNvSpPr/>
      </dsp:nvSpPr>
      <dsp:spPr>
        <a:xfrm rot="10800000">
          <a:off x="0" y="1874774"/>
          <a:ext cx="8229600" cy="473295"/>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People who are similar to you in terms of age, sex, and interests</a:t>
          </a:r>
          <a:endParaRPr lang="en-US" sz="1800" kern="1200" dirty="0"/>
        </a:p>
      </dsp:txBody>
      <dsp:txXfrm rot="10800000">
        <a:off x="0" y="1874774"/>
        <a:ext cx="8229600" cy="307533"/>
      </dsp:txXfrm>
    </dsp:sp>
    <dsp:sp modelId="{E8842331-6D9B-8C4A-9155-59DF6BF225A8}">
      <dsp:nvSpPr>
        <dsp:cNvPr id="0" name=""/>
        <dsp:cNvSpPr/>
      </dsp:nvSpPr>
      <dsp:spPr>
        <a:xfrm rot="10800000">
          <a:off x="0" y="1406094"/>
          <a:ext cx="8229600" cy="473295"/>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People who have control over you or have the power to influence your life</a:t>
          </a:r>
          <a:endParaRPr lang="en-US" sz="1800" kern="1200" dirty="0"/>
        </a:p>
      </dsp:txBody>
      <dsp:txXfrm rot="10800000">
        <a:off x="0" y="1406094"/>
        <a:ext cx="8229600" cy="307533"/>
      </dsp:txXfrm>
    </dsp:sp>
    <dsp:sp modelId="{FEE5647B-9778-954C-AEFD-2C9C2BF6A31F}">
      <dsp:nvSpPr>
        <dsp:cNvPr id="0" name=""/>
        <dsp:cNvSpPr/>
      </dsp:nvSpPr>
      <dsp:spPr>
        <a:xfrm rot="10800000">
          <a:off x="0" y="937414"/>
          <a:ext cx="8229600" cy="473295"/>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Warm, nurturing people</a:t>
          </a:r>
          <a:endParaRPr lang="en-US" sz="1800" kern="1200" dirty="0"/>
        </a:p>
      </dsp:txBody>
      <dsp:txXfrm rot="10800000">
        <a:off x="0" y="937414"/>
        <a:ext cx="8229600" cy="307533"/>
      </dsp:txXfrm>
    </dsp:sp>
    <dsp:sp modelId="{2949A087-2FF5-AF4C-8BC8-FF2A27C260F7}">
      <dsp:nvSpPr>
        <dsp:cNvPr id="0" name=""/>
        <dsp:cNvSpPr/>
      </dsp:nvSpPr>
      <dsp:spPr>
        <a:xfrm rot="10800000">
          <a:off x="0" y="468735"/>
          <a:ext cx="8229600" cy="473295"/>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People who are rewarded for their behavior</a:t>
          </a:r>
          <a:endParaRPr lang="en-US" sz="1800" kern="1200" dirty="0"/>
        </a:p>
      </dsp:txBody>
      <dsp:txXfrm rot="10800000">
        <a:off x="0" y="468735"/>
        <a:ext cx="8229600" cy="307533"/>
      </dsp:txXfrm>
    </dsp:sp>
    <dsp:sp modelId="{7CA364C3-F5FF-8544-9259-A5B1E3FFB9FD}">
      <dsp:nvSpPr>
        <dsp:cNvPr id="0" name=""/>
        <dsp:cNvSpPr/>
      </dsp:nvSpPr>
      <dsp:spPr>
        <a:xfrm rot="10800000">
          <a:off x="0" y="55"/>
          <a:ext cx="8229600" cy="473295"/>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t>You’re more likely to imitate:</a:t>
          </a:r>
          <a:endParaRPr lang="en-US" sz="2000" kern="1200" dirty="0"/>
        </a:p>
      </dsp:txBody>
      <dsp:txXfrm rot="10800000">
        <a:off x="0" y="55"/>
        <a:ext cx="8229600" cy="30753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019CBF-F737-467B-91BB-EA399EA2F057}" type="datetimeFigureOut">
              <a:rPr lang="en-US" smtClean="0"/>
              <a:pPr/>
              <a:t>1/11/2016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8FCC53-D4C8-435D-B659-58083D069D84}" type="slidenum">
              <a:rPr lang="en-US" smtClean="0"/>
              <a:pPr/>
              <a:t>‹#›</a:t>
            </a:fld>
            <a:endParaRPr lang="en-US" dirty="0"/>
          </a:p>
        </p:txBody>
      </p:sp>
    </p:spTree>
    <p:extLst>
      <p:ext uri="{BB962C8B-B14F-4D97-AF65-F5344CB8AC3E}">
        <p14:creationId xmlns:p14="http://schemas.microsoft.com/office/powerpoint/2010/main" val="153650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1</a:t>
            </a:fld>
            <a:endParaRPr lang="en-US" dirty="0"/>
          </a:p>
        </p:txBody>
      </p:sp>
    </p:spTree>
    <p:extLst>
      <p:ext uri="{BB962C8B-B14F-4D97-AF65-F5344CB8AC3E}">
        <p14:creationId xmlns:p14="http://schemas.microsoft.com/office/powerpoint/2010/main" val="2363878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ABA44D-0807-4EE9-B13C-E93CCF3124A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8FCC53-D4C8-435D-B659-58083D069D84}" type="slidenum">
              <a:rPr lang="en-US" smtClean="0"/>
              <a:pPr/>
              <a:t>5</a:t>
            </a:fld>
            <a:endParaRPr lang="en-US" dirty="0"/>
          </a:p>
        </p:txBody>
      </p:sp>
    </p:spTree>
    <p:extLst>
      <p:ext uri="{BB962C8B-B14F-4D97-AF65-F5344CB8AC3E}">
        <p14:creationId xmlns:p14="http://schemas.microsoft.com/office/powerpoint/2010/main" val="67725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Bandura demonstrated the powerful influence of observational learning in a series of experiments conducted in the early 1960s. Children watched a film showing an adult playing aggressively with an inflated Bobo doll. If they saw the adult rewarded with candy for the aggressive behavior or experience no consequences, the children were much more likely to imitate the behavior than if they saw the adult punished for the aggressive behavior (Bandura, 1965; Bandura &amp; others, 1963).</a:t>
            </a:r>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9</a:t>
            </a:fld>
            <a:endParaRPr lang="en-US" dirty="0"/>
          </a:p>
        </p:txBody>
      </p:sp>
    </p:spTree>
    <p:extLst>
      <p:ext uri="{BB962C8B-B14F-4D97-AF65-F5344CB8AC3E}">
        <p14:creationId xmlns:p14="http://schemas.microsoft.com/office/powerpoint/2010/main" val="508990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4DBC5C-C3B8-4719-8C01-6F2E7ECACA02}" type="slidenum">
              <a:rPr lang="en-US" smtClean="0"/>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11</a:t>
            </a:fld>
            <a:endParaRPr lang="en-US" dirty="0"/>
          </a:p>
        </p:txBody>
      </p:sp>
    </p:spTree>
    <p:extLst>
      <p:ext uri="{BB962C8B-B14F-4D97-AF65-F5344CB8AC3E}">
        <p14:creationId xmlns:p14="http://schemas.microsoft.com/office/powerpoint/2010/main" val="4076745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Musical Mirror Neurons</a:t>
            </a:r>
          </a:p>
          <a:p>
            <a:r>
              <a:rPr lang="en-US" sz="1200" b="0" i="0" u="none" strike="noStrike" kern="1200" baseline="0" dirty="0" smtClean="0">
                <a:solidFill>
                  <a:schemeClr val="tx1"/>
                </a:solidFill>
                <a:latin typeface="+mn-lt"/>
                <a:ea typeface="+mn-ea"/>
                <a:cs typeface="+mn-cs"/>
              </a:rPr>
              <a:t>Non-musicians were trained to play a piece of music by ear on a piano keyboard, then underwent a series of fMRI scans (Lahav &amp; others, 2007). Panel (a) shows the participants’ brain activity as they listened to the</a:t>
            </a:r>
          </a:p>
          <a:p>
            <a:r>
              <a:rPr lang="en-US" sz="1200" b="0" i="0" u="none" strike="noStrike" kern="1200" baseline="0" dirty="0" smtClean="0">
                <a:solidFill>
                  <a:schemeClr val="tx1"/>
                </a:solidFill>
                <a:latin typeface="+mn-lt"/>
                <a:ea typeface="+mn-ea"/>
                <a:cs typeface="+mn-cs"/>
              </a:rPr>
              <a:t>same music they had already learned to play. Even though they were not moving as they lay in the scanner, motor areas of the brain were activated (dark red). The brighter red/yellow color indicates activation in the brain’s auditory areas. Panel (b) shows participants’ brain activity while they listened to unfamiliar music utilizing the same musical notes but in a different sequence. As you compare the scans in (a) and (b), notice the extensive activation in motor-related brain regions when the participants listened to the music that they had already learned to play, as in (a). However, these motor areas were not activated when they listened to the unfamiliar music that they had never played, as in (b).</a:t>
            </a:r>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12</a:t>
            </a:fld>
            <a:endParaRPr lang="en-US" dirty="0"/>
          </a:p>
        </p:txBody>
      </p:sp>
    </p:spTree>
    <p:extLst>
      <p:ext uri="{BB962C8B-B14F-4D97-AF65-F5344CB8AC3E}">
        <p14:creationId xmlns:p14="http://schemas.microsoft.com/office/powerpoint/2010/main" val="2651718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
        <p:nvSpPr>
          <p:cNvPr id="3" name="Rectangle 2"/>
          <p:cNvSpPr/>
          <p:nvPr userDrawn="1"/>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74259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2314426"/>
            <a:ext cx="8229600" cy="2000548"/>
          </a:xfrm>
        </p:spPr>
        <p:style>
          <a:lnRef idx="1">
            <a:schemeClr val="dk1"/>
          </a:lnRef>
          <a:fillRef idx="2">
            <a:schemeClr val="dk1"/>
          </a:fillRef>
          <a:effectRef idx="1">
            <a:schemeClr val="dk1"/>
          </a:effectRef>
          <a:fontRef idx="none"/>
        </p:style>
        <p:txBody>
          <a:bodyPr anchor="ctr" anchorCtr="0">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108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Questio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2314426"/>
            <a:ext cx="8229600" cy="2000548"/>
          </a:xfrm>
        </p:spPr>
        <p:style>
          <a:lnRef idx="1">
            <a:schemeClr val="dk1"/>
          </a:lnRef>
          <a:fillRef idx="2">
            <a:schemeClr val="dk1"/>
          </a:fillRef>
          <a:effectRef idx="1">
            <a:schemeClr val="dk1"/>
          </a:effectRef>
          <a:fontRef idx="none"/>
        </p:style>
        <p:txBody>
          <a:bodyPr anchor="ctr" anchorCtr="0">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108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
        <p:nvSpPr>
          <p:cNvPr id="5" name="Rectangle 4"/>
          <p:cNvSpPr/>
          <p:nvPr userDrawn="1"/>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21" r:id="rId7"/>
    <p:sldLayoutId id="2147483728" r:id="rId8"/>
  </p:sldLayoutIdLst>
  <p:txStyles>
    <p:titleStyle>
      <a:lvl1pPr algn="l" defTabSz="914400" rtl="0" eaLnBrk="1" latinLnBrk="0" hangingPunct="1">
        <a:spcBef>
          <a:spcPct val="0"/>
        </a:spcBef>
        <a:buNone/>
        <a:defRPr sz="36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Clr>
          <a:schemeClr val="accent6">
            <a:lumMod val="50000"/>
          </a:schemeClr>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Contemporary Views of Operant Conditioning</a:t>
            </a:r>
            <a:endParaRPr lang="en-US" dirty="0"/>
          </a:p>
        </p:txBody>
      </p:sp>
      <p:sp>
        <p:nvSpPr>
          <p:cNvPr id="3" name="Content Placeholder 2"/>
          <p:cNvSpPr>
            <a:spLocks noGrp="1"/>
          </p:cNvSpPr>
          <p:nvPr>
            <p:ph idx="1"/>
          </p:nvPr>
        </p:nvSpPr>
        <p:spPr/>
        <p:txBody>
          <a:bodyPr/>
          <a:lstStyle/>
          <a:p>
            <a:r>
              <a:rPr lang="en-US" b="1" dirty="0" smtClean="0"/>
              <a:t>Tolman</a:t>
            </a:r>
          </a:p>
          <a:p>
            <a:pPr lvl="1"/>
            <a:r>
              <a:rPr lang="en-US" dirty="0" smtClean="0"/>
              <a:t>Cognitive processes play important role in complex behavior learning</a:t>
            </a:r>
          </a:p>
          <a:p>
            <a:pPr lvl="1"/>
            <a:r>
              <a:rPr lang="en-US" dirty="0" smtClean="0"/>
              <a:t>Although these processes cannot be directly observed, these can be experimentally verified and inferred by careful observation of outward behavior</a:t>
            </a:r>
          </a:p>
          <a:p>
            <a:pPr lvl="2"/>
            <a:r>
              <a:rPr lang="en-US" dirty="0" smtClean="0"/>
              <a:t>Cognitive maps</a:t>
            </a:r>
          </a:p>
          <a:p>
            <a:pPr lvl="2"/>
            <a:r>
              <a:rPr lang="en-US" dirty="0" smtClean="0"/>
              <a:t>Strengthened behavior</a:t>
            </a:r>
          </a:p>
          <a:p>
            <a:pPr lvl="1"/>
            <a:endParaRPr lang="en-US" dirty="0" smtClean="0"/>
          </a:p>
          <a:p>
            <a:pPr lvl="1"/>
            <a:endParaRPr lang="en-US" dirty="0"/>
          </a:p>
        </p:txBody>
      </p:sp>
    </p:spTree>
    <p:extLst>
      <p:ext uri="{BB962C8B-B14F-4D97-AF65-F5344CB8AC3E}">
        <p14:creationId xmlns:p14="http://schemas.microsoft.com/office/powerpoint/2010/main" val="141252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Cognitive Processes involved in imitation</a:t>
            </a:r>
            <a:endParaRPr lang="en-US" dirty="0"/>
          </a:p>
        </p:txBody>
      </p:sp>
      <p:sp>
        <p:nvSpPr>
          <p:cNvPr id="3" name="Content Placeholder 2"/>
          <p:cNvSpPr>
            <a:spLocks noGrp="1"/>
          </p:cNvSpPr>
          <p:nvPr>
            <p:ph idx="1"/>
          </p:nvPr>
        </p:nvSpPr>
        <p:spPr/>
        <p:txBody>
          <a:bodyPr/>
          <a:lstStyle/>
          <a:p>
            <a:r>
              <a:rPr lang="en-US" dirty="0" smtClean="0"/>
              <a:t>Pay attention to the model (attention)</a:t>
            </a:r>
          </a:p>
          <a:p>
            <a:r>
              <a:rPr lang="en-US" dirty="0" smtClean="0"/>
              <a:t>Remember the model’s behavior (memory)</a:t>
            </a:r>
          </a:p>
          <a:p>
            <a:r>
              <a:rPr lang="en-US" dirty="0" smtClean="0"/>
              <a:t>Have the ability to perform the model’s behavior (motor skills)</a:t>
            </a:r>
          </a:p>
          <a:p>
            <a:r>
              <a:rPr lang="en-US" dirty="0" smtClean="0"/>
              <a:t>Motivation to attempt the behavior (motivation) (see next table)</a:t>
            </a:r>
          </a:p>
          <a:p>
            <a:endParaRPr lang="en-US" dirty="0"/>
          </a:p>
        </p:txBody>
      </p:sp>
    </p:spTree>
    <p:extLst>
      <p:ext uri="{BB962C8B-B14F-4D97-AF65-F5344CB8AC3E}">
        <p14:creationId xmlns:p14="http://schemas.microsoft.com/office/powerpoint/2010/main" val="3519481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That Increase Imitation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73475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3105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FOCUS ON NEUROSCIENCE</a:t>
            </a:r>
            <a:br>
              <a:rPr lang="en-US" dirty="0" smtClean="0"/>
            </a:br>
            <a:r>
              <a:rPr lang="en-US" dirty="0" smtClean="0"/>
              <a:t>Mirror Neurons: Imitation in the Brain</a:t>
            </a:r>
            <a:endParaRPr lang="en-US" dirty="0"/>
          </a:p>
        </p:txBody>
      </p:sp>
      <p:sp>
        <p:nvSpPr>
          <p:cNvPr id="3" name="Content Placeholder 2"/>
          <p:cNvSpPr>
            <a:spLocks noGrp="1"/>
          </p:cNvSpPr>
          <p:nvPr>
            <p:ph idx="1"/>
          </p:nvPr>
        </p:nvSpPr>
        <p:spPr>
          <a:xfrm>
            <a:off x="457200" y="1600200"/>
            <a:ext cx="4775200" cy="4525963"/>
          </a:xfrm>
        </p:spPr>
        <p:txBody>
          <a:bodyPr>
            <a:normAutofit lnSpcReduction="10000"/>
          </a:bodyPr>
          <a:lstStyle/>
          <a:p>
            <a:r>
              <a:rPr lang="en-US" b="1" dirty="0" smtClean="0"/>
              <a:t>Mirror neurons</a:t>
            </a:r>
          </a:p>
          <a:p>
            <a:pPr lvl="1"/>
            <a:r>
              <a:rPr lang="en-US" dirty="0" smtClean="0"/>
              <a:t>Reflect </a:t>
            </a:r>
            <a:r>
              <a:rPr lang="en-US" dirty="0"/>
              <a:t>visual </a:t>
            </a:r>
            <a:r>
              <a:rPr lang="en-US" dirty="0" smtClean="0"/>
              <a:t>processing </a:t>
            </a:r>
            <a:r>
              <a:rPr lang="en-US" i="1" dirty="0" smtClean="0"/>
              <a:t>and </a:t>
            </a:r>
            <a:r>
              <a:rPr lang="en-US" dirty="0" smtClean="0"/>
              <a:t>mentally</a:t>
            </a:r>
            <a:r>
              <a:rPr lang="en-US" dirty="0"/>
              <a:t> </a:t>
            </a:r>
            <a:r>
              <a:rPr lang="en-US" dirty="0" smtClean="0"/>
              <a:t>represent and interpret </a:t>
            </a:r>
            <a:r>
              <a:rPr lang="en-US" dirty="0"/>
              <a:t>the actions of </a:t>
            </a:r>
            <a:r>
              <a:rPr lang="en-US" dirty="0" smtClean="0"/>
              <a:t>others</a:t>
            </a:r>
          </a:p>
          <a:p>
            <a:pPr lvl="1"/>
            <a:endParaRPr lang="en-US" dirty="0" smtClean="0"/>
          </a:p>
          <a:p>
            <a:pPr lvl="1"/>
            <a:r>
              <a:rPr lang="en-US" dirty="0"/>
              <a:t>M</a:t>
            </a:r>
            <a:r>
              <a:rPr lang="en-US" dirty="0" smtClean="0"/>
              <a:t>ay </a:t>
            </a:r>
            <a:r>
              <a:rPr lang="en-US" dirty="0"/>
              <a:t>play a role in empathy, language, and social </a:t>
            </a:r>
            <a:r>
              <a:rPr lang="en-US" dirty="0" smtClean="0"/>
              <a:t>cognition or contribute to autism and other social functioning disorders (more scientific evidence needed)</a:t>
            </a:r>
          </a:p>
          <a:p>
            <a:pPr lvl="1"/>
            <a:endParaRPr lang="en-US" dirty="0"/>
          </a:p>
        </p:txBody>
      </p:sp>
      <p:pic>
        <p:nvPicPr>
          <p:cNvPr id="5" name="Picture 4" descr="Non-musicians were trained to play a piece of music by ear on a piano keyboard, then underwent a series of fMRI scans (Lahav &amp; others, 2007). Panel (a) shows the participants’ brain activity as they listened to the&#10;same music they had already learned to play. Even though they were not moving as they lay in the scanner, motor areas of the brain were activated  (dark red). The brighter red/yellow color indicates activation in the brain’s auditory areas. Panel (b) shows participants’ brain activity while they listened to unfamiliar music utilizing the same musical notes but in a different sequence. As you compare the scans in (a) and (b), notice the extensive activation in motor-related brain regions when the participants listened to the music that they had already learned to play, as in (a). However, these motor areas were not activated when they listened to the unfamiliar music that they had never played, as in (b).&#10;" title="Mirror neurons F M R I scan"/>
          <p:cNvPicPr>
            <a:picLocks noChangeAspect="1"/>
          </p:cNvPicPr>
          <p:nvPr/>
        </p:nvPicPr>
        <p:blipFill>
          <a:blip r:embed="rId3"/>
          <a:stretch>
            <a:fillRect/>
          </a:stretch>
        </p:blipFill>
        <p:spPr>
          <a:xfrm>
            <a:off x="5311733" y="1409681"/>
            <a:ext cx="3543300" cy="3263900"/>
          </a:xfrm>
          <a:prstGeom prst="rect">
            <a:avLst/>
          </a:prstGeom>
        </p:spPr>
      </p:pic>
      <p:sp>
        <p:nvSpPr>
          <p:cNvPr id="6" name="Rectangle 5"/>
          <p:cNvSpPr/>
          <p:nvPr/>
        </p:nvSpPr>
        <p:spPr>
          <a:xfrm>
            <a:off x="5511223" y="4765084"/>
            <a:ext cx="3199802" cy="369332"/>
          </a:xfrm>
          <a:prstGeom prst="rect">
            <a:avLst/>
          </a:prstGeom>
        </p:spPr>
        <p:txBody>
          <a:bodyPr wrap="none">
            <a:spAutoFit/>
          </a:bodyPr>
          <a:lstStyle/>
          <a:p>
            <a:r>
              <a:rPr lang="en-US" dirty="0"/>
              <a:t>Music to the ears—and brain!</a:t>
            </a:r>
          </a:p>
        </p:txBody>
      </p:sp>
    </p:spTree>
    <p:extLst>
      <p:ext uri="{BB962C8B-B14F-4D97-AF65-F5344CB8AC3E}">
        <p14:creationId xmlns:p14="http://schemas.microsoft.com/office/powerpoint/2010/main" val="3792233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685800" y="228600"/>
            <a:ext cx="7772400" cy="1143000"/>
          </a:xfrm>
        </p:spPr>
        <p:txBody>
          <a:bodyPr/>
          <a:lstStyle/>
          <a:p>
            <a:r>
              <a:rPr lang="en-US" sz="3200" dirty="0"/>
              <a:t>Cognitive Aspects of </a:t>
            </a:r>
            <a:br>
              <a:rPr lang="en-US" sz="3200" dirty="0"/>
            </a:br>
            <a:r>
              <a:rPr lang="en-US" sz="3200" dirty="0"/>
              <a:t>Operant Conditioning</a:t>
            </a:r>
          </a:p>
        </p:txBody>
      </p:sp>
      <p:sp>
        <p:nvSpPr>
          <p:cNvPr id="172035" name="Rectangle 3"/>
          <p:cNvSpPr>
            <a:spLocks noGrp="1" noChangeArrowheads="1"/>
          </p:cNvSpPr>
          <p:nvPr>
            <p:ph idx="1"/>
          </p:nvPr>
        </p:nvSpPr>
        <p:spPr>
          <a:xfrm>
            <a:off x="685800" y="1905000"/>
            <a:ext cx="7772400" cy="4495800"/>
          </a:xfrm>
        </p:spPr>
        <p:txBody>
          <a:bodyPr>
            <a:normAutofit lnSpcReduction="10000"/>
          </a:bodyPr>
          <a:lstStyle/>
          <a:p>
            <a:pPr algn="l">
              <a:lnSpc>
                <a:spcPct val="90000"/>
              </a:lnSpc>
            </a:pPr>
            <a:r>
              <a:rPr lang="en-US" sz="3000" dirty="0"/>
              <a:t>Cognitive map—term for a mental representation of the layout of a familiar </a:t>
            </a:r>
            <a:r>
              <a:rPr lang="en-US" sz="3000" dirty="0" smtClean="0"/>
              <a:t>environment (</a:t>
            </a:r>
            <a:r>
              <a:rPr lang="en-US" sz="3000" dirty="0" err="1" smtClean="0"/>
              <a:t>Tolman</a:t>
            </a:r>
            <a:r>
              <a:rPr lang="en-US" sz="3000" dirty="0" smtClean="0"/>
              <a:t>)</a:t>
            </a:r>
            <a:endParaRPr lang="en-US" sz="3000" dirty="0"/>
          </a:p>
          <a:p>
            <a:pPr>
              <a:lnSpc>
                <a:spcPct val="90000"/>
              </a:lnSpc>
            </a:pPr>
            <a:r>
              <a:rPr lang="en-US" sz="3000" dirty="0"/>
              <a:t>Latent learning—learning that occurs in the absence of reinforcement, but is not demonstrated until a </a:t>
            </a:r>
            <a:r>
              <a:rPr lang="en-US" sz="3000" dirty="0" err="1"/>
              <a:t>reinforcer</a:t>
            </a:r>
            <a:r>
              <a:rPr lang="en-US" sz="3000" dirty="0"/>
              <a:t> is </a:t>
            </a:r>
            <a:r>
              <a:rPr lang="en-US" sz="3000" dirty="0" smtClean="0"/>
              <a:t>available (</a:t>
            </a:r>
            <a:r>
              <a:rPr lang="en-US" sz="3000" dirty="0" err="1" smtClean="0"/>
              <a:t>Tolman’s</a:t>
            </a:r>
            <a:r>
              <a:rPr lang="en-US" sz="3000" dirty="0" smtClean="0"/>
              <a:t> rats p. 211) (see next slide)</a:t>
            </a:r>
            <a:endParaRPr lang="en-US" sz="3000" dirty="0"/>
          </a:p>
          <a:p>
            <a:pPr algn="l">
              <a:lnSpc>
                <a:spcPct val="90000"/>
              </a:lnSpc>
            </a:pPr>
            <a:r>
              <a:rPr lang="en-US" sz="3000" dirty="0"/>
              <a:t>Learned helplessness—phenomenon in which exposure to inescapable and uncontrollable aversive events produces passive </a:t>
            </a:r>
            <a:r>
              <a:rPr lang="en-US" sz="3000" dirty="0" smtClean="0"/>
              <a:t>behavior </a:t>
            </a:r>
            <a:r>
              <a:rPr lang="en-US" sz="3000" smtClean="0"/>
              <a:t>(Seligman)</a:t>
            </a:r>
            <a:endParaRPr lang="en-US" sz="3000" dirty="0"/>
          </a:p>
        </p:txBody>
      </p:sp>
    </p:spTree>
    <p:extLst>
      <p:ext uri="{BB962C8B-B14F-4D97-AF65-F5344CB8AC3E}">
        <p14:creationId xmlns:p14="http://schemas.microsoft.com/office/powerpoint/2010/main" val="1824926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Tolman: Cognitive Maps and Latent Learning</a:t>
            </a:r>
            <a:endParaRPr lang="en-US" dirty="0"/>
          </a:p>
        </p:txBody>
      </p:sp>
      <p:pic>
        <p:nvPicPr>
          <p:cNvPr id="5" name="Picture 4" descr="The figure is a line graph with 3 sets of data. The data show that. Beginning with day 1, the rats in group 1  received a food reward at the end of the  maze, and the number of errors they  made steadily decreased each day. The  rats in group 2 never received a food  reward; they made many errors as they  wandered about in the maze. The rats in  group 3 did not receive a food reward on  days 1 through 10. Beginning on day 11,  they received a food reward at the end  of the maze. Notice the sharp decrease  in errors on day 12 and thereafter. According  to Tolman, the rats in group 3  had formed a cognitive map of the maze  during the fi rst 11 days of the experiment.  Learning had taken place, but this  learning was not demonstrated until  reinforcement was present—a phenomenon  that Tolman called latent learning.  &#10;" title="Figure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700" y="1435100"/>
            <a:ext cx="6832600" cy="4782820"/>
          </a:xfrm>
          <a:prstGeom prst="rect">
            <a:avLst/>
          </a:prstGeom>
        </p:spPr>
      </p:pic>
    </p:spTree>
    <p:extLst>
      <p:ext uri="{BB962C8B-B14F-4D97-AF65-F5344CB8AC3E}">
        <p14:creationId xmlns:p14="http://schemas.microsoft.com/office/powerpoint/2010/main" val="1528807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Learned Helplessness</a:t>
            </a:r>
            <a:endParaRPr lang="en-US" dirty="0"/>
          </a:p>
        </p:txBody>
      </p:sp>
      <p:sp>
        <p:nvSpPr>
          <p:cNvPr id="3" name="Content Placeholder 2"/>
          <p:cNvSpPr>
            <a:spLocks noGrp="1"/>
          </p:cNvSpPr>
          <p:nvPr>
            <p:ph idx="1"/>
          </p:nvPr>
        </p:nvSpPr>
        <p:spPr>
          <a:xfrm>
            <a:off x="457200" y="2574389"/>
            <a:ext cx="8229600" cy="3551773"/>
          </a:xfrm>
        </p:spPr>
        <p:txBody>
          <a:bodyPr>
            <a:normAutofit fontScale="85000" lnSpcReduction="20000"/>
          </a:bodyPr>
          <a:lstStyle/>
          <a:p>
            <a:pPr>
              <a:lnSpc>
                <a:spcPct val="110000"/>
              </a:lnSpc>
            </a:pPr>
            <a:r>
              <a:rPr lang="en-US" dirty="0" smtClean="0"/>
              <a:t>Seligman </a:t>
            </a:r>
            <a:r>
              <a:rPr lang="en-US" dirty="0"/>
              <a:t>(b. 1942) began his </a:t>
            </a:r>
            <a:r>
              <a:rPr lang="en-US" dirty="0" smtClean="0"/>
              <a:t>research career </a:t>
            </a:r>
            <a:r>
              <a:rPr lang="en-US" dirty="0"/>
              <a:t>by studying learned </a:t>
            </a:r>
            <a:r>
              <a:rPr lang="en-US" dirty="0" smtClean="0"/>
              <a:t>helplessness in </a:t>
            </a:r>
            <a:r>
              <a:rPr lang="en-US" dirty="0"/>
              <a:t>dogs, and later, in humans. </a:t>
            </a:r>
            <a:r>
              <a:rPr lang="en-US" dirty="0" smtClean="0"/>
              <a:t/>
            </a:r>
            <a:br>
              <a:rPr lang="en-US" dirty="0" smtClean="0"/>
            </a:br>
            <a:endParaRPr lang="en-US" dirty="0" smtClean="0"/>
          </a:p>
          <a:p>
            <a:pPr>
              <a:lnSpc>
                <a:spcPct val="110000"/>
              </a:lnSpc>
            </a:pPr>
            <a:r>
              <a:rPr lang="en-US" dirty="0" smtClean="0"/>
              <a:t>He applied his findings to psychological problems</a:t>
            </a:r>
            <a:r>
              <a:rPr lang="en-US" dirty="0"/>
              <a:t>, including depression</a:t>
            </a:r>
            <a:r>
              <a:rPr lang="en-US" dirty="0" smtClean="0"/>
              <a:t>.</a:t>
            </a:r>
            <a:br>
              <a:rPr lang="en-US" dirty="0" smtClean="0"/>
            </a:br>
            <a:endParaRPr lang="en-US" dirty="0" smtClean="0"/>
          </a:p>
          <a:p>
            <a:pPr>
              <a:lnSpc>
                <a:spcPct val="110000"/>
              </a:lnSpc>
            </a:pPr>
            <a:r>
              <a:rPr lang="en-US" dirty="0" smtClean="0"/>
              <a:t>Seligman developed </a:t>
            </a:r>
            <a:r>
              <a:rPr lang="en-US" dirty="0"/>
              <a:t>techniques to teach </a:t>
            </a:r>
            <a:r>
              <a:rPr lang="en-US" dirty="0" smtClean="0"/>
              <a:t>people to </a:t>
            </a:r>
            <a:r>
              <a:rPr lang="en-US" dirty="0"/>
              <a:t>overcome feelings of helplessness</a:t>
            </a:r>
            <a:r>
              <a:rPr lang="en-US" dirty="0" smtClean="0"/>
              <a:t>, habitual </a:t>
            </a:r>
            <a:r>
              <a:rPr lang="en-US" dirty="0"/>
              <a:t>pessimism, and depression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310" y="-175161"/>
            <a:ext cx="3597275"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113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Photo of soccer play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 y="0"/>
            <a:ext cx="9288780" cy="6858000"/>
          </a:xfrm>
          <a:prstGeom prst="rect">
            <a:avLst/>
          </a:prstGeom>
        </p:spPr>
      </p:pic>
      <p:sp>
        <p:nvSpPr>
          <p:cNvPr id="2" name="Title 1"/>
          <p:cNvSpPr>
            <a:spLocks noGrp="1"/>
          </p:cNvSpPr>
          <p:nvPr>
            <p:ph type="title"/>
          </p:nvPr>
        </p:nvSpPr>
        <p:spPr>
          <a:xfrm>
            <a:off x="228600" y="0"/>
            <a:ext cx="6858000" cy="1143000"/>
          </a:xfrm>
        </p:spPr>
        <p:txBody>
          <a:bodyPr>
            <a:noAutofit/>
          </a:bodyPr>
          <a:lstStyle/>
          <a:p>
            <a:pPr algn="l">
              <a:lnSpc>
                <a:spcPts val="3200"/>
              </a:lnSpc>
            </a:pPr>
            <a:r>
              <a:rPr lang="en-US" sz="3600" dirty="0" smtClean="0">
                <a:solidFill>
                  <a:schemeClr val="bg1"/>
                </a:solidFill>
                <a:latin typeface="Aharoni" pitchFamily="2" charset="-79"/>
                <a:cs typeface="Aharoni" pitchFamily="2" charset="-79"/>
              </a:rPr>
              <a:t>Cognitive Aspects Continued</a:t>
            </a:r>
            <a:endParaRPr lang="en-US" sz="3600" dirty="0">
              <a:solidFill>
                <a:schemeClr val="bg1"/>
              </a:solidFill>
              <a:latin typeface="Aharoni" pitchFamily="2" charset="-79"/>
              <a:cs typeface="Aharoni" pitchFamily="2" charset="-79"/>
            </a:endParaRPr>
          </a:p>
        </p:txBody>
      </p:sp>
      <p:sp>
        <p:nvSpPr>
          <p:cNvPr id="1025" name="Rectangle 1"/>
          <p:cNvSpPr>
            <a:spLocks noChangeArrowheads="1"/>
          </p:cNvSpPr>
          <p:nvPr/>
        </p:nvSpPr>
        <p:spPr bwMode="auto">
          <a:xfrm>
            <a:off x="457200" y="1135733"/>
            <a:ext cx="5486400" cy="4518331"/>
          </a:xfrm>
          <a:prstGeom prst="rect">
            <a:avLst/>
          </a:prstGeom>
          <a:solidFill>
            <a:srgbClr val="5A8B88">
              <a:alpha val="69804"/>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lnSpc>
                <a:spcPts val="2200"/>
              </a:lnSpc>
              <a:spcBef>
                <a:spcPct val="0"/>
              </a:spcBef>
              <a:spcAft>
                <a:spcPts val="1200"/>
              </a:spcAft>
            </a:pPr>
            <a:r>
              <a:rPr lang="en-US" sz="2400" b="1" dirty="0">
                <a:solidFill>
                  <a:schemeClr val="bg1"/>
                </a:solidFill>
                <a:latin typeface="Arial" pitchFamily="34" charset="0"/>
                <a:ea typeface="Calibri" pitchFamily="34" charset="0"/>
                <a:cs typeface="Arial" pitchFamily="34" charset="0"/>
              </a:rPr>
              <a:t>Learned Helplessness </a:t>
            </a:r>
            <a:r>
              <a:rPr lang="en-US" sz="2400" b="1" dirty="0" smtClean="0">
                <a:solidFill>
                  <a:schemeClr val="bg1"/>
                </a:solidFill>
                <a:latin typeface="Arial" pitchFamily="34" charset="0"/>
                <a:ea typeface="Calibri" pitchFamily="34" charset="0"/>
                <a:cs typeface="Arial" pitchFamily="34" charset="0"/>
              </a:rPr>
              <a:t>(Seligman)</a:t>
            </a:r>
            <a:endParaRPr lang="en-US" sz="2400" b="1" dirty="0">
              <a:solidFill>
                <a:schemeClr val="bg1"/>
              </a:solidFill>
              <a:latin typeface="Arial" pitchFamily="34" charset="0"/>
              <a:ea typeface="Calibri" pitchFamily="34" charset="0"/>
              <a:cs typeface="Arial" pitchFamily="34" charset="0"/>
            </a:endParaRPr>
          </a:p>
          <a:p>
            <a:pPr marL="342900" indent="-342900" eaLnBrk="0" fontAlgn="base" hangingPunct="0">
              <a:lnSpc>
                <a:spcPts val="2200"/>
              </a:lnSpc>
              <a:spcBef>
                <a:spcPct val="0"/>
              </a:spcBef>
              <a:spcAft>
                <a:spcPts val="1200"/>
              </a:spcAft>
              <a:buFont typeface="Arial" pitchFamily="34" charset="0"/>
              <a:buChar char="•"/>
            </a:pPr>
            <a:r>
              <a:rPr lang="en-US" sz="2400" dirty="0">
                <a:solidFill>
                  <a:schemeClr val="bg1"/>
                </a:solidFill>
                <a:latin typeface="Arial" pitchFamily="34" charset="0"/>
                <a:ea typeface="Calibri" pitchFamily="34" charset="0"/>
                <a:cs typeface="Arial" pitchFamily="34" charset="0"/>
              </a:rPr>
              <a:t>Learned </a:t>
            </a:r>
            <a:r>
              <a:rPr lang="en-US" sz="2400" dirty="0" smtClean="0">
                <a:solidFill>
                  <a:schemeClr val="bg1"/>
                </a:solidFill>
                <a:latin typeface="Arial" pitchFamily="34" charset="0"/>
                <a:ea typeface="Calibri" pitchFamily="34" charset="0"/>
                <a:cs typeface="Arial" pitchFamily="34" charset="0"/>
              </a:rPr>
              <a:t>helplessness is the phenomenon </a:t>
            </a:r>
            <a:r>
              <a:rPr lang="en-US" sz="2400" dirty="0">
                <a:solidFill>
                  <a:schemeClr val="bg1"/>
                </a:solidFill>
                <a:latin typeface="Arial" pitchFamily="34" charset="0"/>
                <a:ea typeface="Calibri" pitchFamily="34" charset="0"/>
                <a:cs typeface="Arial" pitchFamily="34" charset="0"/>
              </a:rPr>
              <a:t>in which exposure to inescapable and uncontrollable aversive events produces passive </a:t>
            </a:r>
            <a:r>
              <a:rPr lang="en-US" sz="2400" dirty="0" smtClean="0">
                <a:solidFill>
                  <a:schemeClr val="bg1"/>
                </a:solidFill>
                <a:latin typeface="Arial" pitchFamily="34" charset="0"/>
                <a:ea typeface="Calibri" pitchFamily="34" charset="0"/>
                <a:cs typeface="Arial" pitchFamily="34" charset="0"/>
              </a:rPr>
              <a:t>behavior.</a:t>
            </a:r>
            <a:endParaRPr lang="en-US" sz="2400" dirty="0">
              <a:solidFill>
                <a:schemeClr val="bg1"/>
              </a:solidFill>
              <a:latin typeface="Arial" pitchFamily="34" charset="0"/>
              <a:ea typeface="Calibri" pitchFamily="34" charset="0"/>
              <a:cs typeface="Arial" pitchFamily="34" charset="0"/>
            </a:endParaRPr>
          </a:p>
          <a:p>
            <a:pPr marL="342900" indent="-342900" eaLnBrk="0" fontAlgn="base" hangingPunct="0">
              <a:lnSpc>
                <a:spcPts val="2200"/>
              </a:lnSpc>
              <a:spcBef>
                <a:spcPct val="0"/>
              </a:spcBef>
              <a:spcAft>
                <a:spcPts val="1200"/>
              </a:spcAft>
              <a:buFont typeface="Arial" pitchFamily="34" charset="0"/>
              <a:buChar char="•"/>
            </a:pPr>
            <a:r>
              <a:rPr lang="en-US" sz="2400" dirty="0" smtClean="0">
                <a:solidFill>
                  <a:schemeClr val="bg1"/>
                </a:solidFill>
                <a:latin typeface="Arial" pitchFamily="34" charset="0"/>
                <a:ea typeface="Calibri" pitchFamily="34" charset="0"/>
                <a:cs typeface="Arial" pitchFamily="34" charset="0"/>
              </a:rPr>
              <a:t>The cognitive </a:t>
            </a:r>
            <a:r>
              <a:rPr lang="en-US" sz="2400" dirty="0">
                <a:solidFill>
                  <a:schemeClr val="bg1"/>
                </a:solidFill>
                <a:latin typeface="Arial" pitchFamily="34" charset="0"/>
                <a:ea typeface="Calibri" pitchFamily="34" charset="0"/>
                <a:cs typeface="Arial" pitchFamily="34" charset="0"/>
              </a:rPr>
              <a:t>expectation that behavior would have no effect on the </a:t>
            </a:r>
            <a:r>
              <a:rPr lang="en-US" sz="2400" dirty="0" smtClean="0">
                <a:solidFill>
                  <a:schemeClr val="bg1"/>
                </a:solidFill>
                <a:latin typeface="Arial" pitchFamily="34" charset="0"/>
                <a:ea typeface="Calibri" pitchFamily="34" charset="0"/>
                <a:cs typeface="Arial" pitchFamily="34" charset="0"/>
              </a:rPr>
              <a:t>environment causes a </a:t>
            </a:r>
            <a:r>
              <a:rPr lang="en-US" sz="2400" dirty="0">
                <a:solidFill>
                  <a:schemeClr val="bg1"/>
                </a:solidFill>
                <a:latin typeface="Arial" pitchFamily="34" charset="0"/>
                <a:ea typeface="Calibri" pitchFamily="34" charset="0"/>
                <a:cs typeface="Arial" pitchFamily="34" charset="0"/>
              </a:rPr>
              <a:t>person or animal to become </a:t>
            </a:r>
            <a:r>
              <a:rPr lang="en-US" sz="2400" dirty="0" smtClean="0">
                <a:solidFill>
                  <a:schemeClr val="bg1"/>
                </a:solidFill>
                <a:latin typeface="Arial" pitchFamily="34" charset="0"/>
                <a:ea typeface="Calibri" pitchFamily="34" charset="0"/>
                <a:cs typeface="Arial" pitchFamily="34" charset="0"/>
              </a:rPr>
              <a:t>passive.</a:t>
            </a:r>
            <a:endParaRPr lang="en-US" sz="2400" dirty="0">
              <a:solidFill>
                <a:schemeClr val="bg1"/>
              </a:solidFill>
              <a:latin typeface="Arial" pitchFamily="34" charset="0"/>
              <a:ea typeface="Calibri" pitchFamily="34" charset="0"/>
              <a:cs typeface="Arial" pitchFamily="34" charset="0"/>
            </a:endParaRPr>
          </a:p>
          <a:p>
            <a:pPr marL="342900" indent="-342900" eaLnBrk="0" fontAlgn="base" hangingPunct="0">
              <a:lnSpc>
                <a:spcPts val="2200"/>
              </a:lnSpc>
              <a:spcBef>
                <a:spcPct val="0"/>
              </a:spcBef>
              <a:spcAft>
                <a:spcPts val="1200"/>
              </a:spcAft>
              <a:buFont typeface="Arial" pitchFamily="34" charset="0"/>
              <a:buChar char="•"/>
            </a:pPr>
            <a:r>
              <a:rPr lang="en-US" sz="2400" dirty="0" smtClean="0">
                <a:solidFill>
                  <a:schemeClr val="bg1"/>
                </a:solidFill>
                <a:latin typeface="Arial" pitchFamily="34" charset="0"/>
                <a:ea typeface="Calibri" pitchFamily="34" charset="0"/>
                <a:cs typeface="Arial" pitchFamily="34" charset="0"/>
              </a:rPr>
              <a:t>This can </a:t>
            </a:r>
            <a:r>
              <a:rPr lang="en-US" sz="2400" dirty="0">
                <a:solidFill>
                  <a:schemeClr val="bg1"/>
                </a:solidFill>
                <a:latin typeface="Arial" pitchFamily="34" charset="0"/>
                <a:ea typeface="Calibri" pitchFamily="34" charset="0"/>
                <a:cs typeface="Arial" pitchFamily="34" charset="0"/>
              </a:rPr>
              <a:t>be seen in studying behavior, athletic performance, </a:t>
            </a:r>
            <a:r>
              <a:rPr lang="en-US" sz="2400" dirty="0" smtClean="0">
                <a:solidFill>
                  <a:schemeClr val="bg1"/>
                </a:solidFill>
                <a:latin typeface="Arial" pitchFamily="34" charset="0"/>
                <a:ea typeface="Calibri" pitchFamily="34" charset="0"/>
                <a:cs typeface="Arial" pitchFamily="34" charset="0"/>
              </a:rPr>
              <a:t>and psychological </a:t>
            </a:r>
            <a:r>
              <a:rPr lang="en-US" sz="2400" dirty="0">
                <a:solidFill>
                  <a:schemeClr val="bg1"/>
                </a:solidFill>
                <a:latin typeface="Arial" pitchFamily="34" charset="0"/>
                <a:ea typeface="Calibri" pitchFamily="34" charset="0"/>
                <a:cs typeface="Arial" pitchFamily="34" charset="0"/>
              </a:rPr>
              <a:t>disorders such as depression </a:t>
            </a:r>
            <a:r>
              <a:rPr lang="en-US" sz="2400" dirty="0" smtClean="0">
                <a:solidFill>
                  <a:schemeClr val="bg1"/>
                </a:solidFill>
                <a:latin typeface="Arial" pitchFamily="34" charset="0"/>
                <a:ea typeface="Calibri" pitchFamily="34" charset="0"/>
                <a:cs typeface="Arial" pitchFamily="34" charset="0"/>
              </a:rPr>
              <a:t>management.</a:t>
            </a:r>
            <a:endParaRPr lang="en-US" sz="2400" dirty="0">
              <a:solidFill>
                <a:schemeClr val="bg1"/>
              </a:solidFill>
              <a:latin typeface="Arial" pitchFamily="34" charset="0"/>
              <a:ea typeface="Calibri" pitchFamily="34" charset="0"/>
              <a:cs typeface="Arial" pitchFamily="34" charset="0"/>
            </a:endParaRPr>
          </a:p>
        </p:txBody>
      </p:sp>
      <p:sp>
        <p:nvSpPr>
          <p:cNvPr id="5" name="Rectangle 4"/>
          <p:cNvSpPr/>
          <p:nvPr/>
        </p:nvSpPr>
        <p:spPr>
          <a:xfrm rot="16200000">
            <a:off x="-520590" y="6147366"/>
            <a:ext cx="1256624" cy="215444"/>
          </a:xfrm>
          <a:prstGeom prst="rect">
            <a:avLst/>
          </a:prstGeom>
        </p:spPr>
        <p:txBody>
          <a:bodyPr wrap="none">
            <a:spAutoFit/>
          </a:bodyPr>
          <a:lstStyle/>
          <a:p>
            <a:r>
              <a:rPr lang="en-US" sz="800" dirty="0" smtClean="0">
                <a:solidFill>
                  <a:srgbClr val="FFFFFF"/>
                </a:solidFill>
              </a:rPr>
              <a:t> </a:t>
            </a:r>
            <a:r>
              <a:rPr lang="en-US" sz="800" dirty="0">
                <a:solidFill>
                  <a:srgbClr val="FFFFFF"/>
                </a:solidFill>
              </a:rPr>
              <a:t>REUTERS/Dylan Martinez</a:t>
            </a:r>
          </a:p>
        </p:txBody>
      </p:sp>
    </p:spTree>
    <p:extLst>
      <p:ext uri="{BB962C8B-B14F-4D97-AF65-F5344CB8AC3E}">
        <p14:creationId xmlns:p14="http://schemas.microsoft.com/office/powerpoint/2010/main" val="3884109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Operant Conditioning and Biological Predispositions</a:t>
            </a:r>
            <a:endParaRPr lang="en-US" dirty="0"/>
          </a:p>
        </p:txBody>
      </p:sp>
      <p:sp>
        <p:nvSpPr>
          <p:cNvPr id="3" name="Content Placeholder 2"/>
          <p:cNvSpPr>
            <a:spLocks noGrp="1"/>
          </p:cNvSpPr>
          <p:nvPr>
            <p:ph idx="1"/>
          </p:nvPr>
        </p:nvSpPr>
        <p:spPr>
          <a:xfrm>
            <a:off x="457200" y="1600200"/>
            <a:ext cx="5412809" cy="4525963"/>
          </a:xfrm>
        </p:spPr>
        <p:txBody>
          <a:bodyPr>
            <a:normAutofit fontScale="70000" lnSpcReduction="20000"/>
          </a:bodyPr>
          <a:lstStyle/>
          <a:p>
            <a:pPr eaLnBrk="0" fontAlgn="base" hangingPunct="0">
              <a:lnSpc>
                <a:spcPts val="2200"/>
              </a:lnSpc>
              <a:spcBef>
                <a:spcPct val="0"/>
              </a:spcBef>
              <a:spcAft>
                <a:spcPts val="1200"/>
              </a:spcAft>
            </a:pPr>
            <a:r>
              <a:rPr lang="en-US" dirty="0">
                <a:solidFill>
                  <a:srgbClr val="000000"/>
                </a:solidFill>
                <a:latin typeface="Arial" pitchFamily="34" charset="0"/>
                <a:ea typeface="Calibri" pitchFamily="34" charset="0"/>
                <a:cs typeface="Arial" pitchFamily="34" charset="0"/>
              </a:rPr>
              <a:t>Skinner and other behaviorists firmly believed that general laws of operant conditioning applied to all animal species.</a:t>
            </a:r>
          </a:p>
          <a:p>
            <a:pPr eaLnBrk="0" fontAlgn="base" hangingPunct="0">
              <a:lnSpc>
                <a:spcPts val="2200"/>
              </a:lnSpc>
              <a:spcBef>
                <a:spcPct val="0"/>
              </a:spcBef>
              <a:spcAft>
                <a:spcPts val="1200"/>
              </a:spcAft>
            </a:pPr>
            <a:r>
              <a:rPr lang="en-US" dirty="0">
                <a:solidFill>
                  <a:srgbClr val="000000"/>
                </a:solidFill>
                <a:latin typeface="Arial" pitchFamily="34" charset="0"/>
                <a:ea typeface="Calibri" pitchFamily="34" charset="0"/>
                <a:cs typeface="Arial" pitchFamily="34" charset="0"/>
              </a:rPr>
              <a:t>Others (like Brelands) found that an animal’s natural behavior patterns </a:t>
            </a:r>
            <a:r>
              <a:rPr lang="en-US" i="1" dirty="0">
                <a:solidFill>
                  <a:srgbClr val="000000"/>
                </a:solidFill>
                <a:latin typeface="Arial" pitchFamily="34" charset="0"/>
                <a:ea typeface="Calibri" pitchFamily="34" charset="0"/>
                <a:cs typeface="Arial" pitchFamily="34" charset="0"/>
              </a:rPr>
              <a:t>could</a:t>
            </a:r>
            <a:r>
              <a:rPr lang="en-US" dirty="0">
                <a:solidFill>
                  <a:srgbClr val="000000"/>
                </a:solidFill>
                <a:latin typeface="Arial" pitchFamily="34" charset="0"/>
                <a:ea typeface="Calibri" pitchFamily="34" charset="0"/>
                <a:cs typeface="Arial" pitchFamily="34" charset="0"/>
              </a:rPr>
              <a:t> influence the learning of new behaviors based on biological and evolutionary </a:t>
            </a:r>
            <a:r>
              <a:rPr lang="en-US" dirty="0" smtClean="0">
                <a:solidFill>
                  <a:srgbClr val="000000"/>
                </a:solidFill>
                <a:latin typeface="Arial" pitchFamily="34" charset="0"/>
                <a:ea typeface="Calibri" pitchFamily="34" charset="0"/>
                <a:cs typeface="Arial" pitchFamily="34" charset="0"/>
              </a:rPr>
              <a:t>predispositions.</a:t>
            </a:r>
            <a:endParaRPr lang="en-US" dirty="0">
              <a:solidFill>
                <a:srgbClr val="000000"/>
              </a:solidFill>
              <a:latin typeface="Arial" pitchFamily="34" charset="0"/>
              <a:ea typeface="Calibri" pitchFamily="34" charset="0"/>
              <a:cs typeface="Arial" pitchFamily="34" charset="0"/>
            </a:endParaRPr>
          </a:p>
          <a:p>
            <a:pPr eaLnBrk="0" fontAlgn="base" hangingPunct="0">
              <a:lnSpc>
                <a:spcPts val="2200"/>
              </a:lnSpc>
              <a:spcBef>
                <a:spcPct val="0"/>
              </a:spcBef>
              <a:spcAft>
                <a:spcPts val="1200"/>
              </a:spcAft>
            </a:pPr>
            <a:r>
              <a:rPr lang="en-US" dirty="0">
                <a:solidFill>
                  <a:srgbClr val="000000"/>
                </a:solidFill>
                <a:latin typeface="Arial" pitchFamily="34" charset="0"/>
                <a:ea typeface="Calibri" pitchFamily="34" charset="0"/>
                <a:cs typeface="Arial" pitchFamily="34" charset="0"/>
              </a:rPr>
              <a:t>The principle of </a:t>
            </a:r>
            <a:r>
              <a:rPr lang="en-US" i="1" dirty="0">
                <a:solidFill>
                  <a:srgbClr val="000000"/>
                </a:solidFill>
                <a:latin typeface="Arial" pitchFamily="34" charset="0"/>
                <a:ea typeface="Calibri" pitchFamily="34" charset="0"/>
                <a:cs typeface="Arial" pitchFamily="34" charset="0"/>
              </a:rPr>
              <a:t>instinctive drift </a:t>
            </a:r>
            <a:r>
              <a:rPr lang="en-US" dirty="0">
                <a:solidFill>
                  <a:srgbClr val="000000"/>
                </a:solidFill>
                <a:latin typeface="Arial" pitchFamily="34" charset="0"/>
                <a:ea typeface="Calibri" pitchFamily="34" charset="0"/>
                <a:cs typeface="Arial" pitchFamily="34" charset="0"/>
              </a:rPr>
              <a:t>(naturally occurring behaviors that interfere with operant responses) prevented the animals from engaging in the learned behaviors that would result in </a:t>
            </a:r>
            <a:r>
              <a:rPr lang="en-US" dirty="0" smtClean="0">
                <a:solidFill>
                  <a:srgbClr val="000000"/>
                </a:solidFill>
                <a:latin typeface="Arial" pitchFamily="34" charset="0"/>
                <a:ea typeface="Calibri" pitchFamily="34" charset="0"/>
                <a:cs typeface="Arial" pitchFamily="34" charset="0"/>
              </a:rPr>
              <a:t>reinforcement.</a:t>
            </a:r>
            <a:endParaRPr lang="en-US" dirty="0">
              <a:solidFill>
                <a:srgbClr val="000000"/>
              </a:solidFill>
              <a:latin typeface="Arial" pitchFamily="34" charset="0"/>
              <a:ea typeface="Calibri" pitchFamily="34" charset="0"/>
              <a:cs typeface="Arial" pitchFamily="34" charset="0"/>
            </a:endParaRPr>
          </a:p>
          <a:p>
            <a:endParaRPr lang="en-US" dirty="0">
              <a:solidFill>
                <a:srgbClr val="000000"/>
              </a:solidFill>
            </a:endParaRPr>
          </a:p>
        </p:txBody>
      </p:sp>
      <p:pic>
        <p:nvPicPr>
          <p:cNvPr id="4" name="Picture 3" title="Performing animals poster"/>
          <p:cNvPicPr>
            <a:picLocks noChangeAspect="1"/>
          </p:cNvPicPr>
          <p:nvPr/>
        </p:nvPicPr>
        <p:blipFill>
          <a:blip r:embed="rId2"/>
          <a:stretch>
            <a:fillRect/>
          </a:stretch>
        </p:blipFill>
        <p:spPr>
          <a:xfrm>
            <a:off x="5869944" y="1682313"/>
            <a:ext cx="2686456" cy="4121158"/>
          </a:xfrm>
          <a:prstGeom prst="rect">
            <a:avLst/>
          </a:prstGeom>
        </p:spPr>
      </p:pic>
      <p:sp>
        <p:nvSpPr>
          <p:cNvPr id="5" name="Rectangle 4"/>
          <p:cNvSpPr/>
          <p:nvPr/>
        </p:nvSpPr>
        <p:spPr>
          <a:xfrm rot="16200000">
            <a:off x="8190303" y="5264379"/>
            <a:ext cx="928459" cy="215444"/>
          </a:xfrm>
          <a:prstGeom prst="rect">
            <a:avLst/>
          </a:prstGeom>
        </p:spPr>
        <p:txBody>
          <a:bodyPr wrap="none">
            <a:spAutoFit/>
          </a:bodyPr>
          <a:lstStyle/>
          <a:p>
            <a:r>
              <a:rPr lang="en-US" sz="800" dirty="0"/>
              <a:t>Robert E. Bailey</a:t>
            </a:r>
          </a:p>
        </p:txBody>
      </p:sp>
    </p:spTree>
    <p:extLst>
      <p:ext uri="{BB962C8B-B14F-4D97-AF65-F5344CB8AC3E}">
        <p14:creationId xmlns:p14="http://schemas.microsoft.com/office/powerpoint/2010/main" val="662012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Classical and Operant Conditioning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84439191"/>
              </p:ext>
            </p:extLst>
          </p:nvPr>
        </p:nvGraphicFramePr>
        <p:xfrm>
          <a:off x="622300" y="1460500"/>
          <a:ext cx="8039100" cy="4797043"/>
        </p:xfrm>
        <a:graphic>
          <a:graphicData uri="http://schemas.openxmlformats.org/drawingml/2006/table">
            <a:tbl>
              <a:tblPr firstRow="1" bandRow="1">
                <a:tableStyleId>{3C2FFA5D-87B4-456A-9821-1D502468CF0F}</a:tableStyleId>
              </a:tblPr>
              <a:tblGrid>
                <a:gridCol w="2679700"/>
                <a:gridCol w="2679700"/>
                <a:gridCol w="2679700"/>
              </a:tblGrid>
              <a:tr h="355600">
                <a:tc>
                  <a:txBody>
                    <a:bodyPr/>
                    <a:lstStyle/>
                    <a:p>
                      <a:endParaRPr lang="en-US" sz="1400" dirty="0">
                        <a:latin typeface="+mn-lt"/>
                      </a:endParaRPr>
                    </a:p>
                  </a:txBody>
                  <a:tcPr anchor="ctr"/>
                </a:tc>
                <a:tc>
                  <a:txBody>
                    <a:bodyPr/>
                    <a:lstStyle/>
                    <a:p>
                      <a:r>
                        <a:rPr lang="en-US" sz="1400" dirty="0" smtClean="0">
                          <a:latin typeface="+mn-lt"/>
                        </a:rPr>
                        <a:t>Classical Conditioning</a:t>
                      </a:r>
                      <a:endParaRPr lang="en-US" sz="1400" dirty="0">
                        <a:latin typeface="+mn-lt"/>
                      </a:endParaRPr>
                    </a:p>
                  </a:txBody>
                  <a:tcPr anchor="ctr"/>
                </a:tc>
                <a:tc>
                  <a:txBody>
                    <a:bodyPr/>
                    <a:lstStyle/>
                    <a:p>
                      <a:r>
                        <a:rPr lang="en-US" sz="1400" dirty="0" smtClean="0">
                          <a:latin typeface="+mn-lt"/>
                        </a:rPr>
                        <a:t>Operant Conditioning</a:t>
                      </a:r>
                      <a:endParaRPr lang="en-US" sz="1400" dirty="0">
                        <a:latin typeface="+mn-lt"/>
                      </a:endParaRPr>
                    </a:p>
                  </a:txBody>
                  <a:tcPr anchor="ctr"/>
                </a:tc>
              </a:tr>
              <a:tr h="504342">
                <a:tc>
                  <a:txBody>
                    <a:bodyPr/>
                    <a:lstStyle/>
                    <a:p>
                      <a:pPr algn="l" fontAlgn="ctr"/>
                      <a:r>
                        <a:rPr lang="en-US" sz="1400" b="0" i="0" u="none" strike="noStrike" dirty="0">
                          <a:solidFill>
                            <a:srgbClr val="000000"/>
                          </a:solidFill>
                          <a:effectLst/>
                          <a:latin typeface="+mn-lt"/>
                        </a:rPr>
                        <a:t>Type of behavior</a:t>
                      </a:r>
                    </a:p>
                  </a:txBody>
                  <a:tcPr marT="12700" marB="0" anchor="ctr"/>
                </a:tc>
                <a:tc>
                  <a:txBody>
                    <a:bodyPr/>
                    <a:lstStyle/>
                    <a:p>
                      <a:pPr algn="l" fontAlgn="ctr"/>
                      <a:r>
                        <a:rPr lang="en-US" sz="1400" b="0" i="0" u="none" strike="noStrike" dirty="0">
                          <a:solidFill>
                            <a:srgbClr val="000000"/>
                          </a:solidFill>
                          <a:effectLst/>
                          <a:latin typeface="+mn-lt"/>
                        </a:rPr>
                        <a:t>Reflexive, involuntary behaviors </a:t>
                      </a:r>
                    </a:p>
                  </a:txBody>
                  <a:tcPr marT="12700" marB="0" anchor="ctr"/>
                </a:tc>
                <a:tc>
                  <a:txBody>
                    <a:bodyPr/>
                    <a:lstStyle/>
                    <a:p>
                      <a:pPr algn="l" fontAlgn="ctr"/>
                      <a:r>
                        <a:rPr lang="en-US" sz="1400" b="0" i="0" u="none" strike="noStrike" dirty="0">
                          <a:solidFill>
                            <a:srgbClr val="000000"/>
                          </a:solidFill>
                          <a:effectLst/>
                          <a:latin typeface="+mn-lt"/>
                        </a:rPr>
                        <a:t>Nonreflexive, voluntary behaviors</a:t>
                      </a:r>
                    </a:p>
                  </a:txBody>
                  <a:tcPr marT="12700" marB="0" anchor="ctr"/>
                </a:tc>
              </a:tr>
              <a:tr h="504342">
                <a:tc>
                  <a:txBody>
                    <a:bodyPr/>
                    <a:lstStyle/>
                    <a:p>
                      <a:pPr algn="l" fontAlgn="ctr"/>
                      <a:r>
                        <a:rPr lang="en-US" sz="1400" b="0" i="0" u="none" strike="noStrike" dirty="0">
                          <a:solidFill>
                            <a:srgbClr val="000000"/>
                          </a:solidFill>
                          <a:effectLst/>
                          <a:latin typeface="+mn-lt"/>
                        </a:rPr>
                        <a:t>Source of behavior </a:t>
                      </a:r>
                    </a:p>
                  </a:txBody>
                  <a:tcPr marT="12700" marB="0" anchor="ctr"/>
                </a:tc>
                <a:tc>
                  <a:txBody>
                    <a:bodyPr/>
                    <a:lstStyle/>
                    <a:p>
                      <a:pPr algn="l" fontAlgn="ctr"/>
                      <a:r>
                        <a:rPr lang="en-US" sz="1400" b="0" i="0" u="none" strike="noStrike" dirty="0">
                          <a:solidFill>
                            <a:srgbClr val="000000"/>
                          </a:solidFill>
                          <a:effectLst/>
                          <a:latin typeface="+mn-lt"/>
                        </a:rPr>
                        <a:t>Elicited by stimulus </a:t>
                      </a:r>
                    </a:p>
                  </a:txBody>
                  <a:tcPr marT="12700" marB="0" anchor="ctr"/>
                </a:tc>
                <a:tc>
                  <a:txBody>
                    <a:bodyPr/>
                    <a:lstStyle/>
                    <a:p>
                      <a:pPr algn="l" fontAlgn="ctr"/>
                      <a:r>
                        <a:rPr lang="en-US" sz="1400" b="0" i="0" u="none" strike="noStrike" dirty="0">
                          <a:solidFill>
                            <a:srgbClr val="000000"/>
                          </a:solidFill>
                          <a:effectLst/>
                          <a:latin typeface="+mn-lt"/>
                        </a:rPr>
                        <a:t>Emitted by </a:t>
                      </a:r>
                      <a:r>
                        <a:rPr lang="en-US" sz="1400" b="0" i="0" u="none" strike="noStrike" dirty="0" smtClean="0">
                          <a:solidFill>
                            <a:srgbClr val="000000"/>
                          </a:solidFill>
                          <a:effectLst/>
                          <a:latin typeface="+mn-lt"/>
                        </a:rPr>
                        <a:t>organism </a:t>
                      </a:r>
                      <a:endParaRPr lang="en-US" sz="1400" b="0" i="0" u="none" strike="noStrike" dirty="0">
                        <a:solidFill>
                          <a:srgbClr val="000000"/>
                        </a:solidFill>
                        <a:effectLst/>
                        <a:latin typeface="+mn-lt"/>
                      </a:endParaRPr>
                    </a:p>
                  </a:txBody>
                  <a:tcPr marT="12700" marB="0" anchor="ctr"/>
                </a:tc>
              </a:tr>
              <a:tr h="504342">
                <a:tc>
                  <a:txBody>
                    <a:bodyPr/>
                    <a:lstStyle/>
                    <a:p>
                      <a:pPr algn="l" fontAlgn="ctr"/>
                      <a:r>
                        <a:rPr lang="en-US" sz="1400" b="0" i="0" u="none" strike="noStrike" dirty="0">
                          <a:solidFill>
                            <a:srgbClr val="000000"/>
                          </a:solidFill>
                          <a:effectLst/>
                          <a:latin typeface="+mn-lt"/>
                        </a:rPr>
                        <a:t>Basis of learning </a:t>
                      </a:r>
                    </a:p>
                  </a:txBody>
                  <a:tcPr marT="12700" marB="0" anchor="ctr"/>
                </a:tc>
                <a:tc>
                  <a:txBody>
                    <a:bodyPr/>
                    <a:lstStyle/>
                    <a:p>
                      <a:pPr algn="l" fontAlgn="ctr"/>
                      <a:r>
                        <a:rPr lang="en-US" sz="1400" b="0" i="0" u="none" strike="noStrike" dirty="0">
                          <a:solidFill>
                            <a:srgbClr val="000000"/>
                          </a:solidFill>
                          <a:effectLst/>
                          <a:latin typeface="+mn-lt"/>
                        </a:rPr>
                        <a:t>Associating two stimuli: CS + UCS </a:t>
                      </a:r>
                    </a:p>
                  </a:txBody>
                  <a:tcPr marT="12700" marB="0" anchor="ctr"/>
                </a:tc>
                <a:tc>
                  <a:txBody>
                    <a:bodyPr/>
                    <a:lstStyle/>
                    <a:p>
                      <a:pPr algn="l" fontAlgn="ctr"/>
                      <a:r>
                        <a:rPr lang="en-US" sz="1400" b="0" i="0" u="none" strike="noStrike" dirty="0">
                          <a:solidFill>
                            <a:srgbClr val="000000"/>
                          </a:solidFill>
                          <a:effectLst/>
                          <a:latin typeface="+mn-lt"/>
                        </a:rPr>
                        <a:t>Associating a response and the consequence that follows </a:t>
                      </a:r>
                      <a:r>
                        <a:rPr lang="en-US" sz="1400" b="0" i="0" u="none" strike="noStrike" dirty="0" smtClean="0">
                          <a:solidFill>
                            <a:srgbClr val="000000"/>
                          </a:solidFill>
                          <a:effectLst/>
                          <a:latin typeface="+mn-lt"/>
                        </a:rPr>
                        <a:t>it </a:t>
                      </a:r>
                      <a:endParaRPr lang="en-US" sz="1400" b="0" i="0" u="none" strike="noStrike" dirty="0">
                        <a:solidFill>
                          <a:srgbClr val="000000"/>
                        </a:solidFill>
                        <a:effectLst/>
                        <a:latin typeface="+mn-lt"/>
                      </a:endParaRPr>
                    </a:p>
                  </a:txBody>
                  <a:tcPr marT="12700" marB="0" anchor="ctr"/>
                </a:tc>
              </a:tr>
              <a:tr h="504342">
                <a:tc>
                  <a:txBody>
                    <a:bodyPr/>
                    <a:lstStyle/>
                    <a:p>
                      <a:pPr algn="l" fontAlgn="ctr"/>
                      <a:r>
                        <a:rPr lang="en-US" sz="1400" b="0" i="0" u="none" strike="noStrike" dirty="0" smtClean="0">
                          <a:solidFill>
                            <a:srgbClr val="000000"/>
                          </a:solidFill>
                          <a:effectLst/>
                          <a:latin typeface="+mn-lt"/>
                        </a:rPr>
                        <a:t>Responses conditioned </a:t>
                      </a:r>
                      <a:endParaRPr lang="en-US" sz="1400" b="0" i="0" u="none" strike="noStrike" dirty="0">
                        <a:solidFill>
                          <a:srgbClr val="000000"/>
                        </a:solidFill>
                        <a:effectLst/>
                        <a:latin typeface="+mn-lt"/>
                      </a:endParaRPr>
                    </a:p>
                  </a:txBody>
                  <a:tcPr marT="12700" marB="0" anchor="ctr"/>
                </a:tc>
                <a:tc>
                  <a:txBody>
                    <a:bodyPr/>
                    <a:lstStyle/>
                    <a:p>
                      <a:pPr algn="l" fontAlgn="ctr"/>
                      <a:r>
                        <a:rPr lang="en-US" sz="1400" b="0" i="0" u="none" strike="noStrike" dirty="0">
                          <a:solidFill>
                            <a:srgbClr val="000000"/>
                          </a:solidFill>
                          <a:effectLst/>
                          <a:latin typeface="+mn-lt"/>
                        </a:rPr>
                        <a:t>Physiological and emotional responses </a:t>
                      </a:r>
                    </a:p>
                  </a:txBody>
                  <a:tcPr marT="12700" marB="0" anchor="ctr"/>
                </a:tc>
                <a:tc>
                  <a:txBody>
                    <a:bodyPr/>
                    <a:lstStyle/>
                    <a:p>
                      <a:pPr algn="l" fontAlgn="ctr"/>
                      <a:r>
                        <a:rPr lang="en-US" sz="1400" b="0" i="0" u="none" strike="noStrike" dirty="0">
                          <a:solidFill>
                            <a:srgbClr val="000000"/>
                          </a:solidFill>
                          <a:effectLst/>
                          <a:latin typeface="+mn-lt"/>
                        </a:rPr>
                        <a:t>Active behaviors that operate on the </a:t>
                      </a:r>
                      <a:r>
                        <a:rPr lang="en-US" sz="1400" b="0" i="0" u="none" strike="noStrike" dirty="0" smtClean="0">
                          <a:solidFill>
                            <a:srgbClr val="000000"/>
                          </a:solidFill>
                          <a:effectLst/>
                          <a:latin typeface="+mn-lt"/>
                        </a:rPr>
                        <a:t>environment </a:t>
                      </a:r>
                      <a:endParaRPr lang="en-US" sz="1400" b="0" i="0" u="none" strike="noStrike" dirty="0">
                        <a:solidFill>
                          <a:srgbClr val="000000"/>
                        </a:solidFill>
                        <a:effectLst/>
                        <a:latin typeface="+mn-lt"/>
                      </a:endParaRPr>
                    </a:p>
                  </a:txBody>
                  <a:tcPr marT="12700" marB="0" anchor="ctr"/>
                </a:tc>
              </a:tr>
              <a:tr h="670154">
                <a:tc>
                  <a:txBody>
                    <a:bodyPr/>
                    <a:lstStyle/>
                    <a:p>
                      <a:pPr algn="l" fontAlgn="ctr"/>
                      <a:r>
                        <a:rPr lang="en-US" sz="1400" b="0" i="0" u="none" strike="noStrike" dirty="0">
                          <a:solidFill>
                            <a:srgbClr val="000000"/>
                          </a:solidFill>
                          <a:effectLst/>
                          <a:latin typeface="+mn-lt"/>
                        </a:rPr>
                        <a:t>Extinction process </a:t>
                      </a:r>
                    </a:p>
                  </a:txBody>
                  <a:tcPr marT="12700" marB="0" anchor="ctr"/>
                </a:tc>
                <a:tc>
                  <a:txBody>
                    <a:bodyPr/>
                    <a:lstStyle/>
                    <a:p>
                      <a:pPr algn="l" fontAlgn="ctr"/>
                      <a:r>
                        <a:rPr lang="en-US" sz="1400" b="0" i="0" u="none" strike="noStrike" dirty="0">
                          <a:solidFill>
                            <a:srgbClr val="000000"/>
                          </a:solidFill>
                          <a:effectLst/>
                          <a:latin typeface="+mn-lt"/>
                        </a:rPr>
                        <a:t>Conditioned response decreases when </a:t>
                      </a:r>
                      <a:r>
                        <a:rPr lang="en-US" sz="1400" b="0" i="0" u="none" strike="noStrike" dirty="0" smtClean="0">
                          <a:solidFill>
                            <a:srgbClr val="000000"/>
                          </a:solidFill>
                          <a:effectLst/>
                          <a:latin typeface="+mn-lt"/>
                        </a:rPr>
                        <a:t>conditioned stimulus </a:t>
                      </a:r>
                      <a:r>
                        <a:rPr lang="en-US" sz="1400" b="0" i="0" u="none" strike="noStrike" dirty="0">
                          <a:solidFill>
                            <a:srgbClr val="000000"/>
                          </a:solidFill>
                          <a:effectLst/>
                          <a:latin typeface="+mn-lt"/>
                        </a:rPr>
                        <a:t>is repeatedly presented </a:t>
                      </a:r>
                      <a:r>
                        <a:rPr lang="en-US" sz="1400" b="0" i="0" u="none" strike="noStrike" dirty="0" smtClean="0">
                          <a:solidFill>
                            <a:srgbClr val="000000"/>
                          </a:solidFill>
                          <a:effectLst/>
                          <a:latin typeface="+mn-lt"/>
                        </a:rPr>
                        <a:t>alone </a:t>
                      </a:r>
                      <a:endParaRPr lang="en-US" sz="1400" b="0" i="0" u="none" strike="noStrike" dirty="0">
                        <a:solidFill>
                          <a:srgbClr val="000000"/>
                        </a:solidFill>
                        <a:effectLst/>
                        <a:latin typeface="+mn-lt"/>
                      </a:endParaRPr>
                    </a:p>
                  </a:txBody>
                  <a:tcPr marT="12700" marB="0" anchor="ctr"/>
                </a:tc>
                <a:tc>
                  <a:txBody>
                    <a:bodyPr/>
                    <a:lstStyle/>
                    <a:p>
                      <a:pPr algn="l" fontAlgn="ctr"/>
                      <a:r>
                        <a:rPr lang="en-US" sz="1400" b="0" i="0" u="none" strike="noStrike" dirty="0">
                          <a:solidFill>
                            <a:srgbClr val="000000"/>
                          </a:solidFill>
                          <a:effectLst/>
                          <a:latin typeface="+mn-lt"/>
                        </a:rPr>
                        <a:t>Responding decreases with elimination of </a:t>
                      </a:r>
                      <a:r>
                        <a:rPr lang="en-US" sz="1400" b="0" i="0" u="none" strike="noStrike" dirty="0" smtClean="0">
                          <a:solidFill>
                            <a:srgbClr val="000000"/>
                          </a:solidFill>
                          <a:effectLst/>
                          <a:latin typeface="+mn-lt"/>
                        </a:rPr>
                        <a:t>reinforcing consequences </a:t>
                      </a:r>
                      <a:endParaRPr lang="en-US" sz="1400" b="0" i="0" u="none" strike="noStrike" dirty="0">
                        <a:solidFill>
                          <a:srgbClr val="000000"/>
                        </a:solidFill>
                        <a:effectLst/>
                        <a:latin typeface="+mn-lt"/>
                      </a:endParaRPr>
                    </a:p>
                  </a:txBody>
                  <a:tcPr marT="12700" marB="0" anchor="ctr"/>
                </a:tc>
              </a:tr>
              <a:tr h="670154">
                <a:tc>
                  <a:txBody>
                    <a:bodyPr/>
                    <a:lstStyle/>
                    <a:p>
                      <a:pPr algn="l" fontAlgn="ctr"/>
                      <a:r>
                        <a:rPr lang="en-US" sz="1400" b="0" i="0" u="none" strike="noStrike" dirty="0">
                          <a:solidFill>
                            <a:srgbClr val="000000"/>
                          </a:solidFill>
                          <a:effectLst/>
                          <a:latin typeface="+mn-lt"/>
                        </a:rPr>
                        <a:t>Cognitive aspects </a:t>
                      </a:r>
                    </a:p>
                  </a:txBody>
                  <a:tcPr marT="12700" marB="0" anchor="ctr"/>
                </a:tc>
                <a:tc>
                  <a:txBody>
                    <a:bodyPr/>
                    <a:lstStyle/>
                    <a:p>
                      <a:pPr algn="l" fontAlgn="ctr"/>
                      <a:r>
                        <a:rPr lang="en-US" sz="1400" b="0" i="0" u="none" strike="noStrike" dirty="0">
                          <a:solidFill>
                            <a:srgbClr val="000000"/>
                          </a:solidFill>
                          <a:effectLst/>
                          <a:latin typeface="+mn-lt"/>
                        </a:rPr>
                        <a:t>Expectation that CS reliably predicts the UCS </a:t>
                      </a:r>
                    </a:p>
                  </a:txBody>
                  <a:tcPr marT="12700" marB="0" anchor="ctr"/>
                </a:tc>
                <a:tc>
                  <a:txBody>
                    <a:bodyPr/>
                    <a:lstStyle/>
                    <a:p>
                      <a:pPr algn="l" fontAlgn="ctr"/>
                      <a:r>
                        <a:rPr lang="en-US" sz="1400" b="0" i="0" u="none" strike="noStrike" dirty="0">
                          <a:solidFill>
                            <a:srgbClr val="000000"/>
                          </a:solidFill>
                          <a:effectLst/>
                          <a:latin typeface="+mn-lt"/>
                        </a:rPr>
                        <a:t>Performance of behavior influenced by the expectation </a:t>
                      </a:r>
                      <a:r>
                        <a:rPr lang="en-US" sz="1400" b="0" i="0" u="none" strike="noStrike" dirty="0" smtClean="0">
                          <a:solidFill>
                            <a:srgbClr val="000000"/>
                          </a:solidFill>
                          <a:effectLst/>
                          <a:latin typeface="+mn-lt"/>
                        </a:rPr>
                        <a:t>of reinforcement </a:t>
                      </a:r>
                      <a:r>
                        <a:rPr lang="en-US" sz="1400" b="0" i="0" u="none" strike="noStrike" dirty="0">
                          <a:solidFill>
                            <a:srgbClr val="000000"/>
                          </a:solidFill>
                          <a:effectLst/>
                          <a:latin typeface="+mn-lt"/>
                        </a:rPr>
                        <a:t>or </a:t>
                      </a:r>
                      <a:r>
                        <a:rPr lang="en-US" sz="1400" b="0" i="0" u="none" strike="noStrike" dirty="0" smtClean="0">
                          <a:solidFill>
                            <a:srgbClr val="000000"/>
                          </a:solidFill>
                          <a:effectLst/>
                          <a:latin typeface="+mn-lt"/>
                        </a:rPr>
                        <a:t>punishment </a:t>
                      </a:r>
                      <a:endParaRPr lang="en-US" sz="1400" b="0" i="0" u="none" strike="noStrike" dirty="0">
                        <a:solidFill>
                          <a:srgbClr val="000000"/>
                        </a:solidFill>
                        <a:effectLst/>
                        <a:latin typeface="+mn-lt"/>
                      </a:endParaRPr>
                    </a:p>
                  </a:txBody>
                  <a:tcPr marT="12700" marB="0" anchor="ctr"/>
                </a:tc>
              </a:tr>
              <a:tr h="887781">
                <a:tc>
                  <a:txBody>
                    <a:bodyPr/>
                    <a:lstStyle/>
                    <a:p>
                      <a:pPr algn="l" fontAlgn="ctr"/>
                      <a:r>
                        <a:rPr lang="en-US" sz="1400" b="0" i="0" u="none" strike="noStrike" dirty="0" smtClean="0">
                          <a:solidFill>
                            <a:srgbClr val="000000"/>
                          </a:solidFill>
                          <a:effectLst/>
                          <a:latin typeface="+mn-lt"/>
                        </a:rPr>
                        <a:t>Evolutionary influences </a:t>
                      </a:r>
                      <a:endParaRPr lang="en-US" sz="1400" b="0" i="0" u="none" strike="noStrike" dirty="0">
                        <a:solidFill>
                          <a:srgbClr val="000000"/>
                        </a:solidFill>
                        <a:effectLst/>
                        <a:latin typeface="+mn-lt"/>
                      </a:endParaRPr>
                    </a:p>
                  </a:txBody>
                  <a:tcPr marT="12700" marB="0" anchor="ctr"/>
                </a:tc>
                <a:tc>
                  <a:txBody>
                    <a:bodyPr/>
                    <a:lstStyle/>
                    <a:p>
                      <a:pPr algn="l" fontAlgn="ctr"/>
                      <a:r>
                        <a:rPr lang="en-US" sz="1400" b="0" i="0" u="none" strike="noStrike" dirty="0">
                          <a:solidFill>
                            <a:srgbClr val="000000"/>
                          </a:solidFill>
                          <a:effectLst/>
                          <a:latin typeface="+mn-lt"/>
                        </a:rPr>
                        <a:t>Innate predispositions influence how easily an </a:t>
                      </a:r>
                      <a:r>
                        <a:rPr lang="en-US" sz="1400" b="0" i="0" u="none" strike="noStrike" dirty="0" smtClean="0">
                          <a:solidFill>
                            <a:srgbClr val="000000"/>
                          </a:solidFill>
                          <a:effectLst/>
                          <a:latin typeface="+mn-lt"/>
                        </a:rPr>
                        <a:t>association is </a:t>
                      </a:r>
                      <a:r>
                        <a:rPr lang="en-US" sz="1400" b="0" i="0" u="none" strike="noStrike" dirty="0">
                          <a:solidFill>
                            <a:srgbClr val="000000"/>
                          </a:solidFill>
                          <a:effectLst/>
                          <a:latin typeface="+mn-lt"/>
                        </a:rPr>
                        <a:t>formed between a particular stimulus and </a:t>
                      </a:r>
                      <a:r>
                        <a:rPr lang="en-US" sz="1400" b="0" i="0" u="none" strike="noStrike" dirty="0" smtClean="0">
                          <a:solidFill>
                            <a:srgbClr val="000000"/>
                          </a:solidFill>
                          <a:effectLst/>
                          <a:latin typeface="+mn-lt"/>
                        </a:rPr>
                        <a:t>response </a:t>
                      </a:r>
                      <a:endParaRPr lang="en-US" sz="1400" b="0" i="0" u="none" strike="noStrike" dirty="0">
                        <a:solidFill>
                          <a:srgbClr val="000000"/>
                        </a:solidFill>
                        <a:effectLst/>
                        <a:latin typeface="+mn-lt"/>
                      </a:endParaRPr>
                    </a:p>
                  </a:txBody>
                  <a:tcPr marT="12700" marB="0" anchor="ctr"/>
                </a:tc>
                <a:tc>
                  <a:txBody>
                    <a:bodyPr/>
                    <a:lstStyle/>
                    <a:p>
                      <a:pPr algn="l" fontAlgn="ctr"/>
                      <a:r>
                        <a:rPr lang="en-US" sz="1400" b="0" i="0" u="none" strike="noStrike" dirty="0">
                          <a:solidFill>
                            <a:srgbClr val="000000"/>
                          </a:solidFill>
                          <a:effectLst/>
                          <a:latin typeface="+mn-lt"/>
                        </a:rPr>
                        <a:t>Behaviors similar to natural or instinctive behaviors </a:t>
                      </a:r>
                      <a:r>
                        <a:rPr lang="en-US" sz="1400" b="0" i="0" u="none" strike="noStrike" dirty="0" smtClean="0">
                          <a:solidFill>
                            <a:srgbClr val="000000"/>
                          </a:solidFill>
                          <a:effectLst/>
                          <a:latin typeface="+mn-lt"/>
                        </a:rPr>
                        <a:t>are more </a:t>
                      </a:r>
                      <a:r>
                        <a:rPr lang="en-US" sz="1400" b="0" i="0" u="none" strike="noStrike" dirty="0">
                          <a:solidFill>
                            <a:srgbClr val="000000"/>
                          </a:solidFill>
                          <a:effectLst/>
                          <a:latin typeface="+mn-lt"/>
                        </a:rPr>
                        <a:t>readily </a:t>
                      </a:r>
                      <a:r>
                        <a:rPr lang="en-US" sz="1400" b="0" i="0" u="none" strike="noStrike" dirty="0" smtClean="0">
                          <a:solidFill>
                            <a:srgbClr val="000000"/>
                          </a:solidFill>
                          <a:effectLst/>
                          <a:latin typeface="+mn-lt"/>
                        </a:rPr>
                        <a:t>conditioned </a:t>
                      </a:r>
                      <a:endParaRPr lang="en-US" sz="1400" b="0" i="0" u="none" strike="noStrike" dirty="0">
                        <a:solidFill>
                          <a:srgbClr val="000000"/>
                        </a:solidFill>
                        <a:effectLst/>
                        <a:latin typeface="+mn-lt"/>
                      </a:endParaRPr>
                    </a:p>
                  </a:txBody>
                  <a:tcPr marT="12700" marB="0" anchor="ctr"/>
                </a:tc>
              </a:tr>
            </a:tbl>
          </a:graphicData>
        </a:graphic>
      </p:graphicFrame>
    </p:spTree>
    <p:extLst>
      <p:ext uri="{BB962C8B-B14F-4D97-AF65-F5344CB8AC3E}">
        <p14:creationId xmlns:p14="http://schemas.microsoft.com/office/powerpoint/2010/main" val="3918727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Observational Learning (Social Learning, Vicarious Learning)</a:t>
            </a:r>
            <a:endParaRPr lang="en-US" dirty="0"/>
          </a:p>
        </p:txBody>
      </p:sp>
      <p:sp>
        <p:nvSpPr>
          <p:cNvPr id="3" name="Content Placeholder 2"/>
          <p:cNvSpPr>
            <a:spLocks noGrp="1"/>
          </p:cNvSpPr>
          <p:nvPr>
            <p:ph idx="1"/>
          </p:nvPr>
        </p:nvSpPr>
        <p:spPr>
          <a:xfrm>
            <a:off x="457200" y="1600200"/>
            <a:ext cx="5524622" cy="4525963"/>
          </a:xfrm>
        </p:spPr>
        <p:txBody>
          <a:bodyPr>
            <a:normAutofit fontScale="92500"/>
          </a:bodyPr>
          <a:lstStyle/>
          <a:p>
            <a:pPr marL="400050" eaLnBrk="0" fontAlgn="base" hangingPunct="0">
              <a:lnSpc>
                <a:spcPts val="2200"/>
              </a:lnSpc>
              <a:spcBef>
                <a:spcPct val="0"/>
              </a:spcBef>
              <a:spcAft>
                <a:spcPts val="1200"/>
              </a:spcAft>
            </a:pPr>
            <a:r>
              <a:rPr lang="en-US" b="1" dirty="0" smtClean="0">
                <a:latin typeface="Arial" pitchFamily="34" charset="0"/>
                <a:ea typeface="Calibri" pitchFamily="34" charset="0"/>
                <a:cs typeface="Arial" pitchFamily="34" charset="0"/>
              </a:rPr>
              <a:t>The </a:t>
            </a:r>
            <a:r>
              <a:rPr lang="en-US" b="1" dirty="0">
                <a:latin typeface="Arial" pitchFamily="34" charset="0"/>
                <a:ea typeface="Calibri" pitchFamily="34" charset="0"/>
                <a:cs typeface="Arial" pitchFamily="34" charset="0"/>
              </a:rPr>
              <a:t>Bobo Doll Study</a:t>
            </a:r>
          </a:p>
          <a:p>
            <a:pPr marL="857250" lvl="1" indent="-342900" eaLnBrk="0" fontAlgn="base" hangingPunct="0">
              <a:lnSpc>
                <a:spcPts val="2200"/>
              </a:lnSpc>
              <a:spcBef>
                <a:spcPct val="0"/>
              </a:spcBef>
              <a:spcAft>
                <a:spcPts val="1200"/>
              </a:spcAft>
            </a:pPr>
            <a:r>
              <a:rPr lang="en-US" sz="2800" dirty="0">
                <a:latin typeface="Arial" pitchFamily="34" charset="0"/>
                <a:ea typeface="Calibri" pitchFamily="34" charset="0"/>
                <a:cs typeface="Arial" pitchFamily="34" charset="0"/>
              </a:rPr>
              <a:t>Bandura demonstrated the influence of observational learning in a series of experiments conducted in the early 1960s. Children watching a violent video clip seemed to imitate aggressive behavior.</a:t>
            </a:r>
          </a:p>
          <a:p>
            <a:pPr marL="857250" lvl="1" indent="-342900" eaLnBrk="0" fontAlgn="base" hangingPunct="0">
              <a:lnSpc>
                <a:spcPts val="2200"/>
              </a:lnSpc>
              <a:spcBef>
                <a:spcPct val="0"/>
              </a:spcBef>
              <a:spcAft>
                <a:spcPts val="1200"/>
              </a:spcAft>
            </a:pPr>
            <a:r>
              <a:rPr lang="en-US" sz="2800" dirty="0">
                <a:latin typeface="Arial" pitchFamily="34" charset="0"/>
                <a:ea typeface="Calibri" pitchFamily="34" charset="0"/>
                <a:cs typeface="Arial" pitchFamily="34" charset="0"/>
              </a:rPr>
              <a:t>Demonstrated the principle that expectation of reinforcement (by watching someone being rewarded) can act to reinforce a behavior.</a:t>
            </a:r>
          </a:p>
        </p:txBody>
      </p:sp>
      <p:sp>
        <p:nvSpPr>
          <p:cNvPr id="6" name="Rectangle 5"/>
          <p:cNvSpPr/>
          <p:nvPr/>
        </p:nvSpPr>
        <p:spPr>
          <a:xfrm>
            <a:off x="5948404" y="4746079"/>
            <a:ext cx="2589895" cy="1323439"/>
          </a:xfrm>
          <a:prstGeom prst="rect">
            <a:avLst/>
          </a:prstGeom>
          <a:solidFill>
            <a:schemeClr val="bg2"/>
          </a:solidFill>
        </p:spPr>
        <p:txBody>
          <a:bodyPr wrap="square">
            <a:spAutoFit/>
          </a:bodyPr>
          <a:lstStyle/>
          <a:p>
            <a:r>
              <a:rPr lang="en-US" sz="1600" dirty="0"/>
              <a:t>Albert Bandura (b. 1925) </a:t>
            </a:r>
            <a:r>
              <a:rPr lang="en-US" sz="1600" dirty="0" smtClean="0"/>
              <a:t>Bandura contends </a:t>
            </a:r>
            <a:r>
              <a:rPr lang="en-US" sz="1600" dirty="0"/>
              <a:t>that most human behavior </a:t>
            </a:r>
            <a:r>
              <a:rPr lang="en-US" sz="1600" dirty="0" smtClean="0"/>
              <a:t>is acquired </a:t>
            </a:r>
            <a:r>
              <a:rPr lang="en-US" sz="1600" dirty="0"/>
              <a:t>through </a:t>
            </a:r>
            <a:r>
              <a:rPr lang="en-US" sz="1600" dirty="0" smtClean="0"/>
              <a:t>observational learning.</a:t>
            </a:r>
            <a:endParaRPr lang="en-US" sz="1600" dirty="0"/>
          </a:p>
        </p:txBody>
      </p:sp>
      <p:pic>
        <p:nvPicPr>
          <p:cNvPr id="4" name="Picture 3" title="Photo of Bandu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3948" y="1453776"/>
            <a:ext cx="2932552" cy="3181724"/>
          </a:xfrm>
          <a:prstGeom prst="rect">
            <a:avLst/>
          </a:prstGeom>
        </p:spPr>
      </p:pic>
    </p:spTree>
    <p:extLst>
      <p:ext uri="{BB962C8B-B14F-4D97-AF65-F5344CB8AC3E}">
        <p14:creationId xmlns:p14="http://schemas.microsoft.com/office/powerpoint/2010/main" val="877297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Bobo Doll Experiment</a:t>
            </a:r>
            <a:endParaRPr lang="en-US" dirty="0"/>
          </a:p>
        </p:txBody>
      </p:sp>
      <p:pic>
        <p:nvPicPr>
          <p:cNvPr id="5" name="Picture 4" descr="In these photos, the children are modeling the behavior they see from the adult" title="Photos from the Bobo Doll experi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1663699"/>
            <a:ext cx="8588940" cy="3285741"/>
          </a:xfrm>
          <a:prstGeom prst="rect">
            <a:avLst/>
          </a:prstGeom>
        </p:spPr>
      </p:pic>
    </p:spTree>
    <p:extLst>
      <p:ext uri="{BB962C8B-B14F-4D97-AF65-F5344CB8AC3E}">
        <p14:creationId xmlns:p14="http://schemas.microsoft.com/office/powerpoint/2010/main" val="248213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HOCKENBURY_7e_CH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HOCKENBURY_7e_CH01.thmx</Template>
  <TotalTime>9371</TotalTime>
  <Words>978</Words>
  <Application>Microsoft Office PowerPoint</Application>
  <PresentationFormat>On-screen Show (4:3)</PresentationFormat>
  <Paragraphs>89</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Aharoni</vt:lpstr>
      <vt:lpstr>Calibri</vt:lpstr>
      <vt:lpstr>HOCKENBURY_7e_CH01</vt:lpstr>
      <vt:lpstr>Contemporary Views of Operant Conditioning</vt:lpstr>
      <vt:lpstr>Cognitive Aspects of  Operant Conditioning</vt:lpstr>
      <vt:lpstr>Tolman: Cognitive Maps and Latent Learning</vt:lpstr>
      <vt:lpstr>Learned Helplessness</vt:lpstr>
      <vt:lpstr>Cognitive Aspects Continued</vt:lpstr>
      <vt:lpstr>Operant Conditioning and Biological Predispositions</vt:lpstr>
      <vt:lpstr>Comparing Classical and Operant Conditioning</vt:lpstr>
      <vt:lpstr>Observational Learning (Social Learning, Vicarious Learning)</vt:lpstr>
      <vt:lpstr>Classic Bobo Doll Experiment</vt:lpstr>
      <vt:lpstr>Cognitive Processes involved in imitation</vt:lpstr>
      <vt:lpstr>Factors That Increase Imitation</vt:lpstr>
      <vt:lpstr>FOCUS ON NEUROSCIENCE Mirror Neurons: Imitation in the Brain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The Origins of Psychology</dc:title>
  <dc:creator>Kim</dc:creator>
  <cp:lastModifiedBy>dluser</cp:lastModifiedBy>
  <cp:revision>328</cp:revision>
  <dcterms:created xsi:type="dcterms:W3CDTF">2012-01-26T16:26:17Z</dcterms:created>
  <dcterms:modified xsi:type="dcterms:W3CDTF">2016-01-11T20:43:12Z</dcterms:modified>
</cp:coreProperties>
</file>