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29" r:id="rId1"/>
  </p:sldMasterIdLst>
  <p:notesMasterIdLst>
    <p:notesMasterId r:id="rId68"/>
  </p:notesMasterIdLst>
  <p:sldIdLst>
    <p:sldId id="267" r:id="rId2"/>
    <p:sldId id="320" r:id="rId3"/>
    <p:sldId id="321" r:id="rId4"/>
    <p:sldId id="363" r:id="rId5"/>
    <p:sldId id="322" r:id="rId6"/>
    <p:sldId id="323" r:id="rId7"/>
    <p:sldId id="364" r:id="rId8"/>
    <p:sldId id="385" r:id="rId9"/>
    <p:sldId id="384" r:id="rId10"/>
    <p:sldId id="324" r:id="rId11"/>
    <p:sldId id="325" r:id="rId12"/>
    <p:sldId id="390" r:id="rId13"/>
    <p:sldId id="387" r:id="rId14"/>
    <p:sldId id="365" r:id="rId15"/>
    <p:sldId id="389" r:id="rId16"/>
    <p:sldId id="327" r:id="rId17"/>
    <p:sldId id="388" r:id="rId18"/>
    <p:sldId id="391" r:id="rId19"/>
    <p:sldId id="328" r:id="rId20"/>
    <p:sldId id="392" r:id="rId21"/>
    <p:sldId id="393" r:id="rId22"/>
    <p:sldId id="367" r:id="rId23"/>
    <p:sldId id="329" r:id="rId24"/>
    <p:sldId id="394" r:id="rId25"/>
    <p:sldId id="395" r:id="rId26"/>
    <p:sldId id="396" r:id="rId27"/>
    <p:sldId id="330" r:id="rId28"/>
    <p:sldId id="368" r:id="rId29"/>
    <p:sldId id="333" r:id="rId30"/>
    <p:sldId id="397" r:id="rId31"/>
    <p:sldId id="331" r:id="rId32"/>
    <p:sldId id="369" r:id="rId33"/>
    <p:sldId id="335" r:id="rId34"/>
    <p:sldId id="370" r:id="rId35"/>
    <p:sldId id="371" r:id="rId36"/>
    <p:sldId id="373" r:id="rId37"/>
    <p:sldId id="339" r:id="rId38"/>
    <p:sldId id="398" r:id="rId39"/>
    <p:sldId id="340" r:id="rId40"/>
    <p:sldId id="341" r:id="rId41"/>
    <p:sldId id="374" r:id="rId42"/>
    <p:sldId id="342" r:id="rId43"/>
    <p:sldId id="399" r:id="rId44"/>
    <p:sldId id="400" r:id="rId45"/>
    <p:sldId id="375" r:id="rId46"/>
    <p:sldId id="346" r:id="rId47"/>
    <p:sldId id="401" r:id="rId48"/>
    <p:sldId id="402" r:id="rId49"/>
    <p:sldId id="403" r:id="rId50"/>
    <p:sldId id="377" r:id="rId51"/>
    <p:sldId id="345" r:id="rId52"/>
    <p:sldId id="348" r:id="rId53"/>
    <p:sldId id="379" r:id="rId54"/>
    <p:sldId id="349" r:id="rId55"/>
    <p:sldId id="350" r:id="rId56"/>
    <p:sldId id="352" r:id="rId57"/>
    <p:sldId id="404" r:id="rId58"/>
    <p:sldId id="405" r:id="rId59"/>
    <p:sldId id="406" r:id="rId60"/>
    <p:sldId id="407" r:id="rId61"/>
    <p:sldId id="382" r:id="rId62"/>
    <p:sldId id="358" r:id="rId63"/>
    <p:sldId id="359" r:id="rId64"/>
    <p:sldId id="360" r:id="rId65"/>
    <p:sldId id="383" r:id="rId66"/>
    <p:sldId id="362" r:id="rId67"/>
  </p:sldIdLst>
  <p:sldSz cx="9144000" cy="6858000" type="screen4x3"/>
  <p:notesSz cx="6858000" cy="9144000"/>
  <p:embeddedFontLst>
    <p:embeddedFont>
      <p:font typeface="Calibri" panose="020F0502020204030204" pitchFamily="34" charset="0"/>
      <p:regular r:id="rId69"/>
      <p:bold r:id="rId70"/>
      <p:italic r:id="rId71"/>
      <p:boldItalic r:id="rId72"/>
    </p:embeddedFont>
    <p:embeddedFont>
      <p:font typeface="Helvetica" panose="020B0604020202020204" pitchFamily="34" charset="0"/>
      <p:regular r:id="rId73"/>
      <p:bold r:id="rId74"/>
      <p:italic r:id="rId75"/>
      <p:boldItalic r:id="rId76"/>
    </p:embeddedFont>
    <p:embeddedFont>
      <p:font typeface="Arial Black" panose="020B0A04020102020204" pitchFamily="34" charset="0"/>
      <p:bold r:id="rId77"/>
    </p:embeddedFont>
    <p:embeddedFont>
      <p:font typeface="Aharoni" panose="02010803020104030203" pitchFamily="2" charset="-79"/>
      <p:bold r:id="rId7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4030"/>
    <a:srgbClr val="06324B"/>
    <a:srgbClr val="2D3E74"/>
    <a:srgbClr val="5A8B88"/>
    <a:srgbClr val="93D0D1"/>
    <a:srgbClr val="F0D47C"/>
    <a:srgbClr val="E5B924"/>
    <a:srgbClr val="081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23" autoAdjust="0"/>
    <p:restoredTop sz="87994" autoAdjust="0"/>
  </p:normalViewPr>
  <p:slideViewPr>
    <p:cSldViewPr snapToGrid="0">
      <p:cViewPr>
        <p:scale>
          <a:sx n="60" d="100"/>
          <a:sy n="60" d="100"/>
        </p:scale>
        <p:origin x="-2262" y="-53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26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6" Type="http://schemas.openxmlformats.org/officeDocument/2006/relationships/font" Target="fonts/font8.fntdata"/><Relationship Id="rId7" Type="http://schemas.openxmlformats.org/officeDocument/2006/relationships/slide" Target="slides/slide6.xml"/><Relationship Id="rId71"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font" Target="fonts/font6.fntdata"/><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5.fntdata"/><Relationship Id="rId78" Type="http://schemas.openxmlformats.org/officeDocument/2006/relationships/font" Target="fonts/font10.fntdata"/><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1.fntdata"/><Relationship Id="rId77"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4.fntdata"/><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2.fntdata"/><Relationship Id="rId75"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0A8359-75EA-DE46-93E4-F712237453FA}" type="doc">
      <dgm:prSet loTypeId="urn:microsoft.com/office/officeart/2005/8/layout/hierarchy3" loCatId="" qsTypeId="urn:microsoft.com/office/officeart/2005/8/quickstyle/simple4" qsCatId="simple" csTypeId="urn:microsoft.com/office/officeart/2005/8/colors/accent1_2" csCatId="accent1" phldr="1"/>
      <dgm:spPr/>
      <dgm:t>
        <a:bodyPr/>
        <a:lstStyle/>
        <a:p>
          <a:endParaRPr lang="en-US"/>
        </a:p>
      </dgm:t>
    </dgm:pt>
    <dgm:pt modelId="{A0574FD5-91CA-EF40-BDE7-2108B90BC184}">
      <dgm:prSet phldrT="[Text]"/>
      <dgm:spPr/>
      <dgm:t>
        <a:bodyPr/>
        <a:lstStyle/>
        <a:p>
          <a:r>
            <a:rPr lang="en-US" b="1" dirty="0" smtClean="0">
              <a:latin typeface="Arial" pitchFamily="34" charset="0"/>
              <a:cs typeface="Arial" pitchFamily="34" charset="0"/>
            </a:rPr>
            <a:t>The Stage Model of Memory</a:t>
          </a:r>
        </a:p>
        <a:p>
          <a:r>
            <a:rPr lang="en-US" dirty="0" smtClean="0">
              <a:latin typeface="Arial" pitchFamily="34" charset="0"/>
              <a:cs typeface="Arial" pitchFamily="34" charset="0"/>
            </a:rPr>
            <a:t>Information is </a:t>
          </a:r>
          <a:r>
            <a:rPr lang="en-US" i="1" dirty="0" smtClean="0">
              <a:latin typeface="Arial" pitchFamily="34" charset="0"/>
              <a:cs typeface="Arial" pitchFamily="34" charset="0"/>
            </a:rPr>
            <a:t>transferred </a:t>
          </a:r>
          <a:r>
            <a:rPr lang="en-US" dirty="0" smtClean="0">
              <a:latin typeface="Arial" pitchFamily="34" charset="0"/>
              <a:cs typeface="Arial" pitchFamily="34" charset="0"/>
            </a:rPr>
            <a:t>from one memory stage to another</a:t>
          </a:r>
          <a:endParaRPr lang="en-US" dirty="0"/>
        </a:p>
      </dgm:t>
    </dgm:pt>
    <dgm:pt modelId="{AA621648-1E60-4440-B8D1-C849E5B32575}" type="parTrans" cxnId="{B4624B6E-0208-0647-8EC4-6AE23C4EB060}">
      <dgm:prSet/>
      <dgm:spPr/>
      <dgm:t>
        <a:bodyPr/>
        <a:lstStyle/>
        <a:p>
          <a:endParaRPr lang="en-US"/>
        </a:p>
      </dgm:t>
    </dgm:pt>
    <dgm:pt modelId="{87F18F1A-32DE-5345-8816-D2B10A954017}" type="sibTrans" cxnId="{B4624B6E-0208-0647-8EC4-6AE23C4EB060}">
      <dgm:prSet/>
      <dgm:spPr/>
      <dgm:t>
        <a:bodyPr/>
        <a:lstStyle/>
        <a:p>
          <a:endParaRPr lang="en-US"/>
        </a:p>
      </dgm:t>
    </dgm:pt>
    <dgm:pt modelId="{C6ABFD11-DF98-EC46-8668-3F9DD93F9791}">
      <dgm:prSet phldrT="[Text]"/>
      <dgm:spPr/>
      <dgm:t>
        <a:bodyPr/>
        <a:lstStyle/>
        <a:p>
          <a:r>
            <a:rPr lang="en-US" b="1" dirty="0" smtClean="0">
              <a:latin typeface="Arial" pitchFamily="34" charset="0"/>
              <a:cs typeface="Arial" pitchFamily="34" charset="0"/>
            </a:rPr>
            <a:t>Sensory Memory</a:t>
          </a:r>
        </a:p>
        <a:p>
          <a:r>
            <a:rPr lang="en-US" dirty="0" smtClean="0">
              <a:latin typeface="Arial" pitchFamily="34" charset="0"/>
              <a:cs typeface="Arial" pitchFamily="34" charset="0"/>
            </a:rPr>
            <a:t>Registers a great deal of information from environment for a very brief period</a:t>
          </a:r>
          <a:endParaRPr lang="en-US" dirty="0"/>
        </a:p>
      </dgm:t>
    </dgm:pt>
    <dgm:pt modelId="{36CCF685-7F36-5D4D-8FF7-6A82581ABB39}" type="parTrans" cxnId="{58476B9F-9D01-8048-A821-EFBF2342DE44}">
      <dgm:prSet/>
      <dgm:spPr/>
      <dgm:t>
        <a:bodyPr/>
        <a:lstStyle/>
        <a:p>
          <a:endParaRPr lang="en-US"/>
        </a:p>
      </dgm:t>
    </dgm:pt>
    <dgm:pt modelId="{CE5FB853-1CC4-AA49-9993-C952E932698D}" type="sibTrans" cxnId="{58476B9F-9D01-8048-A821-EFBF2342DE44}">
      <dgm:prSet/>
      <dgm:spPr/>
      <dgm:t>
        <a:bodyPr/>
        <a:lstStyle/>
        <a:p>
          <a:endParaRPr lang="en-US"/>
        </a:p>
      </dgm:t>
    </dgm:pt>
    <dgm:pt modelId="{CDCB49C3-7D10-1249-BA42-AC348F4BE156}">
      <dgm:prSet phldrT="[Text]"/>
      <dgm:spPr/>
      <dgm:t>
        <a:bodyPr/>
        <a:lstStyle/>
        <a:p>
          <a:r>
            <a:rPr lang="en-US" b="1" dirty="0" smtClean="0">
              <a:latin typeface="Arial" pitchFamily="34" charset="0"/>
              <a:cs typeface="Arial" pitchFamily="34" charset="0"/>
            </a:rPr>
            <a:t>Short-term Memory</a:t>
          </a:r>
          <a:br>
            <a:rPr lang="en-US" b="1" dirty="0" smtClean="0">
              <a:latin typeface="Arial" pitchFamily="34" charset="0"/>
              <a:cs typeface="Arial" pitchFamily="34" charset="0"/>
            </a:rPr>
          </a:br>
          <a:r>
            <a:rPr lang="en-US" dirty="0" smtClean="0">
              <a:latin typeface="Arial" pitchFamily="34" charset="0"/>
              <a:cs typeface="Arial" pitchFamily="34" charset="0"/>
            </a:rPr>
            <a:t>Temporarily holds all the information you are currently thinking about or consciously aware of</a:t>
          </a:r>
          <a:endParaRPr lang="en-US" dirty="0"/>
        </a:p>
      </dgm:t>
    </dgm:pt>
    <dgm:pt modelId="{4B68AA75-DDD3-1D49-BBDD-F03800D1142A}" type="sibTrans" cxnId="{902E30C3-63A4-7C4F-8B8B-8AB0BF98C523}">
      <dgm:prSet/>
      <dgm:spPr/>
      <dgm:t>
        <a:bodyPr/>
        <a:lstStyle/>
        <a:p>
          <a:endParaRPr lang="en-US"/>
        </a:p>
      </dgm:t>
    </dgm:pt>
    <dgm:pt modelId="{29F7D1CB-992B-FB4A-9262-3B95CA764D21}" type="parTrans" cxnId="{902E30C3-63A4-7C4F-8B8B-8AB0BF98C523}">
      <dgm:prSet/>
      <dgm:spPr/>
      <dgm:t>
        <a:bodyPr/>
        <a:lstStyle/>
        <a:p>
          <a:endParaRPr lang="en-US"/>
        </a:p>
      </dgm:t>
    </dgm:pt>
    <dgm:pt modelId="{3F1BE0EF-992A-3D40-8729-C95CBC98C6AC}">
      <dgm:prSet phldrT="[Text]"/>
      <dgm:spPr/>
      <dgm:t>
        <a:bodyPr/>
        <a:lstStyle/>
        <a:p>
          <a:r>
            <a:rPr lang="en-US" b="1" dirty="0" smtClean="0">
              <a:latin typeface="Arial" pitchFamily="34" charset="0"/>
              <a:cs typeface="Arial" pitchFamily="34" charset="0"/>
            </a:rPr>
            <a:t>Long-term Memory</a:t>
          </a:r>
          <a:br>
            <a:rPr lang="en-US" b="1" dirty="0" smtClean="0">
              <a:latin typeface="Arial" pitchFamily="34" charset="0"/>
              <a:cs typeface="Arial" pitchFamily="34" charset="0"/>
            </a:rPr>
          </a:br>
          <a:r>
            <a:rPr lang="en-US" dirty="0" smtClean="0">
              <a:latin typeface="Arial" pitchFamily="34" charset="0"/>
              <a:cs typeface="Arial" pitchFamily="34" charset="0"/>
            </a:rPr>
            <a:t>Long-term storage of information, potentially for a lifetime</a:t>
          </a:r>
          <a:endParaRPr lang="en-US" dirty="0"/>
        </a:p>
      </dgm:t>
    </dgm:pt>
    <dgm:pt modelId="{9218EEB1-6175-7948-BACB-E051F2A5B0A4}" type="parTrans" cxnId="{08B776AE-AFC6-564B-9319-80CEB585DB05}">
      <dgm:prSet/>
      <dgm:spPr/>
      <dgm:t>
        <a:bodyPr/>
        <a:lstStyle/>
        <a:p>
          <a:endParaRPr lang="en-US"/>
        </a:p>
      </dgm:t>
    </dgm:pt>
    <dgm:pt modelId="{92FD6123-9D20-A440-80F8-AEB4D3E94D3F}" type="sibTrans" cxnId="{08B776AE-AFC6-564B-9319-80CEB585DB05}">
      <dgm:prSet/>
      <dgm:spPr/>
      <dgm:t>
        <a:bodyPr/>
        <a:lstStyle/>
        <a:p>
          <a:endParaRPr lang="en-US"/>
        </a:p>
      </dgm:t>
    </dgm:pt>
    <dgm:pt modelId="{DAC13B07-CB3A-D045-B84A-92140C23282D}" type="pres">
      <dgm:prSet presAssocID="{EB0A8359-75EA-DE46-93E4-F712237453FA}" presName="diagram" presStyleCnt="0">
        <dgm:presLayoutVars>
          <dgm:chPref val="1"/>
          <dgm:dir/>
          <dgm:animOne val="branch"/>
          <dgm:animLvl val="lvl"/>
          <dgm:resizeHandles/>
        </dgm:presLayoutVars>
      </dgm:prSet>
      <dgm:spPr/>
      <dgm:t>
        <a:bodyPr/>
        <a:lstStyle/>
        <a:p>
          <a:endParaRPr lang="en-US"/>
        </a:p>
      </dgm:t>
    </dgm:pt>
    <dgm:pt modelId="{36161D21-FD48-6643-B2DE-EE18383148DD}" type="pres">
      <dgm:prSet presAssocID="{A0574FD5-91CA-EF40-BDE7-2108B90BC184}" presName="root" presStyleCnt="0"/>
      <dgm:spPr/>
    </dgm:pt>
    <dgm:pt modelId="{232A21B8-60C6-3C4E-90CA-01B43AA80500}" type="pres">
      <dgm:prSet presAssocID="{A0574FD5-91CA-EF40-BDE7-2108B90BC184}" presName="rootComposite" presStyleCnt="0"/>
      <dgm:spPr/>
    </dgm:pt>
    <dgm:pt modelId="{DF8E5C8A-F624-F84C-A1FD-60E57EBDA44A}" type="pres">
      <dgm:prSet presAssocID="{A0574FD5-91CA-EF40-BDE7-2108B90BC184}" presName="rootText" presStyleLbl="node1" presStyleIdx="0" presStyleCnt="1" custScaleX="341446"/>
      <dgm:spPr/>
      <dgm:t>
        <a:bodyPr/>
        <a:lstStyle/>
        <a:p>
          <a:endParaRPr lang="en-US"/>
        </a:p>
      </dgm:t>
    </dgm:pt>
    <dgm:pt modelId="{DD54E829-9657-3C45-9C91-72DDFEB1FDCB}" type="pres">
      <dgm:prSet presAssocID="{A0574FD5-91CA-EF40-BDE7-2108B90BC184}" presName="rootConnector" presStyleLbl="node1" presStyleIdx="0" presStyleCnt="1"/>
      <dgm:spPr/>
      <dgm:t>
        <a:bodyPr/>
        <a:lstStyle/>
        <a:p>
          <a:endParaRPr lang="en-US"/>
        </a:p>
      </dgm:t>
    </dgm:pt>
    <dgm:pt modelId="{D7B86F2D-F28F-8546-B87A-41532BF1B3FC}" type="pres">
      <dgm:prSet presAssocID="{A0574FD5-91CA-EF40-BDE7-2108B90BC184}" presName="childShape" presStyleCnt="0"/>
      <dgm:spPr/>
    </dgm:pt>
    <dgm:pt modelId="{1CBFC817-784B-6B49-9D13-7DCF8ACECB21}" type="pres">
      <dgm:prSet presAssocID="{36CCF685-7F36-5D4D-8FF7-6A82581ABB39}" presName="Name13" presStyleLbl="parChTrans1D2" presStyleIdx="0" presStyleCnt="3"/>
      <dgm:spPr/>
      <dgm:t>
        <a:bodyPr/>
        <a:lstStyle/>
        <a:p>
          <a:endParaRPr lang="en-US"/>
        </a:p>
      </dgm:t>
    </dgm:pt>
    <dgm:pt modelId="{C0F99F74-517D-2B45-B831-64BAB65C6DBA}" type="pres">
      <dgm:prSet presAssocID="{C6ABFD11-DF98-EC46-8668-3F9DD93F9791}" presName="childText" presStyleLbl="bgAcc1" presStyleIdx="0" presStyleCnt="3" custScaleX="341446">
        <dgm:presLayoutVars>
          <dgm:bulletEnabled val="1"/>
        </dgm:presLayoutVars>
      </dgm:prSet>
      <dgm:spPr/>
      <dgm:t>
        <a:bodyPr/>
        <a:lstStyle/>
        <a:p>
          <a:endParaRPr lang="en-US"/>
        </a:p>
      </dgm:t>
    </dgm:pt>
    <dgm:pt modelId="{FFFAB9C7-90BA-D547-86E6-166FDDA536F9}" type="pres">
      <dgm:prSet presAssocID="{29F7D1CB-992B-FB4A-9262-3B95CA764D21}" presName="Name13" presStyleLbl="parChTrans1D2" presStyleIdx="1" presStyleCnt="3"/>
      <dgm:spPr/>
      <dgm:t>
        <a:bodyPr/>
        <a:lstStyle/>
        <a:p>
          <a:endParaRPr lang="en-US"/>
        </a:p>
      </dgm:t>
    </dgm:pt>
    <dgm:pt modelId="{C49016AC-DEF0-9849-AFB7-C276163DDD96}" type="pres">
      <dgm:prSet presAssocID="{CDCB49C3-7D10-1249-BA42-AC348F4BE156}" presName="childText" presStyleLbl="bgAcc1" presStyleIdx="1" presStyleCnt="3" custScaleX="341446">
        <dgm:presLayoutVars>
          <dgm:bulletEnabled val="1"/>
        </dgm:presLayoutVars>
      </dgm:prSet>
      <dgm:spPr/>
      <dgm:t>
        <a:bodyPr/>
        <a:lstStyle/>
        <a:p>
          <a:endParaRPr lang="en-US"/>
        </a:p>
      </dgm:t>
    </dgm:pt>
    <dgm:pt modelId="{D72F33CA-ED40-E547-A1AE-9892A977BDC7}" type="pres">
      <dgm:prSet presAssocID="{9218EEB1-6175-7948-BACB-E051F2A5B0A4}" presName="Name13" presStyleLbl="parChTrans1D2" presStyleIdx="2" presStyleCnt="3"/>
      <dgm:spPr/>
      <dgm:t>
        <a:bodyPr/>
        <a:lstStyle/>
        <a:p>
          <a:endParaRPr lang="en-US"/>
        </a:p>
      </dgm:t>
    </dgm:pt>
    <dgm:pt modelId="{51C892A9-44A6-F142-89E7-EF6FDACFCA00}" type="pres">
      <dgm:prSet presAssocID="{3F1BE0EF-992A-3D40-8729-C95CBC98C6AC}" presName="childText" presStyleLbl="bgAcc1" presStyleIdx="2" presStyleCnt="3" custScaleX="341446">
        <dgm:presLayoutVars>
          <dgm:bulletEnabled val="1"/>
        </dgm:presLayoutVars>
      </dgm:prSet>
      <dgm:spPr/>
      <dgm:t>
        <a:bodyPr/>
        <a:lstStyle/>
        <a:p>
          <a:endParaRPr lang="en-US"/>
        </a:p>
      </dgm:t>
    </dgm:pt>
  </dgm:ptLst>
  <dgm:cxnLst>
    <dgm:cxn modelId="{51935885-8D96-514C-AD16-D94C0A06CC4B}" type="presOf" srcId="{C6ABFD11-DF98-EC46-8668-3F9DD93F9791}" destId="{C0F99F74-517D-2B45-B831-64BAB65C6DBA}" srcOrd="0" destOrd="0" presId="urn:microsoft.com/office/officeart/2005/8/layout/hierarchy3"/>
    <dgm:cxn modelId="{1B402E84-6BC7-7E4D-9471-302555A523C9}" type="presOf" srcId="{CDCB49C3-7D10-1249-BA42-AC348F4BE156}" destId="{C49016AC-DEF0-9849-AFB7-C276163DDD96}" srcOrd="0" destOrd="0" presId="urn:microsoft.com/office/officeart/2005/8/layout/hierarchy3"/>
    <dgm:cxn modelId="{109BFF56-FA8F-6045-AC04-4A1BD6562D03}" type="presOf" srcId="{9218EEB1-6175-7948-BACB-E051F2A5B0A4}" destId="{D72F33CA-ED40-E547-A1AE-9892A977BDC7}" srcOrd="0" destOrd="0" presId="urn:microsoft.com/office/officeart/2005/8/layout/hierarchy3"/>
    <dgm:cxn modelId="{902E30C3-63A4-7C4F-8B8B-8AB0BF98C523}" srcId="{A0574FD5-91CA-EF40-BDE7-2108B90BC184}" destId="{CDCB49C3-7D10-1249-BA42-AC348F4BE156}" srcOrd="1" destOrd="0" parTransId="{29F7D1CB-992B-FB4A-9262-3B95CA764D21}" sibTransId="{4B68AA75-DDD3-1D49-BBDD-F03800D1142A}"/>
    <dgm:cxn modelId="{EBE39568-343D-4147-B7BF-F95A6D952FBD}" type="presOf" srcId="{3F1BE0EF-992A-3D40-8729-C95CBC98C6AC}" destId="{51C892A9-44A6-F142-89E7-EF6FDACFCA00}" srcOrd="0" destOrd="0" presId="urn:microsoft.com/office/officeart/2005/8/layout/hierarchy3"/>
    <dgm:cxn modelId="{B4624B6E-0208-0647-8EC4-6AE23C4EB060}" srcId="{EB0A8359-75EA-DE46-93E4-F712237453FA}" destId="{A0574FD5-91CA-EF40-BDE7-2108B90BC184}" srcOrd="0" destOrd="0" parTransId="{AA621648-1E60-4440-B8D1-C849E5B32575}" sibTransId="{87F18F1A-32DE-5345-8816-D2B10A954017}"/>
    <dgm:cxn modelId="{7ADBA5C7-D983-024A-8497-CA37EEEEAD2B}" type="presOf" srcId="{EB0A8359-75EA-DE46-93E4-F712237453FA}" destId="{DAC13B07-CB3A-D045-B84A-92140C23282D}" srcOrd="0" destOrd="0" presId="urn:microsoft.com/office/officeart/2005/8/layout/hierarchy3"/>
    <dgm:cxn modelId="{0CF75303-187E-8448-94DE-B687D23FF830}" type="presOf" srcId="{A0574FD5-91CA-EF40-BDE7-2108B90BC184}" destId="{DD54E829-9657-3C45-9C91-72DDFEB1FDCB}" srcOrd="1" destOrd="0" presId="urn:microsoft.com/office/officeart/2005/8/layout/hierarchy3"/>
    <dgm:cxn modelId="{A614C16E-557C-E14D-98EA-DE33E1E42BB7}" type="presOf" srcId="{36CCF685-7F36-5D4D-8FF7-6A82581ABB39}" destId="{1CBFC817-784B-6B49-9D13-7DCF8ACECB21}" srcOrd="0" destOrd="0" presId="urn:microsoft.com/office/officeart/2005/8/layout/hierarchy3"/>
    <dgm:cxn modelId="{A4B60E54-6B60-0B4B-8752-E0E30D3AFC98}" type="presOf" srcId="{A0574FD5-91CA-EF40-BDE7-2108B90BC184}" destId="{DF8E5C8A-F624-F84C-A1FD-60E57EBDA44A}" srcOrd="0" destOrd="0" presId="urn:microsoft.com/office/officeart/2005/8/layout/hierarchy3"/>
    <dgm:cxn modelId="{4965171B-81F2-3A46-9F64-1A26B29AD388}" type="presOf" srcId="{29F7D1CB-992B-FB4A-9262-3B95CA764D21}" destId="{FFFAB9C7-90BA-D547-86E6-166FDDA536F9}" srcOrd="0" destOrd="0" presId="urn:microsoft.com/office/officeart/2005/8/layout/hierarchy3"/>
    <dgm:cxn modelId="{08B776AE-AFC6-564B-9319-80CEB585DB05}" srcId="{A0574FD5-91CA-EF40-BDE7-2108B90BC184}" destId="{3F1BE0EF-992A-3D40-8729-C95CBC98C6AC}" srcOrd="2" destOrd="0" parTransId="{9218EEB1-6175-7948-BACB-E051F2A5B0A4}" sibTransId="{92FD6123-9D20-A440-80F8-AEB4D3E94D3F}"/>
    <dgm:cxn modelId="{58476B9F-9D01-8048-A821-EFBF2342DE44}" srcId="{A0574FD5-91CA-EF40-BDE7-2108B90BC184}" destId="{C6ABFD11-DF98-EC46-8668-3F9DD93F9791}" srcOrd="0" destOrd="0" parTransId="{36CCF685-7F36-5D4D-8FF7-6A82581ABB39}" sibTransId="{CE5FB853-1CC4-AA49-9993-C952E932698D}"/>
    <dgm:cxn modelId="{93B110D1-C826-464C-840A-C84D761BE4E8}" type="presParOf" srcId="{DAC13B07-CB3A-D045-B84A-92140C23282D}" destId="{36161D21-FD48-6643-B2DE-EE18383148DD}" srcOrd="0" destOrd="0" presId="urn:microsoft.com/office/officeart/2005/8/layout/hierarchy3"/>
    <dgm:cxn modelId="{27935728-D81C-AB45-ACFA-055E62A90048}" type="presParOf" srcId="{36161D21-FD48-6643-B2DE-EE18383148DD}" destId="{232A21B8-60C6-3C4E-90CA-01B43AA80500}" srcOrd="0" destOrd="0" presId="urn:microsoft.com/office/officeart/2005/8/layout/hierarchy3"/>
    <dgm:cxn modelId="{E9C6A99F-AD03-E342-A63D-B577D5866E75}" type="presParOf" srcId="{232A21B8-60C6-3C4E-90CA-01B43AA80500}" destId="{DF8E5C8A-F624-F84C-A1FD-60E57EBDA44A}" srcOrd="0" destOrd="0" presId="urn:microsoft.com/office/officeart/2005/8/layout/hierarchy3"/>
    <dgm:cxn modelId="{507C24EB-F3F7-494D-A2E9-F8A4D697871F}" type="presParOf" srcId="{232A21B8-60C6-3C4E-90CA-01B43AA80500}" destId="{DD54E829-9657-3C45-9C91-72DDFEB1FDCB}" srcOrd="1" destOrd="0" presId="urn:microsoft.com/office/officeart/2005/8/layout/hierarchy3"/>
    <dgm:cxn modelId="{844E6E7D-EEAA-4F45-AC28-FE13C42AB9E1}" type="presParOf" srcId="{36161D21-FD48-6643-B2DE-EE18383148DD}" destId="{D7B86F2D-F28F-8546-B87A-41532BF1B3FC}" srcOrd="1" destOrd="0" presId="urn:microsoft.com/office/officeart/2005/8/layout/hierarchy3"/>
    <dgm:cxn modelId="{74E9894F-E7AA-4F43-966E-AC8C7E35B63E}" type="presParOf" srcId="{D7B86F2D-F28F-8546-B87A-41532BF1B3FC}" destId="{1CBFC817-784B-6B49-9D13-7DCF8ACECB21}" srcOrd="0" destOrd="0" presId="urn:microsoft.com/office/officeart/2005/8/layout/hierarchy3"/>
    <dgm:cxn modelId="{E4ADFE67-EA14-A74D-9371-5F3FB8021272}" type="presParOf" srcId="{D7B86F2D-F28F-8546-B87A-41532BF1B3FC}" destId="{C0F99F74-517D-2B45-B831-64BAB65C6DBA}" srcOrd="1" destOrd="0" presId="urn:microsoft.com/office/officeart/2005/8/layout/hierarchy3"/>
    <dgm:cxn modelId="{B7258637-FB64-9F48-97A9-6B05A8C2EF51}" type="presParOf" srcId="{D7B86F2D-F28F-8546-B87A-41532BF1B3FC}" destId="{FFFAB9C7-90BA-D547-86E6-166FDDA536F9}" srcOrd="2" destOrd="0" presId="urn:microsoft.com/office/officeart/2005/8/layout/hierarchy3"/>
    <dgm:cxn modelId="{FEBDDE1D-AFD4-7941-83A6-8B41654DCB37}" type="presParOf" srcId="{D7B86F2D-F28F-8546-B87A-41532BF1B3FC}" destId="{C49016AC-DEF0-9849-AFB7-C276163DDD96}" srcOrd="3" destOrd="0" presId="urn:microsoft.com/office/officeart/2005/8/layout/hierarchy3"/>
    <dgm:cxn modelId="{C426E16D-F221-EE47-ADA5-2BB750A4F3CC}" type="presParOf" srcId="{D7B86F2D-F28F-8546-B87A-41532BF1B3FC}" destId="{D72F33CA-ED40-E547-A1AE-9892A977BDC7}" srcOrd="4" destOrd="0" presId="urn:microsoft.com/office/officeart/2005/8/layout/hierarchy3"/>
    <dgm:cxn modelId="{5B5DE34E-C097-8144-8E1E-0BFFE5E1B19D}" type="presParOf" srcId="{D7B86F2D-F28F-8546-B87A-41532BF1B3FC}" destId="{51C892A9-44A6-F142-89E7-EF6FDACFCA00}"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3C20410-F236-8E4D-8DA2-7903B4B219D8}" type="doc">
      <dgm:prSet loTypeId="urn:microsoft.com/office/officeart/2005/8/layout/hList1" loCatId="" qsTypeId="urn:microsoft.com/office/officeart/2005/8/quickstyle/simple4" qsCatId="simple" csTypeId="urn:microsoft.com/office/officeart/2005/8/colors/accent0_1" csCatId="mainScheme" phldr="1"/>
      <dgm:spPr/>
      <dgm:t>
        <a:bodyPr/>
        <a:lstStyle/>
        <a:p>
          <a:endParaRPr lang="en-US"/>
        </a:p>
      </dgm:t>
    </dgm:pt>
    <dgm:pt modelId="{25BA49EA-90F0-D54F-BBCE-9858FF1B6E82}">
      <dgm:prSet phldrT="[Text]"/>
      <dgm:spPr/>
      <dgm:t>
        <a:bodyPr/>
        <a:lstStyle/>
        <a:p>
          <a:r>
            <a:rPr lang="en-US" b="1" dirty="0" smtClean="0">
              <a:latin typeface="Arial" pitchFamily="34" charset="0"/>
              <a:cs typeface="Arial" pitchFamily="34" charset="0"/>
            </a:rPr>
            <a:t>Explicit memory (declarative memory) </a:t>
          </a:r>
          <a:r>
            <a:rPr lang="en-US" dirty="0" smtClean="0">
              <a:latin typeface="Arial" pitchFamily="34" charset="0"/>
              <a:cs typeface="Arial" pitchFamily="34" charset="0"/>
            </a:rPr>
            <a:t>is </a:t>
          </a:r>
          <a:r>
            <a:rPr lang="en-US" i="1" dirty="0" smtClean="0">
              <a:latin typeface="Arial" pitchFamily="34" charset="0"/>
              <a:cs typeface="Arial" pitchFamily="34" charset="0"/>
            </a:rPr>
            <a:t>memory with awareness</a:t>
          </a:r>
          <a:endParaRPr lang="en-US" dirty="0"/>
        </a:p>
      </dgm:t>
    </dgm:pt>
    <dgm:pt modelId="{7A411DB2-2358-F549-BBF3-BFED433FE08D}" type="parTrans" cxnId="{E059AE8C-AAFC-C944-9FFA-6DBA0D5F8854}">
      <dgm:prSet/>
      <dgm:spPr/>
      <dgm:t>
        <a:bodyPr/>
        <a:lstStyle/>
        <a:p>
          <a:endParaRPr lang="en-US"/>
        </a:p>
      </dgm:t>
    </dgm:pt>
    <dgm:pt modelId="{004A1D48-8782-2741-A9BE-2A605D88642E}" type="sibTrans" cxnId="{E059AE8C-AAFC-C944-9FFA-6DBA0D5F8854}">
      <dgm:prSet/>
      <dgm:spPr/>
      <dgm:t>
        <a:bodyPr/>
        <a:lstStyle/>
        <a:p>
          <a:endParaRPr lang="en-US"/>
        </a:p>
      </dgm:t>
    </dgm:pt>
    <dgm:pt modelId="{C0BE725D-787B-ED4C-8493-3325D9A94404}">
      <dgm:prSet phldrT="[Text]"/>
      <dgm:spPr/>
      <dgm:t>
        <a:bodyPr/>
        <a:lstStyle/>
        <a:p>
          <a:r>
            <a:rPr lang="en-US" dirty="0" smtClean="0">
              <a:latin typeface="Arial" pitchFamily="34" charset="0"/>
              <a:ea typeface="Calibri" pitchFamily="34" charset="0"/>
              <a:cs typeface="Arial" pitchFamily="34" charset="0"/>
            </a:rPr>
            <a:t>Information or knowledge that can be consciously recollected</a:t>
          </a:r>
          <a:endParaRPr lang="en-US" dirty="0"/>
        </a:p>
      </dgm:t>
    </dgm:pt>
    <dgm:pt modelId="{2C903775-3366-264A-BD9C-7B09E31B57DA}" type="parTrans" cxnId="{282CC417-7C1F-7546-A70C-B84A4BBA3868}">
      <dgm:prSet/>
      <dgm:spPr/>
      <dgm:t>
        <a:bodyPr/>
        <a:lstStyle/>
        <a:p>
          <a:endParaRPr lang="en-US"/>
        </a:p>
      </dgm:t>
    </dgm:pt>
    <dgm:pt modelId="{8DB1B6DB-D931-1C4D-BDB3-06DA3E8C39C8}" type="sibTrans" cxnId="{282CC417-7C1F-7546-A70C-B84A4BBA3868}">
      <dgm:prSet/>
      <dgm:spPr/>
      <dgm:t>
        <a:bodyPr/>
        <a:lstStyle/>
        <a:p>
          <a:endParaRPr lang="en-US"/>
        </a:p>
      </dgm:t>
    </dgm:pt>
    <dgm:pt modelId="{08C2B34C-08E9-B846-A7C2-A6381EC62C01}">
      <dgm:prSet phldrT="[Text]"/>
      <dgm:spPr/>
      <dgm:t>
        <a:bodyPr/>
        <a:lstStyle/>
        <a:p>
          <a:r>
            <a:rPr lang="en-US" b="1" dirty="0" smtClean="0">
              <a:latin typeface="Arial" pitchFamily="34" charset="0"/>
              <a:ea typeface="Calibri" pitchFamily="34" charset="0"/>
              <a:cs typeface="Arial" pitchFamily="34" charset="0"/>
            </a:rPr>
            <a:t>Two types of explicit memory</a:t>
          </a:r>
          <a:endParaRPr lang="en-US" dirty="0"/>
        </a:p>
      </dgm:t>
    </dgm:pt>
    <dgm:pt modelId="{23A29E52-492D-324D-82F9-1AAF6EE9AB18}" type="parTrans" cxnId="{CE65A735-CC18-6144-BA3A-24B7EF04DFDC}">
      <dgm:prSet/>
      <dgm:spPr/>
      <dgm:t>
        <a:bodyPr/>
        <a:lstStyle/>
        <a:p>
          <a:endParaRPr lang="en-US"/>
        </a:p>
      </dgm:t>
    </dgm:pt>
    <dgm:pt modelId="{3B1B24E4-BFCF-EF48-B8C1-4B9501FC6634}" type="sibTrans" cxnId="{CE65A735-CC18-6144-BA3A-24B7EF04DFDC}">
      <dgm:prSet/>
      <dgm:spPr/>
      <dgm:t>
        <a:bodyPr/>
        <a:lstStyle/>
        <a:p>
          <a:endParaRPr lang="en-US"/>
        </a:p>
      </dgm:t>
    </dgm:pt>
    <dgm:pt modelId="{520AA504-F2FA-D745-B4D8-C52FD45FB9C3}">
      <dgm:prSet phldrT="[Text]"/>
      <dgm:spPr/>
      <dgm:t>
        <a:bodyPr/>
        <a:lstStyle/>
        <a:p>
          <a:r>
            <a:rPr lang="en-US" b="1" dirty="0" smtClean="0">
              <a:latin typeface="Arial" pitchFamily="34" charset="0"/>
              <a:cs typeface="Arial" pitchFamily="34" charset="0"/>
            </a:rPr>
            <a:t>Implicit memory (</a:t>
          </a:r>
          <a:r>
            <a:rPr lang="en-US" b="1" dirty="0" err="1" smtClean="0">
              <a:latin typeface="Arial" pitchFamily="34" charset="0"/>
              <a:cs typeface="Arial" pitchFamily="34" charset="0"/>
            </a:rPr>
            <a:t>nondeclarative</a:t>
          </a:r>
          <a:r>
            <a:rPr lang="en-US" b="1" dirty="0" smtClean="0">
              <a:latin typeface="Arial" pitchFamily="34" charset="0"/>
              <a:cs typeface="Arial" pitchFamily="34" charset="0"/>
            </a:rPr>
            <a:t> memory) </a:t>
          </a:r>
          <a:r>
            <a:rPr lang="en-US" dirty="0" smtClean="0">
              <a:latin typeface="Arial" pitchFamily="34" charset="0"/>
              <a:cs typeface="Arial" pitchFamily="34" charset="0"/>
            </a:rPr>
            <a:t>is </a:t>
          </a:r>
          <a:r>
            <a:rPr lang="en-US" i="1" dirty="0" smtClean="0">
              <a:latin typeface="Arial" pitchFamily="34" charset="0"/>
              <a:cs typeface="Arial" pitchFamily="34" charset="0"/>
            </a:rPr>
            <a:t>memory without awareness</a:t>
          </a:r>
          <a:endParaRPr lang="en-US" dirty="0"/>
        </a:p>
      </dgm:t>
    </dgm:pt>
    <dgm:pt modelId="{0F14A5BE-FC7C-214F-9694-C6005857B8FB}" type="parTrans" cxnId="{9D3C2341-46DA-2F42-AE38-BD26C2964FB0}">
      <dgm:prSet/>
      <dgm:spPr/>
      <dgm:t>
        <a:bodyPr/>
        <a:lstStyle/>
        <a:p>
          <a:endParaRPr lang="en-US"/>
        </a:p>
      </dgm:t>
    </dgm:pt>
    <dgm:pt modelId="{A336AA63-CE84-1449-926C-0450762EEBD9}" type="sibTrans" cxnId="{9D3C2341-46DA-2F42-AE38-BD26C2964FB0}">
      <dgm:prSet/>
      <dgm:spPr/>
      <dgm:t>
        <a:bodyPr/>
        <a:lstStyle/>
        <a:p>
          <a:endParaRPr lang="en-US"/>
        </a:p>
      </dgm:t>
    </dgm:pt>
    <dgm:pt modelId="{0AF0C21C-3A41-3B46-8507-38A734670299}">
      <dgm:prSet phldrT="[Text]"/>
      <dgm:spPr/>
      <dgm:t>
        <a:bodyPr/>
        <a:lstStyle/>
        <a:p>
          <a:r>
            <a:rPr lang="en-US" dirty="0" smtClean="0">
              <a:latin typeface="Arial" pitchFamily="34" charset="0"/>
              <a:cs typeface="Arial" pitchFamily="34" charset="0"/>
            </a:rPr>
            <a:t>Information or knowledge that affects behavior or task performance but cannot be consciously recollected</a:t>
          </a:r>
          <a:endParaRPr lang="en-US" dirty="0"/>
        </a:p>
      </dgm:t>
    </dgm:pt>
    <dgm:pt modelId="{DE9CEFD4-8A03-8E4A-A2AA-588449A9A161}" type="parTrans" cxnId="{0402BE41-D5B2-C145-8272-02C6392A1901}">
      <dgm:prSet/>
      <dgm:spPr/>
      <dgm:t>
        <a:bodyPr/>
        <a:lstStyle/>
        <a:p>
          <a:endParaRPr lang="en-US"/>
        </a:p>
      </dgm:t>
    </dgm:pt>
    <dgm:pt modelId="{A0051A2A-2331-E24B-A1F9-006BF698279A}" type="sibTrans" cxnId="{0402BE41-D5B2-C145-8272-02C6392A1901}">
      <dgm:prSet/>
      <dgm:spPr/>
      <dgm:t>
        <a:bodyPr/>
        <a:lstStyle/>
        <a:p>
          <a:endParaRPr lang="en-US"/>
        </a:p>
      </dgm:t>
    </dgm:pt>
    <dgm:pt modelId="{76D534C5-8C6F-454C-9BD3-40A603DA4640}">
      <dgm:prSet phldrT="[Text]"/>
      <dgm:spPr/>
      <dgm:t>
        <a:bodyPr/>
        <a:lstStyle/>
        <a:p>
          <a:r>
            <a:rPr lang="en-US" dirty="0" smtClean="0">
              <a:latin typeface="Arial" pitchFamily="34" charset="0"/>
              <a:cs typeface="Arial" pitchFamily="34" charset="0"/>
            </a:rPr>
            <a:t>Procedural information--Motor skills, actions</a:t>
          </a:r>
          <a:endParaRPr lang="en-US" dirty="0"/>
        </a:p>
      </dgm:t>
    </dgm:pt>
    <dgm:pt modelId="{29B8022B-E060-5844-BECB-AE75EDE46899}" type="parTrans" cxnId="{8A6E9082-1333-1F48-AAD5-1E2946E8191E}">
      <dgm:prSet/>
      <dgm:spPr/>
      <dgm:t>
        <a:bodyPr/>
        <a:lstStyle/>
        <a:p>
          <a:endParaRPr lang="en-US"/>
        </a:p>
      </dgm:t>
    </dgm:pt>
    <dgm:pt modelId="{D8A27574-20D4-574A-B39B-8E0EC1B8B019}" type="sibTrans" cxnId="{8A6E9082-1333-1F48-AAD5-1E2946E8191E}">
      <dgm:prSet/>
      <dgm:spPr/>
      <dgm:t>
        <a:bodyPr/>
        <a:lstStyle/>
        <a:p>
          <a:endParaRPr lang="en-US"/>
        </a:p>
      </dgm:t>
    </dgm:pt>
    <dgm:pt modelId="{43319BB8-FC27-0441-A480-03B88C7D171F}">
      <dgm:prSet/>
      <dgm:spPr/>
      <dgm:t>
        <a:bodyPr/>
        <a:lstStyle/>
        <a:p>
          <a:r>
            <a:rPr lang="en-US" dirty="0" smtClean="0">
              <a:latin typeface="Arial" pitchFamily="34" charset="0"/>
              <a:ea typeface="Calibri" pitchFamily="34" charset="0"/>
              <a:cs typeface="Arial" pitchFamily="34" charset="0"/>
            </a:rPr>
            <a:t>Episodic information—information about events or “episodes” </a:t>
          </a:r>
          <a:endParaRPr lang="en-US" dirty="0">
            <a:latin typeface="Arial" pitchFamily="34" charset="0"/>
            <a:ea typeface="Calibri" pitchFamily="34" charset="0"/>
            <a:cs typeface="Arial" pitchFamily="34" charset="0"/>
          </a:endParaRPr>
        </a:p>
      </dgm:t>
    </dgm:pt>
    <dgm:pt modelId="{06762111-B195-A14E-8C4E-640F536ED886}" type="parTrans" cxnId="{2F34E210-5D42-F144-A7D4-A0EF7F54C821}">
      <dgm:prSet/>
      <dgm:spPr/>
      <dgm:t>
        <a:bodyPr/>
        <a:lstStyle/>
        <a:p>
          <a:endParaRPr lang="en-US"/>
        </a:p>
      </dgm:t>
    </dgm:pt>
    <dgm:pt modelId="{A1416AEF-6DD0-B44B-9E7F-2A154C5F685F}" type="sibTrans" cxnId="{2F34E210-5D42-F144-A7D4-A0EF7F54C821}">
      <dgm:prSet/>
      <dgm:spPr/>
      <dgm:t>
        <a:bodyPr/>
        <a:lstStyle/>
        <a:p>
          <a:endParaRPr lang="en-US"/>
        </a:p>
      </dgm:t>
    </dgm:pt>
    <dgm:pt modelId="{DEF03507-40EC-3046-93D8-6833A9F55F49}">
      <dgm:prSet/>
      <dgm:spPr/>
      <dgm:t>
        <a:bodyPr/>
        <a:lstStyle/>
        <a:p>
          <a:r>
            <a:rPr lang="en-US" smtClean="0">
              <a:latin typeface="Arial" pitchFamily="34" charset="0"/>
              <a:ea typeface="Calibri" pitchFamily="34" charset="0"/>
              <a:cs typeface="Arial" pitchFamily="34" charset="0"/>
            </a:rPr>
            <a:t>Semantic information—information about facts, general knowledge, school work</a:t>
          </a:r>
          <a:endParaRPr lang="en-US" dirty="0">
            <a:latin typeface="Arial" pitchFamily="34" charset="0"/>
            <a:cs typeface="Arial" pitchFamily="34" charset="0"/>
          </a:endParaRPr>
        </a:p>
      </dgm:t>
    </dgm:pt>
    <dgm:pt modelId="{64C4E9E8-F477-C549-821F-CED6583EE266}" type="parTrans" cxnId="{F56F2320-DE65-EA49-988F-8B53293EB3F6}">
      <dgm:prSet/>
      <dgm:spPr/>
      <dgm:t>
        <a:bodyPr/>
        <a:lstStyle/>
        <a:p>
          <a:endParaRPr lang="en-US"/>
        </a:p>
      </dgm:t>
    </dgm:pt>
    <dgm:pt modelId="{679558E2-65B4-4449-8C36-B0EE1DEBB5CF}" type="sibTrans" cxnId="{F56F2320-DE65-EA49-988F-8B53293EB3F6}">
      <dgm:prSet/>
      <dgm:spPr/>
      <dgm:t>
        <a:bodyPr/>
        <a:lstStyle/>
        <a:p>
          <a:endParaRPr lang="en-US"/>
        </a:p>
      </dgm:t>
    </dgm:pt>
    <dgm:pt modelId="{8EC45BEE-9AD9-AB40-B012-7445ADE946BD}" type="pres">
      <dgm:prSet presAssocID="{D3C20410-F236-8E4D-8DA2-7903B4B219D8}" presName="Name0" presStyleCnt="0">
        <dgm:presLayoutVars>
          <dgm:dir/>
          <dgm:animLvl val="lvl"/>
          <dgm:resizeHandles val="exact"/>
        </dgm:presLayoutVars>
      </dgm:prSet>
      <dgm:spPr/>
      <dgm:t>
        <a:bodyPr/>
        <a:lstStyle/>
        <a:p>
          <a:endParaRPr lang="en-US"/>
        </a:p>
      </dgm:t>
    </dgm:pt>
    <dgm:pt modelId="{ED1049BB-D31D-A341-BD72-450D62543D9A}" type="pres">
      <dgm:prSet presAssocID="{25BA49EA-90F0-D54F-BBCE-9858FF1B6E82}" presName="composite" presStyleCnt="0"/>
      <dgm:spPr/>
    </dgm:pt>
    <dgm:pt modelId="{7A925FED-E9DB-BD42-8DCA-5F54C21BEE68}" type="pres">
      <dgm:prSet presAssocID="{25BA49EA-90F0-D54F-BBCE-9858FF1B6E82}" presName="parTx" presStyleLbl="alignNode1" presStyleIdx="0" presStyleCnt="2">
        <dgm:presLayoutVars>
          <dgm:chMax val="0"/>
          <dgm:chPref val="0"/>
          <dgm:bulletEnabled val="1"/>
        </dgm:presLayoutVars>
      </dgm:prSet>
      <dgm:spPr/>
      <dgm:t>
        <a:bodyPr/>
        <a:lstStyle/>
        <a:p>
          <a:endParaRPr lang="en-US"/>
        </a:p>
      </dgm:t>
    </dgm:pt>
    <dgm:pt modelId="{9A804FE9-10EA-F44D-8FBF-26C9CAFEE8CC}" type="pres">
      <dgm:prSet presAssocID="{25BA49EA-90F0-D54F-BBCE-9858FF1B6E82}" presName="desTx" presStyleLbl="alignAccFollowNode1" presStyleIdx="0" presStyleCnt="2">
        <dgm:presLayoutVars>
          <dgm:bulletEnabled val="1"/>
        </dgm:presLayoutVars>
      </dgm:prSet>
      <dgm:spPr/>
      <dgm:t>
        <a:bodyPr/>
        <a:lstStyle/>
        <a:p>
          <a:endParaRPr lang="en-US"/>
        </a:p>
      </dgm:t>
    </dgm:pt>
    <dgm:pt modelId="{CEFD2A3A-57EC-D849-BCB9-4D689C2908A5}" type="pres">
      <dgm:prSet presAssocID="{004A1D48-8782-2741-A9BE-2A605D88642E}" presName="space" presStyleCnt="0"/>
      <dgm:spPr/>
    </dgm:pt>
    <dgm:pt modelId="{68903F44-2246-8545-8EE5-4134F4DDBFF4}" type="pres">
      <dgm:prSet presAssocID="{520AA504-F2FA-D745-B4D8-C52FD45FB9C3}" presName="composite" presStyleCnt="0"/>
      <dgm:spPr/>
    </dgm:pt>
    <dgm:pt modelId="{F1A3CB79-ED78-9940-B9D6-E12BEA795636}" type="pres">
      <dgm:prSet presAssocID="{520AA504-F2FA-D745-B4D8-C52FD45FB9C3}" presName="parTx" presStyleLbl="alignNode1" presStyleIdx="1" presStyleCnt="2">
        <dgm:presLayoutVars>
          <dgm:chMax val="0"/>
          <dgm:chPref val="0"/>
          <dgm:bulletEnabled val="1"/>
        </dgm:presLayoutVars>
      </dgm:prSet>
      <dgm:spPr/>
      <dgm:t>
        <a:bodyPr/>
        <a:lstStyle/>
        <a:p>
          <a:endParaRPr lang="en-US"/>
        </a:p>
      </dgm:t>
    </dgm:pt>
    <dgm:pt modelId="{D16719F5-C54D-D540-B18A-2B2ADF7E06EF}" type="pres">
      <dgm:prSet presAssocID="{520AA504-F2FA-D745-B4D8-C52FD45FB9C3}" presName="desTx" presStyleLbl="alignAccFollowNode1" presStyleIdx="1" presStyleCnt="2">
        <dgm:presLayoutVars>
          <dgm:bulletEnabled val="1"/>
        </dgm:presLayoutVars>
      </dgm:prSet>
      <dgm:spPr/>
      <dgm:t>
        <a:bodyPr/>
        <a:lstStyle/>
        <a:p>
          <a:endParaRPr lang="en-US"/>
        </a:p>
      </dgm:t>
    </dgm:pt>
  </dgm:ptLst>
  <dgm:cxnLst>
    <dgm:cxn modelId="{E059AE8C-AAFC-C944-9FFA-6DBA0D5F8854}" srcId="{D3C20410-F236-8E4D-8DA2-7903B4B219D8}" destId="{25BA49EA-90F0-D54F-BBCE-9858FF1B6E82}" srcOrd="0" destOrd="0" parTransId="{7A411DB2-2358-F549-BBF3-BFED433FE08D}" sibTransId="{004A1D48-8782-2741-A9BE-2A605D88642E}"/>
    <dgm:cxn modelId="{57390657-E4E2-D842-8AC1-E4EB5EDB7AD4}" type="presOf" srcId="{25BA49EA-90F0-D54F-BBCE-9858FF1B6E82}" destId="{7A925FED-E9DB-BD42-8DCA-5F54C21BEE68}" srcOrd="0" destOrd="0" presId="urn:microsoft.com/office/officeart/2005/8/layout/hList1"/>
    <dgm:cxn modelId="{CE65A735-CC18-6144-BA3A-24B7EF04DFDC}" srcId="{25BA49EA-90F0-D54F-BBCE-9858FF1B6E82}" destId="{08C2B34C-08E9-B846-A7C2-A6381EC62C01}" srcOrd="1" destOrd="0" parTransId="{23A29E52-492D-324D-82F9-1AAF6EE9AB18}" sibTransId="{3B1B24E4-BFCF-EF48-B8C1-4B9501FC6634}"/>
    <dgm:cxn modelId="{8C279467-3782-8049-BBDC-616BE8E42121}" type="presOf" srcId="{520AA504-F2FA-D745-B4D8-C52FD45FB9C3}" destId="{F1A3CB79-ED78-9940-B9D6-E12BEA795636}" srcOrd="0" destOrd="0" presId="urn:microsoft.com/office/officeart/2005/8/layout/hList1"/>
    <dgm:cxn modelId="{9D3C2341-46DA-2F42-AE38-BD26C2964FB0}" srcId="{D3C20410-F236-8E4D-8DA2-7903B4B219D8}" destId="{520AA504-F2FA-D745-B4D8-C52FD45FB9C3}" srcOrd="1" destOrd="0" parTransId="{0F14A5BE-FC7C-214F-9694-C6005857B8FB}" sibTransId="{A336AA63-CE84-1449-926C-0450762EEBD9}"/>
    <dgm:cxn modelId="{335E8A8B-C7A0-EC48-8F96-340EF0158244}" type="presOf" srcId="{08C2B34C-08E9-B846-A7C2-A6381EC62C01}" destId="{9A804FE9-10EA-F44D-8FBF-26C9CAFEE8CC}" srcOrd="0" destOrd="1" presId="urn:microsoft.com/office/officeart/2005/8/layout/hList1"/>
    <dgm:cxn modelId="{DB6CC3C4-BD62-8F45-A554-3EA4B1DAB615}" type="presOf" srcId="{43319BB8-FC27-0441-A480-03B88C7D171F}" destId="{9A804FE9-10EA-F44D-8FBF-26C9CAFEE8CC}" srcOrd="0" destOrd="2" presId="urn:microsoft.com/office/officeart/2005/8/layout/hList1"/>
    <dgm:cxn modelId="{B1AEF341-A3BE-DB43-A844-F882544796A0}" type="presOf" srcId="{C0BE725D-787B-ED4C-8493-3325D9A94404}" destId="{9A804FE9-10EA-F44D-8FBF-26C9CAFEE8CC}" srcOrd="0" destOrd="0" presId="urn:microsoft.com/office/officeart/2005/8/layout/hList1"/>
    <dgm:cxn modelId="{282CC417-7C1F-7546-A70C-B84A4BBA3868}" srcId="{25BA49EA-90F0-D54F-BBCE-9858FF1B6E82}" destId="{C0BE725D-787B-ED4C-8493-3325D9A94404}" srcOrd="0" destOrd="0" parTransId="{2C903775-3366-264A-BD9C-7B09E31B57DA}" sibTransId="{8DB1B6DB-D931-1C4D-BDB3-06DA3E8C39C8}"/>
    <dgm:cxn modelId="{6EE81CF8-8648-4E47-9FDC-6A521F7A4622}" type="presOf" srcId="{DEF03507-40EC-3046-93D8-6833A9F55F49}" destId="{9A804FE9-10EA-F44D-8FBF-26C9CAFEE8CC}" srcOrd="0" destOrd="3" presId="urn:microsoft.com/office/officeart/2005/8/layout/hList1"/>
    <dgm:cxn modelId="{682EB563-7E1F-CB4B-A922-5CED7D736C30}" type="presOf" srcId="{0AF0C21C-3A41-3B46-8507-38A734670299}" destId="{D16719F5-C54D-D540-B18A-2B2ADF7E06EF}" srcOrd="0" destOrd="0" presId="urn:microsoft.com/office/officeart/2005/8/layout/hList1"/>
    <dgm:cxn modelId="{8A6E9082-1333-1F48-AAD5-1E2946E8191E}" srcId="{520AA504-F2FA-D745-B4D8-C52FD45FB9C3}" destId="{76D534C5-8C6F-454C-9BD3-40A603DA4640}" srcOrd="1" destOrd="0" parTransId="{29B8022B-E060-5844-BECB-AE75EDE46899}" sibTransId="{D8A27574-20D4-574A-B39B-8E0EC1B8B019}"/>
    <dgm:cxn modelId="{F56F2320-DE65-EA49-988F-8B53293EB3F6}" srcId="{08C2B34C-08E9-B846-A7C2-A6381EC62C01}" destId="{DEF03507-40EC-3046-93D8-6833A9F55F49}" srcOrd="1" destOrd="0" parTransId="{64C4E9E8-F477-C549-821F-CED6583EE266}" sibTransId="{679558E2-65B4-4449-8C36-B0EE1DEBB5CF}"/>
    <dgm:cxn modelId="{24A0C17D-77E5-8B47-85F3-F0C63F069CBB}" type="presOf" srcId="{D3C20410-F236-8E4D-8DA2-7903B4B219D8}" destId="{8EC45BEE-9AD9-AB40-B012-7445ADE946BD}" srcOrd="0" destOrd="0" presId="urn:microsoft.com/office/officeart/2005/8/layout/hList1"/>
    <dgm:cxn modelId="{7AC82D1D-A396-5142-8CC8-EBFAC1A0DE06}" type="presOf" srcId="{76D534C5-8C6F-454C-9BD3-40A603DA4640}" destId="{D16719F5-C54D-D540-B18A-2B2ADF7E06EF}" srcOrd="0" destOrd="1" presId="urn:microsoft.com/office/officeart/2005/8/layout/hList1"/>
    <dgm:cxn modelId="{2F34E210-5D42-F144-A7D4-A0EF7F54C821}" srcId="{08C2B34C-08E9-B846-A7C2-A6381EC62C01}" destId="{43319BB8-FC27-0441-A480-03B88C7D171F}" srcOrd="0" destOrd="0" parTransId="{06762111-B195-A14E-8C4E-640F536ED886}" sibTransId="{A1416AEF-6DD0-B44B-9E7F-2A154C5F685F}"/>
    <dgm:cxn modelId="{0402BE41-D5B2-C145-8272-02C6392A1901}" srcId="{520AA504-F2FA-D745-B4D8-C52FD45FB9C3}" destId="{0AF0C21C-3A41-3B46-8507-38A734670299}" srcOrd="0" destOrd="0" parTransId="{DE9CEFD4-8A03-8E4A-A2AA-588449A9A161}" sibTransId="{A0051A2A-2331-E24B-A1F9-006BF698279A}"/>
    <dgm:cxn modelId="{1F9A0AF4-746C-0144-8417-98B31957F67C}" type="presParOf" srcId="{8EC45BEE-9AD9-AB40-B012-7445ADE946BD}" destId="{ED1049BB-D31D-A341-BD72-450D62543D9A}" srcOrd="0" destOrd="0" presId="urn:microsoft.com/office/officeart/2005/8/layout/hList1"/>
    <dgm:cxn modelId="{CD8433BE-3507-A64F-866C-9129ACA2403A}" type="presParOf" srcId="{ED1049BB-D31D-A341-BD72-450D62543D9A}" destId="{7A925FED-E9DB-BD42-8DCA-5F54C21BEE68}" srcOrd="0" destOrd="0" presId="urn:microsoft.com/office/officeart/2005/8/layout/hList1"/>
    <dgm:cxn modelId="{8EAFA608-52F7-324F-8EDE-A7F61FB8D8AB}" type="presParOf" srcId="{ED1049BB-D31D-A341-BD72-450D62543D9A}" destId="{9A804FE9-10EA-F44D-8FBF-26C9CAFEE8CC}" srcOrd="1" destOrd="0" presId="urn:microsoft.com/office/officeart/2005/8/layout/hList1"/>
    <dgm:cxn modelId="{72991514-5FFF-024C-B6CD-E8017ADD0700}" type="presParOf" srcId="{8EC45BEE-9AD9-AB40-B012-7445ADE946BD}" destId="{CEFD2A3A-57EC-D849-BCB9-4D689C2908A5}" srcOrd="1" destOrd="0" presId="urn:microsoft.com/office/officeart/2005/8/layout/hList1"/>
    <dgm:cxn modelId="{5076A936-510C-4A47-9B35-AC9BA6DA2BE2}" type="presParOf" srcId="{8EC45BEE-9AD9-AB40-B012-7445ADE946BD}" destId="{68903F44-2246-8545-8EE5-4134F4DDBFF4}" srcOrd="2" destOrd="0" presId="urn:microsoft.com/office/officeart/2005/8/layout/hList1"/>
    <dgm:cxn modelId="{26AAC916-1646-CA4C-ABA2-2EA786690CA4}" type="presParOf" srcId="{68903F44-2246-8545-8EE5-4134F4DDBFF4}" destId="{F1A3CB79-ED78-9940-B9D6-E12BEA795636}" srcOrd="0" destOrd="0" presId="urn:microsoft.com/office/officeart/2005/8/layout/hList1"/>
    <dgm:cxn modelId="{F2930B3F-8F9D-1F48-B899-B520E79136C1}" type="presParOf" srcId="{68903F44-2246-8545-8EE5-4134F4DDBFF4}" destId="{D16719F5-C54D-D540-B18A-2B2ADF7E06EF}"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25F3ABC-D197-B24B-BA3D-A6A06B9EC498}" type="doc">
      <dgm:prSet loTypeId="urn:microsoft.com/office/officeart/2008/layout/RadialCluster" loCatId="" qsTypeId="urn:microsoft.com/office/officeart/2005/8/quickstyle/simple4" qsCatId="simple" csTypeId="urn:microsoft.com/office/officeart/2005/8/colors/accent1_2" csCatId="accent1" phldr="1"/>
      <dgm:spPr/>
      <dgm:t>
        <a:bodyPr/>
        <a:lstStyle/>
        <a:p>
          <a:endParaRPr lang="en-US"/>
        </a:p>
      </dgm:t>
    </dgm:pt>
    <dgm:pt modelId="{0854CC42-C039-3E41-9C3B-8C02D5E54DFA}">
      <dgm:prSet phldrT="[Text]"/>
      <dgm:spPr/>
      <dgm:t>
        <a:bodyPr/>
        <a:lstStyle/>
        <a:p>
          <a:r>
            <a:rPr lang="en-US" dirty="0" smtClean="0">
              <a:latin typeface="Aharoni" pitchFamily="2" charset="-79"/>
              <a:cs typeface="Aharoni" pitchFamily="2" charset="-79"/>
            </a:rPr>
            <a:t>Testing Retrieval</a:t>
          </a:r>
          <a:endParaRPr lang="en-US" dirty="0"/>
        </a:p>
      </dgm:t>
    </dgm:pt>
    <dgm:pt modelId="{E7049684-F770-984D-845F-FFED5989FC1E}" type="parTrans" cxnId="{F8BDE72C-9AA7-1845-8162-2D4000E5BC61}">
      <dgm:prSet/>
      <dgm:spPr/>
      <dgm:t>
        <a:bodyPr/>
        <a:lstStyle/>
        <a:p>
          <a:endParaRPr lang="en-US"/>
        </a:p>
      </dgm:t>
    </dgm:pt>
    <dgm:pt modelId="{9B5FC683-C8EE-D64E-8522-4FA6A7B4E60B}" type="sibTrans" cxnId="{F8BDE72C-9AA7-1845-8162-2D4000E5BC61}">
      <dgm:prSet/>
      <dgm:spPr/>
      <dgm:t>
        <a:bodyPr/>
        <a:lstStyle/>
        <a:p>
          <a:endParaRPr lang="en-US"/>
        </a:p>
      </dgm:t>
    </dgm:pt>
    <dgm:pt modelId="{82DC0C32-8256-9345-8ECD-ECA382F0B9C0}">
      <dgm:prSet phldrT="[Text]"/>
      <dgm:spPr/>
      <dgm:t>
        <a:bodyPr/>
        <a:lstStyle/>
        <a:p>
          <a:r>
            <a:rPr lang="en-US" b="1" dirty="0" smtClean="0">
              <a:latin typeface="Arial" pitchFamily="34" charset="0"/>
              <a:cs typeface="Arial" pitchFamily="34" charset="0"/>
            </a:rPr>
            <a:t>Cued recall</a:t>
          </a:r>
        </a:p>
        <a:p>
          <a:r>
            <a:rPr lang="en-US" dirty="0" smtClean="0">
              <a:latin typeface="Arial" pitchFamily="34" charset="0"/>
              <a:cs typeface="Arial" pitchFamily="34" charset="0"/>
            </a:rPr>
            <a:t>test of LTM that involves remembering an item of information in response to a retrieval cue</a:t>
          </a:r>
          <a:endParaRPr lang="en-US" dirty="0"/>
        </a:p>
      </dgm:t>
    </dgm:pt>
    <dgm:pt modelId="{9D5A9A9A-85B1-6A4A-8946-09A50C3D78A4}" type="parTrans" cxnId="{E520D232-4DBA-614A-A517-0C5D06D9D993}">
      <dgm:prSet/>
      <dgm:spPr/>
      <dgm:t>
        <a:bodyPr/>
        <a:lstStyle/>
        <a:p>
          <a:endParaRPr lang="en-US"/>
        </a:p>
      </dgm:t>
    </dgm:pt>
    <dgm:pt modelId="{ADB00318-F5C8-B948-A8C9-E5540268FB05}" type="sibTrans" cxnId="{E520D232-4DBA-614A-A517-0C5D06D9D993}">
      <dgm:prSet/>
      <dgm:spPr/>
      <dgm:t>
        <a:bodyPr/>
        <a:lstStyle/>
        <a:p>
          <a:endParaRPr lang="en-US"/>
        </a:p>
      </dgm:t>
    </dgm:pt>
    <dgm:pt modelId="{EC08AA2D-30D4-BA4F-9DA0-CF5B5D8A62C0}">
      <dgm:prSet phldrT="[Text]"/>
      <dgm:spPr/>
      <dgm:t>
        <a:bodyPr/>
        <a:lstStyle/>
        <a:p>
          <a:r>
            <a:rPr lang="en-US" b="1" dirty="0" smtClean="0">
              <a:latin typeface="Arial" pitchFamily="34" charset="0"/>
              <a:cs typeface="Arial" pitchFamily="34" charset="0"/>
            </a:rPr>
            <a:t>Recognition</a:t>
          </a:r>
        </a:p>
        <a:p>
          <a:r>
            <a:rPr lang="en-US" dirty="0" smtClean="0">
              <a:latin typeface="Arial" pitchFamily="34" charset="0"/>
              <a:cs typeface="Arial" pitchFamily="34" charset="0"/>
            </a:rPr>
            <a:t>test of LTM that involves identifying correct information from a series of possible choices</a:t>
          </a:r>
          <a:endParaRPr lang="en-US" dirty="0"/>
        </a:p>
      </dgm:t>
    </dgm:pt>
    <dgm:pt modelId="{B2376834-7B1A-8942-BC48-02C7A99A6FDB}" type="parTrans" cxnId="{D9AF0014-E240-4C4D-9939-63FA2D85F9D3}">
      <dgm:prSet/>
      <dgm:spPr/>
      <dgm:t>
        <a:bodyPr/>
        <a:lstStyle/>
        <a:p>
          <a:endParaRPr lang="en-US"/>
        </a:p>
      </dgm:t>
    </dgm:pt>
    <dgm:pt modelId="{9586FF39-363E-6A46-94B2-186D64E2A13E}" type="sibTrans" cxnId="{D9AF0014-E240-4C4D-9939-63FA2D85F9D3}">
      <dgm:prSet/>
      <dgm:spPr/>
      <dgm:t>
        <a:bodyPr/>
        <a:lstStyle/>
        <a:p>
          <a:endParaRPr lang="en-US"/>
        </a:p>
      </dgm:t>
    </dgm:pt>
    <dgm:pt modelId="{CACD0D0D-7275-5A4C-838E-31B61398C55D}">
      <dgm:prSet phldrT="[Text]"/>
      <dgm:spPr/>
      <dgm:t>
        <a:bodyPr/>
        <a:lstStyle/>
        <a:p>
          <a:r>
            <a:rPr lang="en-US" b="1" dirty="0" smtClean="0">
              <a:latin typeface="Arial" pitchFamily="34" charset="0"/>
              <a:cs typeface="Arial" pitchFamily="34" charset="0"/>
            </a:rPr>
            <a:t>Recall</a:t>
          </a:r>
        </a:p>
        <a:p>
          <a:r>
            <a:rPr lang="en-US" dirty="0" smtClean="0">
              <a:latin typeface="Arial" pitchFamily="34" charset="0"/>
              <a:cs typeface="Arial" pitchFamily="34" charset="0"/>
            </a:rPr>
            <a:t>test of LTM that involves retrieving memories without cues; also termed free recall</a:t>
          </a:r>
          <a:endParaRPr lang="en-US" dirty="0"/>
        </a:p>
      </dgm:t>
    </dgm:pt>
    <dgm:pt modelId="{542EFD15-9CFA-3045-8B10-D92C21E4720F}" type="parTrans" cxnId="{79BBDF39-A28A-3040-92F8-61044AC69B8B}">
      <dgm:prSet/>
      <dgm:spPr/>
      <dgm:t>
        <a:bodyPr/>
        <a:lstStyle/>
        <a:p>
          <a:endParaRPr lang="en-US"/>
        </a:p>
      </dgm:t>
    </dgm:pt>
    <dgm:pt modelId="{974379F5-24C3-1743-9A4F-1D54E4B0F664}" type="sibTrans" cxnId="{79BBDF39-A28A-3040-92F8-61044AC69B8B}">
      <dgm:prSet/>
      <dgm:spPr/>
      <dgm:t>
        <a:bodyPr/>
        <a:lstStyle/>
        <a:p>
          <a:endParaRPr lang="en-US"/>
        </a:p>
      </dgm:t>
    </dgm:pt>
    <dgm:pt modelId="{3A593554-F2C2-0846-8A81-DC414BB85883}" type="pres">
      <dgm:prSet presAssocID="{E25F3ABC-D197-B24B-BA3D-A6A06B9EC498}" presName="Name0" presStyleCnt="0">
        <dgm:presLayoutVars>
          <dgm:chMax val="1"/>
          <dgm:chPref val="1"/>
          <dgm:dir/>
          <dgm:animOne val="branch"/>
          <dgm:animLvl val="lvl"/>
        </dgm:presLayoutVars>
      </dgm:prSet>
      <dgm:spPr/>
      <dgm:t>
        <a:bodyPr/>
        <a:lstStyle/>
        <a:p>
          <a:endParaRPr lang="en-US"/>
        </a:p>
      </dgm:t>
    </dgm:pt>
    <dgm:pt modelId="{45B47092-E399-924C-92E4-37530F51E4F1}" type="pres">
      <dgm:prSet presAssocID="{0854CC42-C039-3E41-9C3B-8C02D5E54DFA}" presName="singleCycle" presStyleCnt="0"/>
      <dgm:spPr/>
    </dgm:pt>
    <dgm:pt modelId="{0F0EB52B-E3E5-C747-B4DD-A485358D9685}" type="pres">
      <dgm:prSet presAssocID="{0854CC42-C039-3E41-9C3B-8C02D5E54DFA}" presName="singleCenter" presStyleLbl="node1" presStyleIdx="0" presStyleCnt="4" custScaleX="184111" custLinFactNeighborX="2654" custLinFactNeighborY="-11610">
        <dgm:presLayoutVars>
          <dgm:chMax val="7"/>
          <dgm:chPref val="7"/>
        </dgm:presLayoutVars>
      </dgm:prSet>
      <dgm:spPr/>
      <dgm:t>
        <a:bodyPr/>
        <a:lstStyle/>
        <a:p>
          <a:endParaRPr lang="en-US"/>
        </a:p>
      </dgm:t>
    </dgm:pt>
    <dgm:pt modelId="{2958B7A9-31CE-AD42-B32B-A8FE109B90A2}" type="pres">
      <dgm:prSet presAssocID="{9D5A9A9A-85B1-6A4A-8946-09A50C3D78A4}" presName="Name56" presStyleLbl="parChTrans1D2" presStyleIdx="0" presStyleCnt="3"/>
      <dgm:spPr/>
      <dgm:t>
        <a:bodyPr/>
        <a:lstStyle/>
        <a:p>
          <a:endParaRPr lang="en-US"/>
        </a:p>
      </dgm:t>
    </dgm:pt>
    <dgm:pt modelId="{8754BD85-65CD-7540-94B5-E82633E322C1}" type="pres">
      <dgm:prSet presAssocID="{82DC0C32-8256-9345-8ECD-ECA382F0B9C0}" presName="text0" presStyleLbl="node1" presStyleIdx="1" presStyleCnt="4" custScaleX="252648" custScaleY="147718" custRadScaleRad="100020" custRadScaleInc="1901">
        <dgm:presLayoutVars>
          <dgm:bulletEnabled val="1"/>
        </dgm:presLayoutVars>
      </dgm:prSet>
      <dgm:spPr/>
      <dgm:t>
        <a:bodyPr/>
        <a:lstStyle/>
        <a:p>
          <a:endParaRPr lang="en-US"/>
        </a:p>
      </dgm:t>
    </dgm:pt>
    <dgm:pt modelId="{426E482C-7A6C-E243-886A-B231BF340D56}" type="pres">
      <dgm:prSet presAssocID="{B2376834-7B1A-8942-BC48-02C7A99A6FDB}" presName="Name56" presStyleLbl="parChTrans1D2" presStyleIdx="1" presStyleCnt="3"/>
      <dgm:spPr/>
      <dgm:t>
        <a:bodyPr/>
        <a:lstStyle/>
        <a:p>
          <a:endParaRPr lang="en-US"/>
        </a:p>
      </dgm:t>
    </dgm:pt>
    <dgm:pt modelId="{AF2254A3-016B-CD43-8747-F19817F1CE86}" type="pres">
      <dgm:prSet presAssocID="{EC08AA2D-30D4-BA4F-9DA0-CF5B5D8A62C0}" presName="text0" presStyleLbl="node1" presStyleIdx="2" presStyleCnt="4" custScaleX="252648" custScaleY="147718" custRadScaleRad="101729" custRadScaleInc="-934">
        <dgm:presLayoutVars>
          <dgm:bulletEnabled val="1"/>
        </dgm:presLayoutVars>
      </dgm:prSet>
      <dgm:spPr/>
      <dgm:t>
        <a:bodyPr/>
        <a:lstStyle/>
        <a:p>
          <a:endParaRPr lang="en-US"/>
        </a:p>
      </dgm:t>
    </dgm:pt>
    <dgm:pt modelId="{083B96A7-2674-2448-B8A4-7250C1917F00}" type="pres">
      <dgm:prSet presAssocID="{542EFD15-9CFA-3045-8B10-D92C21E4720F}" presName="Name56" presStyleLbl="parChTrans1D2" presStyleIdx="2" presStyleCnt="3"/>
      <dgm:spPr/>
      <dgm:t>
        <a:bodyPr/>
        <a:lstStyle/>
        <a:p>
          <a:endParaRPr lang="en-US"/>
        </a:p>
      </dgm:t>
    </dgm:pt>
    <dgm:pt modelId="{A9E8AB9E-A990-C94A-A4EA-2365327AB935}" type="pres">
      <dgm:prSet presAssocID="{CACD0D0D-7275-5A4C-838E-31B61398C55D}" presName="text0" presStyleLbl="node1" presStyleIdx="3" presStyleCnt="4" custScaleX="252648" custScaleY="147718" custRadScaleRad="98281" custRadScaleInc="-967">
        <dgm:presLayoutVars>
          <dgm:bulletEnabled val="1"/>
        </dgm:presLayoutVars>
      </dgm:prSet>
      <dgm:spPr/>
      <dgm:t>
        <a:bodyPr/>
        <a:lstStyle/>
        <a:p>
          <a:endParaRPr lang="en-US"/>
        </a:p>
      </dgm:t>
    </dgm:pt>
  </dgm:ptLst>
  <dgm:cxnLst>
    <dgm:cxn modelId="{D9AF0014-E240-4C4D-9939-63FA2D85F9D3}" srcId="{0854CC42-C039-3E41-9C3B-8C02D5E54DFA}" destId="{EC08AA2D-30D4-BA4F-9DA0-CF5B5D8A62C0}" srcOrd="1" destOrd="0" parTransId="{B2376834-7B1A-8942-BC48-02C7A99A6FDB}" sibTransId="{9586FF39-363E-6A46-94B2-186D64E2A13E}"/>
    <dgm:cxn modelId="{E357BD1D-4501-5743-884D-BEBF9CC6548B}" type="presOf" srcId="{9D5A9A9A-85B1-6A4A-8946-09A50C3D78A4}" destId="{2958B7A9-31CE-AD42-B32B-A8FE109B90A2}" srcOrd="0" destOrd="0" presId="urn:microsoft.com/office/officeart/2008/layout/RadialCluster"/>
    <dgm:cxn modelId="{2EC0F323-0879-D44A-A031-8CCD3578FBD6}" type="presOf" srcId="{B2376834-7B1A-8942-BC48-02C7A99A6FDB}" destId="{426E482C-7A6C-E243-886A-B231BF340D56}" srcOrd="0" destOrd="0" presId="urn:microsoft.com/office/officeart/2008/layout/RadialCluster"/>
    <dgm:cxn modelId="{3E81539A-3912-E94F-BEF0-E09A4707D233}" type="presOf" srcId="{542EFD15-9CFA-3045-8B10-D92C21E4720F}" destId="{083B96A7-2674-2448-B8A4-7250C1917F00}" srcOrd="0" destOrd="0" presId="urn:microsoft.com/office/officeart/2008/layout/RadialCluster"/>
    <dgm:cxn modelId="{8ECBE5A3-97AE-CB47-9249-1AB6ECA868C6}" type="presOf" srcId="{82DC0C32-8256-9345-8ECD-ECA382F0B9C0}" destId="{8754BD85-65CD-7540-94B5-E82633E322C1}" srcOrd="0" destOrd="0" presId="urn:microsoft.com/office/officeart/2008/layout/RadialCluster"/>
    <dgm:cxn modelId="{F8BDE72C-9AA7-1845-8162-2D4000E5BC61}" srcId="{E25F3ABC-D197-B24B-BA3D-A6A06B9EC498}" destId="{0854CC42-C039-3E41-9C3B-8C02D5E54DFA}" srcOrd="0" destOrd="0" parTransId="{E7049684-F770-984D-845F-FFED5989FC1E}" sibTransId="{9B5FC683-C8EE-D64E-8522-4FA6A7B4E60B}"/>
    <dgm:cxn modelId="{E520D232-4DBA-614A-A517-0C5D06D9D993}" srcId="{0854CC42-C039-3E41-9C3B-8C02D5E54DFA}" destId="{82DC0C32-8256-9345-8ECD-ECA382F0B9C0}" srcOrd="0" destOrd="0" parTransId="{9D5A9A9A-85B1-6A4A-8946-09A50C3D78A4}" sibTransId="{ADB00318-F5C8-B948-A8C9-E5540268FB05}"/>
    <dgm:cxn modelId="{2CEA4103-E768-BD4F-99A8-AFEEDB6D10C0}" type="presOf" srcId="{CACD0D0D-7275-5A4C-838E-31B61398C55D}" destId="{A9E8AB9E-A990-C94A-A4EA-2365327AB935}" srcOrd="0" destOrd="0" presId="urn:microsoft.com/office/officeart/2008/layout/RadialCluster"/>
    <dgm:cxn modelId="{5F0BBC13-4317-D74A-ABEB-660B8F823B9E}" type="presOf" srcId="{EC08AA2D-30D4-BA4F-9DA0-CF5B5D8A62C0}" destId="{AF2254A3-016B-CD43-8747-F19817F1CE86}" srcOrd="0" destOrd="0" presId="urn:microsoft.com/office/officeart/2008/layout/RadialCluster"/>
    <dgm:cxn modelId="{79BBDF39-A28A-3040-92F8-61044AC69B8B}" srcId="{0854CC42-C039-3E41-9C3B-8C02D5E54DFA}" destId="{CACD0D0D-7275-5A4C-838E-31B61398C55D}" srcOrd="2" destOrd="0" parTransId="{542EFD15-9CFA-3045-8B10-D92C21E4720F}" sibTransId="{974379F5-24C3-1743-9A4F-1D54E4B0F664}"/>
    <dgm:cxn modelId="{1F27679D-D12F-124E-9F38-309B0CB5A776}" type="presOf" srcId="{0854CC42-C039-3E41-9C3B-8C02D5E54DFA}" destId="{0F0EB52B-E3E5-C747-B4DD-A485358D9685}" srcOrd="0" destOrd="0" presId="urn:microsoft.com/office/officeart/2008/layout/RadialCluster"/>
    <dgm:cxn modelId="{422BA88A-DCEE-6445-83A8-9AE7861CFA8A}" type="presOf" srcId="{E25F3ABC-D197-B24B-BA3D-A6A06B9EC498}" destId="{3A593554-F2C2-0846-8A81-DC414BB85883}" srcOrd="0" destOrd="0" presId="urn:microsoft.com/office/officeart/2008/layout/RadialCluster"/>
    <dgm:cxn modelId="{1695C7DA-48B0-5C4E-8AD2-6DA509F90002}" type="presParOf" srcId="{3A593554-F2C2-0846-8A81-DC414BB85883}" destId="{45B47092-E399-924C-92E4-37530F51E4F1}" srcOrd="0" destOrd="0" presId="urn:microsoft.com/office/officeart/2008/layout/RadialCluster"/>
    <dgm:cxn modelId="{FBC38620-1DFD-4546-9502-8CD84108A50F}" type="presParOf" srcId="{45B47092-E399-924C-92E4-37530F51E4F1}" destId="{0F0EB52B-E3E5-C747-B4DD-A485358D9685}" srcOrd="0" destOrd="0" presId="urn:microsoft.com/office/officeart/2008/layout/RadialCluster"/>
    <dgm:cxn modelId="{B49B5E8D-4BCA-D04A-A86B-517F395F3A6A}" type="presParOf" srcId="{45B47092-E399-924C-92E4-37530F51E4F1}" destId="{2958B7A9-31CE-AD42-B32B-A8FE109B90A2}" srcOrd="1" destOrd="0" presId="urn:microsoft.com/office/officeart/2008/layout/RadialCluster"/>
    <dgm:cxn modelId="{FFB1A35D-2306-5F4D-B518-450C7B00CFFE}" type="presParOf" srcId="{45B47092-E399-924C-92E4-37530F51E4F1}" destId="{8754BD85-65CD-7540-94B5-E82633E322C1}" srcOrd="2" destOrd="0" presId="urn:microsoft.com/office/officeart/2008/layout/RadialCluster"/>
    <dgm:cxn modelId="{E06E1488-5C6A-3D46-8961-D555E84898BC}" type="presParOf" srcId="{45B47092-E399-924C-92E4-37530F51E4F1}" destId="{426E482C-7A6C-E243-886A-B231BF340D56}" srcOrd="3" destOrd="0" presId="urn:microsoft.com/office/officeart/2008/layout/RadialCluster"/>
    <dgm:cxn modelId="{309A28CD-B796-104B-99EC-899AAFF4C26C}" type="presParOf" srcId="{45B47092-E399-924C-92E4-37530F51E4F1}" destId="{AF2254A3-016B-CD43-8747-F19817F1CE86}" srcOrd="4" destOrd="0" presId="urn:microsoft.com/office/officeart/2008/layout/RadialCluster"/>
    <dgm:cxn modelId="{2DDBA041-80AF-3844-BEA2-491693D4638E}" type="presParOf" srcId="{45B47092-E399-924C-92E4-37530F51E4F1}" destId="{083B96A7-2674-2448-B8A4-7250C1917F00}" srcOrd="5" destOrd="0" presId="urn:microsoft.com/office/officeart/2008/layout/RadialCluster"/>
    <dgm:cxn modelId="{62D14A01-3D26-E74F-90DE-A64B91A86095}" type="presParOf" srcId="{45B47092-E399-924C-92E4-37530F51E4F1}" destId="{A9E8AB9E-A990-C94A-A4EA-2365327AB935}" srcOrd="6"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19147E9-C1DF-DF43-A1C8-92BAE638B92D}" type="doc">
      <dgm:prSet loTypeId="urn:microsoft.com/office/officeart/2005/8/layout/vList2" loCatId="" qsTypeId="urn:microsoft.com/office/officeart/2005/8/quickstyle/simple4" qsCatId="simple" csTypeId="urn:microsoft.com/office/officeart/2005/8/colors/accent0_1" csCatId="mainScheme"/>
      <dgm:spPr/>
      <dgm:t>
        <a:bodyPr/>
        <a:lstStyle/>
        <a:p>
          <a:endParaRPr lang="en-US"/>
        </a:p>
      </dgm:t>
    </dgm:pt>
    <dgm:pt modelId="{90CA6BEF-BA56-734B-9E6C-8E77C4C96CF9}">
      <dgm:prSet/>
      <dgm:spPr/>
      <dgm:t>
        <a:bodyPr/>
        <a:lstStyle/>
        <a:p>
          <a:pPr rtl="0"/>
          <a:r>
            <a:rPr lang="en-US" b="1" dirty="0" smtClean="0"/>
            <a:t>The controversy</a:t>
          </a:r>
          <a:endParaRPr lang="en-US" dirty="0"/>
        </a:p>
      </dgm:t>
    </dgm:pt>
    <dgm:pt modelId="{4B3B13B1-AA31-0141-9E28-206BDBECFE69}" type="parTrans" cxnId="{E710540C-3E82-4440-A382-CF705392888A}">
      <dgm:prSet/>
      <dgm:spPr/>
      <dgm:t>
        <a:bodyPr/>
        <a:lstStyle/>
        <a:p>
          <a:endParaRPr lang="en-US"/>
        </a:p>
      </dgm:t>
    </dgm:pt>
    <dgm:pt modelId="{E727F2D7-440A-B14C-BF17-504500BE6FBD}" type="sibTrans" cxnId="{E710540C-3E82-4440-A382-CF705392888A}">
      <dgm:prSet/>
      <dgm:spPr/>
      <dgm:t>
        <a:bodyPr/>
        <a:lstStyle/>
        <a:p>
          <a:endParaRPr lang="en-US"/>
        </a:p>
      </dgm:t>
    </dgm:pt>
    <dgm:pt modelId="{BAC2E7FD-032F-0146-AEE9-7BCFE6334522}">
      <dgm:prSet/>
      <dgm:spPr/>
      <dgm:t>
        <a:bodyPr/>
        <a:lstStyle/>
        <a:p>
          <a:pPr rtl="0"/>
          <a:r>
            <a:rPr lang="en-US" smtClean="0"/>
            <a:t>Questions about the validity of recovery methods (memory wars)</a:t>
          </a:r>
          <a:endParaRPr lang="en-US"/>
        </a:p>
      </dgm:t>
    </dgm:pt>
    <dgm:pt modelId="{C6FF8ED2-1E85-3443-8077-8C95E83DAD0D}" type="parTrans" cxnId="{730D83F3-4280-A142-9E51-BE8A9A94CBD0}">
      <dgm:prSet/>
      <dgm:spPr/>
      <dgm:t>
        <a:bodyPr/>
        <a:lstStyle/>
        <a:p>
          <a:endParaRPr lang="en-US"/>
        </a:p>
      </dgm:t>
    </dgm:pt>
    <dgm:pt modelId="{ED229186-6776-D846-8CEC-DED58FDACD14}" type="sibTrans" cxnId="{730D83F3-4280-A142-9E51-BE8A9A94CBD0}">
      <dgm:prSet/>
      <dgm:spPr/>
      <dgm:t>
        <a:bodyPr/>
        <a:lstStyle/>
        <a:p>
          <a:endParaRPr lang="en-US"/>
        </a:p>
      </dgm:t>
    </dgm:pt>
    <dgm:pt modelId="{CA5A2416-27AD-B44C-ABFB-F2B404725939}">
      <dgm:prSet/>
      <dgm:spPr/>
      <dgm:t>
        <a:bodyPr/>
        <a:lstStyle/>
        <a:p>
          <a:pPr rtl="0"/>
          <a:r>
            <a:rPr lang="en-US" b="1" smtClean="0"/>
            <a:t>The critical issues</a:t>
          </a:r>
          <a:endParaRPr lang="en-US"/>
        </a:p>
      </dgm:t>
    </dgm:pt>
    <dgm:pt modelId="{F3315828-C8D3-BE4F-96FC-2F97D3F8B6C4}" type="parTrans" cxnId="{9B76CA5A-5852-B148-B71E-92A854DE040E}">
      <dgm:prSet/>
      <dgm:spPr/>
      <dgm:t>
        <a:bodyPr/>
        <a:lstStyle/>
        <a:p>
          <a:endParaRPr lang="en-US"/>
        </a:p>
      </dgm:t>
    </dgm:pt>
    <dgm:pt modelId="{464510E3-B3D2-E64B-91BF-24BA30909FF8}" type="sibTrans" cxnId="{9B76CA5A-5852-B148-B71E-92A854DE040E}">
      <dgm:prSet/>
      <dgm:spPr/>
      <dgm:t>
        <a:bodyPr/>
        <a:lstStyle/>
        <a:p>
          <a:endParaRPr lang="en-US"/>
        </a:p>
      </dgm:t>
    </dgm:pt>
    <dgm:pt modelId="{4E79E82D-3581-074A-BFBB-70860EA5AC0A}">
      <dgm:prSet/>
      <dgm:spPr/>
      <dgm:t>
        <a:bodyPr/>
        <a:lstStyle/>
        <a:p>
          <a:pPr rtl="0"/>
          <a:r>
            <a:rPr lang="en-US" dirty="0" smtClean="0"/>
            <a:t>Some details of traumatic event may be forgotten, but event can be remembered.</a:t>
          </a:r>
          <a:endParaRPr lang="en-US" dirty="0"/>
        </a:p>
      </dgm:t>
    </dgm:pt>
    <dgm:pt modelId="{F97EF5F4-E8DF-4748-ABC8-9D48D1FC21F9}" type="parTrans" cxnId="{3167BCCB-D5A1-E142-AA69-2800C6BC4CED}">
      <dgm:prSet/>
      <dgm:spPr/>
      <dgm:t>
        <a:bodyPr/>
        <a:lstStyle/>
        <a:p>
          <a:endParaRPr lang="en-US"/>
        </a:p>
      </dgm:t>
    </dgm:pt>
    <dgm:pt modelId="{8C95690D-5A98-0548-8D8C-D13A74E85436}" type="sibTrans" cxnId="{3167BCCB-D5A1-E142-AA69-2800C6BC4CED}">
      <dgm:prSet/>
      <dgm:spPr/>
      <dgm:t>
        <a:bodyPr/>
        <a:lstStyle/>
        <a:p>
          <a:endParaRPr lang="en-US"/>
        </a:p>
      </dgm:t>
    </dgm:pt>
    <dgm:pt modelId="{CBD28ADE-2528-F548-855F-1EDA50523238}">
      <dgm:prSet/>
      <dgm:spPr/>
      <dgm:t>
        <a:bodyPr/>
        <a:lstStyle/>
        <a:p>
          <a:pPr rtl="0"/>
          <a:r>
            <a:rPr lang="en-US" dirty="0" smtClean="0"/>
            <a:t>Many recovered memories are actually false memories.</a:t>
          </a:r>
          <a:endParaRPr lang="en-US" dirty="0"/>
        </a:p>
      </dgm:t>
    </dgm:pt>
    <dgm:pt modelId="{6992DE06-9625-1843-A600-35BA1533BB61}" type="parTrans" cxnId="{66BBF22A-6D77-E44B-A31A-7D4F6F2444CF}">
      <dgm:prSet/>
      <dgm:spPr/>
      <dgm:t>
        <a:bodyPr/>
        <a:lstStyle/>
        <a:p>
          <a:endParaRPr lang="en-US"/>
        </a:p>
      </dgm:t>
    </dgm:pt>
    <dgm:pt modelId="{D1FC00C5-B718-9D48-8294-02F2A4025363}" type="sibTrans" cxnId="{66BBF22A-6D77-E44B-A31A-7D4F6F2444CF}">
      <dgm:prSet/>
      <dgm:spPr/>
      <dgm:t>
        <a:bodyPr/>
        <a:lstStyle/>
        <a:p>
          <a:endParaRPr lang="en-US"/>
        </a:p>
      </dgm:t>
    </dgm:pt>
    <dgm:pt modelId="{FC206467-1866-C44C-BD43-FDC4A18679B2}">
      <dgm:prSet/>
      <dgm:spPr/>
      <dgm:t>
        <a:bodyPr/>
        <a:lstStyle/>
        <a:p>
          <a:pPr rtl="0"/>
          <a:r>
            <a:rPr lang="en-US" b="1" smtClean="0"/>
            <a:t>Conclusions</a:t>
          </a:r>
          <a:endParaRPr lang="en-US"/>
        </a:p>
      </dgm:t>
    </dgm:pt>
    <dgm:pt modelId="{F444FB4D-6E94-6048-8E6E-D379D6F2C256}" type="parTrans" cxnId="{00FF7DF0-6DC0-D347-A8B7-EE6EE22ECDC3}">
      <dgm:prSet/>
      <dgm:spPr/>
      <dgm:t>
        <a:bodyPr/>
        <a:lstStyle/>
        <a:p>
          <a:endParaRPr lang="en-US"/>
        </a:p>
      </dgm:t>
    </dgm:pt>
    <dgm:pt modelId="{077FDFDA-FE90-7740-9771-F06F1C5EA462}" type="sibTrans" cxnId="{00FF7DF0-6DC0-D347-A8B7-EE6EE22ECDC3}">
      <dgm:prSet/>
      <dgm:spPr/>
      <dgm:t>
        <a:bodyPr/>
        <a:lstStyle/>
        <a:p>
          <a:endParaRPr lang="en-US"/>
        </a:p>
      </dgm:t>
    </dgm:pt>
    <dgm:pt modelId="{9EC1943E-A909-844C-970C-D3C746CEA647}">
      <dgm:prSet/>
      <dgm:spPr/>
      <dgm:t>
        <a:bodyPr/>
        <a:lstStyle/>
        <a:p>
          <a:pPr rtl="0"/>
          <a:r>
            <a:rPr lang="en-US" smtClean="0"/>
            <a:t>Childhood abuse contributes to adulthood psychological problems.</a:t>
          </a:r>
          <a:endParaRPr lang="en-US"/>
        </a:p>
      </dgm:t>
    </dgm:pt>
    <dgm:pt modelId="{64E5EF56-0D99-C542-8B8B-800D90240DDF}" type="parTrans" cxnId="{4761E055-A885-2741-9A21-79E290A1F15E}">
      <dgm:prSet/>
      <dgm:spPr/>
      <dgm:t>
        <a:bodyPr/>
        <a:lstStyle/>
        <a:p>
          <a:endParaRPr lang="en-US"/>
        </a:p>
      </dgm:t>
    </dgm:pt>
    <dgm:pt modelId="{66424B4A-BA9C-A64B-9CFD-1C32F56516CC}" type="sibTrans" cxnId="{4761E055-A885-2741-9A21-79E290A1F15E}">
      <dgm:prSet/>
      <dgm:spPr/>
      <dgm:t>
        <a:bodyPr/>
        <a:lstStyle/>
        <a:p>
          <a:endParaRPr lang="en-US"/>
        </a:p>
      </dgm:t>
    </dgm:pt>
    <dgm:pt modelId="{C46C92BB-ADA2-AE44-AC08-B1480FA0EB84}">
      <dgm:prSet/>
      <dgm:spPr/>
      <dgm:t>
        <a:bodyPr/>
        <a:lstStyle/>
        <a:p>
          <a:pPr rtl="0"/>
          <a:r>
            <a:rPr lang="en-US" smtClean="0"/>
            <a:t>Recovered memories need to be regarded with cautions.</a:t>
          </a:r>
          <a:endParaRPr lang="en-US"/>
        </a:p>
      </dgm:t>
    </dgm:pt>
    <dgm:pt modelId="{5F206004-9803-D844-A023-9F9BDD050E6B}" type="parTrans" cxnId="{C01CB4B2-0985-EA49-B214-DFDF0E21DC02}">
      <dgm:prSet/>
      <dgm:spPr/>
      <dgm:t>
        <a:bodyPr/>
        <a:lstStyle/>
        <a:p>
          <a:endParaRPr lang="en-US"/>
        </a:p>
      </dgm:t>
    </dgm:pt>
    <dgm:pt modelId="{51BA3F57-B4EA-F645-983F-E44D83639BDC}" type="sibTrans" cxnId="{C01CB4B2-0985-EA49-B214-DFDF0E21DC02}">
      <dgm:prSet/>
      <dgm:spPr/>
      <dgm:t>
        <a:bodyPr/>
        <a:lstStyle/>
        <a:p>
          <a:endParaRPr lang="en-US"/>
        </a:p>
      </dgm:t>
    </dgm:pt>
    <dgm:pt modelId="{85245D8D-456B-4740-9CE6-D4667FE1E9CF}">
      <dgm:prSet/>
      <dgm:spPr/>
      <dgm:t>
        <a:bodyPr/>
        <a:lstStyle/>
        <a:p>
          <a:pPr rtl="0"/>
          <a:r>
            <a:rPr lang="en-US" smtClean="0"/>
            <a:t>Memory details can be easily distorted.</a:t>
          </a:r>
          <a:endParaRPr lang="en-US"/>
        </a:p>
      </dgm:t>
    </dgm:pt>
    <dgm:pt modelId="{793AC5C3-48E6-254A-BB42-864D824B30A9}" type="parTrans" cxnId="{48FA501A-0F44-2344-8E12-42B0E54A3B13}">
      <dgm:prSet/>
      <dgm:spPr/>
      <dgm:t>
        <a:bodyPr/>
        <a:lstStyle/>
        <a:p>
          <a:endParaRPr lang="en-US"/>
        </a:p>
      </dgm:t>
    </dgm:pt>
    <dgm:pt modelId="{5A41C751-18FA-244E-8012-8BB276C9141B}" type="sibTrans" cxnId="{48FA501A-0F44-2344-8E12-42B0E54A3B13}">
      <dgm:prSet/>
      <dgm:spPr/>
      <dgm:t>
        <a:bodyPr/>
        <a:lstStyle/>
        <a:p>
          <a:endParaRPr lang="en-US"/>
        </a:p>
      </dgm:t>
    </dgm:pt>
    <dgm:pt modelId="{F84F2650-92F8-FC46-8ACA-E41D106B9483}">
      <dgm:prSet/>
      <dgm:spPr/>
      <dgm:t>
        <a:bodyPr/>
        <a:lstStyle/>
        <a:p>
          <a:pPr rtl="0"/>
          <a:r>
            <a:rPr lang="en-US" smtClean="0"/>
            <a:t>All memories involve reconstruction.</a:t>
          </a:r>
          <a:endParaRPr lang="en-US"/>
        </a:p>
      </dgm:t>
    </dgm:pt>
    <dgm:pt modelId="{F4973E8B-3B75-9A4C-8CC2-F4483D1F0839}" type="parTrans" cxnId="{D5D00BCE-68A7-4146-BEAD-CC073FFA6831}">
      <dgm:prSet/>
      <dgm:spPr/>
      <dgm:t>
        <a:bodyPr/>
        <a:lstStyle/>
        <a:p>
          <a:endParaRPr lang="en-US"/>
        </a:p>
      </dgm:t>
    </dgm:pt>
    <dgm:pt modelId="{9DE4F60C-49ED-BD45-8B96-E0DB6DE49A4C}" type="sibTrans" cxnId="{D5D00BCE-68A7-4146-BEAD-CC073FFA6831}">
      <dgm:prSet/>
      <dgm:spPr/>
      <dgm:t>
        <a:bodyPr/>
        <a:lstStyle/>
        <a:p>
          <a:endParaRPr lang="en-US"/>
        </a:p>
      </dgm:t>
    </dgm:pt>
    <dgm:pt modelId="{1C7DF703-C989-C644-8BF6-B82A169ED8D2}">
      <dgm:prSet/>
      <dgm:spPr/>
      <dgm:t>
        <a:bodyPr/>
        <a:lstStyle/>
        <a:p>
          <a:pPr rtl="0"/>
          <a:r>
            <a:rPr lang="en-US" dirty="0" smtClean="0"/>
            <a:t>False memories can be unintentionally created; guidelines needed.</a:t>
          </a:r>
          <a:endParaRPr lang="en-US" dirty="0"/>
        </a:p>
      </dgm:t>
    </dgm:pt>
    <dgm:pt modelId="{6C1BB3CC-AB45-B44B-B598-6DA688830EEA}" type="parTrans" cxnId="{83D4212D-EBCA-0444-ACEB-C0751C5371C9}">
      <dgm:prSet/>
      <dgm:spPr/>
      <dgm:t>
        <a:bodyPr/>
        <a:lstStyle/>
        <a:p>
          <a:endParaRPr lang="en-US"/>
        </a:p>
      </dgm:t>
    </dgm:pt>
    <dgm:pt modelId="{6205F81C-B785-B943-87CF-DB5693CEED9D}" type="sibTrans" cxnId="{83D4212D-EBCA-0444-ACEB-C0751C5371C9}">
      <dgm:prSet/>
      <dgm:spPr/>
      <dgm:t>
        <a:bodyPr/>
        <a:lstStyle/>
        <a:p>
          <a:endParaRPr lang="en-US"/>
        </a:p>
      </dgm:t>
    </dgm:pt>
    <dgm:pt modelId="{BEE6DAFF-A4E3-C341-9E1D-8958B1843545}" type="pres">
      <dgm:prSet presAssocID="{E19147E9-C1DF-DF43-A1C8-92BAE638B92D}" presName="linear" presStyleCnt="0">
        <dgm:presLayoutVars>
          <dgm:animLvl val="lvl"/>
          <dgm:resizeHandles val="exact"/>
        </dgm:presLayoutVars>
      </dgm:prSet>
      <dgm:spPr/>
      <dgm:t>
        <a:bodyPr/>
        <a:lstStyle/>
        <a:p>
          <a:endParaRPr lang="en-US"/>
        </a:p>
      </dgm:t>
    </dgm:pt>
    <dgm:pt modelId="{E9BA7668-08B2-034C-8B88-286FE19085F6}" type="pres">
      <dgm:prSet presAssocID="{90CA6BEF-BA56-734B-9E6C-8E77C4C96CF9}" presName="parentText" presStyleLbl="node1" presStyleIdx="0" presStyleCnt="3">
        <dgm:presLayoutVars>
          <dgm:chMax val="0"/>
          <dgm:bulletEnabled val="1"/>
        </dgm:presLayoutVars>
      </dgm:prSet>
      <dgm:spPr/>
      <dgm:t>
        <a:bodyPr/>
        <a:lstStyle/>
        <a:p>
          <a:endParaRPr lang="en-US"/>
        </a:p>
      </dgm:t>
    </dgm:pt>
    <dgm:pt modelId="{476FA428-53AE-5041-B638-6F36EC3D3F0B}" type="pres">
      <dgm:prSet presAssocID="{90CA6BEF-BA56-734B-9E6C-8E77C4C96CF9}" presName="childText" presStyleLbl="revTx" presStyleIdx="0" presStyleCnt="3">
        <dgm:presLayoutVars>
          <dgm:bulletEnabled val="1"/>
        </dgm:presLayoutVars>
      </dgm:prSet>
      <dgm:spPr/>
      <dgm:t>
        <a:bodyPr/>
        <a:lstStyle/>
        <a:p>
          <a:endParaRPr lang="en-US"/>
        </a:p>
      </dgm:t>
    </dgm:pt>
    <dgm:pt modelId="{4E32965A-14A9-4F42-932F-20E8B341335A}" type="pres">
      <dgm:prSet presAssocID="{CA5A2416-27AD-B44C-ABFB-F2B404725939}" presName="parentText" presStyleLbl="node1" presStyleIdx="1" presStyleCnt="3">
        <dgm:presLayoutVars>
          <dgm:chMax val="0"/>
          <dgm:bulletEnabled val="1"/>
        </dgm:presLayoutVars>
      </dgm:prSet>
      <dgm:spPr/>
      <dgm:t>
        <a:bodyPr/>
        <a:lstStyle/>
        <a:p>
          <a:endParaRPr lang="en-US"/>
        </a:p>
      </dgm:t>
    </dgm:pt>
    <dgm:pt modelId="{EED258A0-DB49-6A4A-B9DA-0B333ECCD40D}" type="pres">
      <dgm:prSet presAssocID="{CA5A2416-27AD-B44C-ABFB-F2B404725939}" presName="childText" presStyleLbl="revTx" presStyleIdx="1" presStyleCnt="3">
        <dgm:presLayoutVars>
          <dgm:bulletEnabled val="1"/>
        </dgm:presLayoutVars>
      </dgm:prSet>
      <dgm:spPr/>
      <dgm:t>
        <a:bodyPr/>
        <a:lstStyle/>
        <a:p>
          <a:endParaRPr lang="en-US"/>
        </a:p>
      </dgm:t>
    </dgm:pt>
    <dgm:pt modelId="{DDA6DF42-1306-224C-8A79-4CEDE8FFA94A}" type="pres">
      <dgm:prSet presAssocID="{FC206467-1866-C44C-BD43-FDC4A18679B2}" presName="parentText" presStyleLbl="node1" presStyleIdx="2" presStyleCnt="3">
        <dgm:presLayoutVars>
          <dgm:chMax val="0"/>
          <dgm:bulletEnabled val="1"/>
        </dgm:presLayoutVars>
      </dgm:prSet>
      <dgm:spPr/>
      <dgm:t>
        <a:bodyPr/>
        <a:lstStyle/>
        <a:p>
          <a:endParaRPr lang="en-US"/>
        </a:p>
      </dgm:t>
    </dgm:pt>
    <dgm:pt modelId="{9ECB9773-50F4-3D41-BF81-82888FEAB23F}" type="pres">
      <dgm:prSet presAssocID="{FC206467-1866-C44C-BD43-FDC4A18679B2}" presName="childText" presStyleLbl="revTx" presStyleIdx="2" presStyleCnt="3">
        <dgm:presLayoutVars>
          <dgm:bulletEnabled val="1"/>
        </dgm:presLayoutVars>
      </dgm:prSet>
      <dgm:spPr/>
      <dgm:t>
        <a:bodyPr/>
        <a:lstStyle/>
        <a:p>
          <a:endParaRPr lang="en-US"/>
        </a:p>
      </dgm:t>
    </dgm:pt>
  </dgm:ptLst>
  <dgm:cxnLst>
    <dgm:cxn modelId="{D5D00BCE-68A7-4146-BEAD-CC073FFA6831}" srcId="{FC206467-1866-C44C-BD43-FDC4A18679B2}" destId="{F84F2650-92F8-FC46-8ACA-E41D106B9483}" srcOrd="3" destOrd="0" parTransId="{F4973E8B-3B75-9A4C-8CC2-F4483D1F0839}" sibTransId="{9DE4F60C-49ED-BD45-8B96-E0DB6DE49A4C}"/>
    <dgm:cxn modelId="{EB4A17FE-0145-8840-B527-E8B25CAB5546}" type="presOf" srcId="{E19147E9-C1DF-DF43-A1C8-92BAE638B92D}" destId="{BEE6DAFF-A4E3-C341-9E1D-8958B1843545}" srcOrd="0" destOrd="0" presId="urn:microsoft.com/office/officeart/2005/8/layout/vList2"/>
    <dgm:cxn modelId="{66BBF22A-6D77-E44B-A31A-7D4F6F2444CF}" srcId="{CA5A2416-27AD-B44C-ABFB-F2B404725939}" destId="{CBD28ADE-2528-F548-855F-1EDA50523238}" srcOrd="1" destOrd="0" parTransId="{6992DE06-9625-1843-A600-35BA1533BB61}" sibTransId="{D1FC00C5-B718-9D48-8294-02F2A4025363}"/>
    <dgm:cxn modelId="{5345A8D8-3993-2D4D-9B38-CC17CB68FDAC}" type="presOf" srcId="{1C7DF703-C989-C644-8BF6-B82A169ED8D2}" destId="{9ECB9773-50F4-3D41-BF81-82888FEAB23F}" srcOrd="0" destOrd="4" presId="urn:microsoft.com/office/officeart/2005/8/layout/vList2"/>
    <dgm:cxn modelId="{ECC45E8B-12B3-CC4D-B99D-11DEE509346E}" type="presOf" srcId="{FC206467-1866-C44C-BD43-FDC4A18679B2}" destId="{DDA6DF42-1306-224C-8A79-4CEDE8FFA94A}" srcOrd="0" destOrd="0" presId="urn:microsoft.com/office/officeart/2005/8/layout/vList2"/>
    <dgm:cxn modelId="{1B3ABFCD-8638-F24A-9A2D-94A39501484F}" type="presOf" srcId="{85245D8D-456B-4740-9CE6-D4667FE1E9CF}" destId="{9ECB9773-50F4-3D41-BF81-82888FEAB23F}" srcOrd="0" destOrd="2" presId="urn:microsoft.com/office/officeart/2005/8/layout/vList2"/>
    <dgm:cxn modelId="{934916FD-BE00-8443-B345-0B08D77C54CB}" type="presOf" srcId="{C46C92BB-ADA2-AE44-AC08-B1480FA0EB84}" destId="{9ECB9773-50F4-3D41-BF81-82888FEAB23F}" srcOrd="0" destOrd="1" presId="urn:microsoft.com/office/officeart/2005/8/layout/vList2"/>
    <dgm:cxn modelId="{CBAE82D4-2763-0B47-AC70-576C4CB947CB}" type="presOf" srcId="{CBD28ADE-2528-F548-855F-1EDA50523238}" destId="{EED258A0-DB49-6A4A-B9DA-0B333ECCD40D}" srcOrd="0" destOrd="1" presId="urn:microsoft.com/office/officeart/2005/8/layout/vList2"/>
    <dgm:cxn modelId="{E09B1F01-A653-2B47-8C59-791ECD620499}" type="presOf" srcId="{CA5A2416-27AD-B44C-ABFB-F2B404725939}" destId="{4E32965A-14A9-4F42-932F-20E8B341335A}" srcOrd="0" destOrd="0" presId="urn:microsoft.com/office/officeart/2005/8/layout/vList2"/>
    <dgm:cxn modelId="{0288D9DD-DD6A-604C-A76B-980E462E3AC2}" type="presOf" srcId="{4E79E82D-3581-074A-BFBB-70860EA5AC0A}" destId="{EED258A0-DB49-6A4A-B9DA-0B333ECCD40D}" srcOrd="0" destOrd="0" presId="urn:microsoft.com/office/officeart/2005/8/layout/vList2"/>
    <dgm:cxn modelId="{730D83F3-4280-A142-9E51-BE8A9A94CBD0}" srcId="{90CA6BEF-BA56-734B-9E6C-8E77C4C96CF9}" destId="{BAC2E7FD-032F-0146-AEE9-7BCFE6334522}" srcOrd="0" destOrd="0" parTransId="{C6FF8ED2-1E85-3443-8077-8C95E83DAD0D}" sibTransId="{ED229186-6776-D846-8CEC-DED58FDACD14}"/>
    <dgm:cxn modelId="{4761E055-A885-2741-9A21-79E290A1F15E}" srcId="{FC206467-1866-C44C-BD43-FDC4A18679B2}" destId="{9EC1943E-A909-844C-970C-D3C746CEA647}" srcOrd="0" destOrd="0" parTransId="{64E5EF56-0D99-C542-8B8B-800D90240DDF}" sibTransId="{66424B4A-BA9C-A64B-9CFD-1C32F56516CC}"/>
    <dgm:cxn modelId="{D07B3C14-1868-6444-B47B-EBDC8EEF7236}" type="presOf" srcId="{90CA6BEF-BA56-734B-9E6C-8E77C4C96CF9}" destId="{E9BA7668-08B2-034C-8B88-286FE19085F6}" srcOrd="0" destOrd="0" presId="urn:microsoft.com/office/officeart/2005/8/layout/vList2"/>
    <dgm:cxn modelId="{3167BCCB-D5A1-E142-AA69-2800C6BC4CED}" srcId="{CA5A2416-27AD-B44C-ABFB-F2B404725939}" destId="{4E79E82D-3581-074A-BFBB-70860EA5AC0A}" srcOrd="0" destOrd="0" parTransId="{F97EF5F4-E8DF-4748-ABC8-9D48D1FC21F9}" sibTransId="{8C95690D-5A98-0548-8D8C-D13A74E85436}"/>
    <dgm:cxn modelId="{00FF7DF0-6DC0-D347-A8B7-EE6EE22ECDC3}" srcId="{E19147E9-C1DF-DF43-A1C8-92BAE638B92D}" destId="{FC206467-1866-C44C-BD43-FDC4A18679B2}" srcOrd="2" destOrd="0" parTransId="{F444FB4D-6E94-6048-8E6E-D379D6F2C256}" sibTransId="{077FDFDA-FE90-7740-9771-F06F1C5EA462}"/>
    <dgm:cxn modelId="{13166D31-F8C0-294E-9181-6FA738FBAD36}" type="presOf" srcId="{F84F2650-92F8-FC46-8ACA-E41D106B9483}" destId="{9ECB9773-50F4-3D41-BF81-82888FEAB23F}" srcOrd="0" destOrd="3" presId="urn:microsoft.com/office/officeart/2005/8/layout/vList2"/>
    <dgm:cxn modelId="{C01CB4B2-0985-EA49-B214-DFDF0E21DC02}" srcId="{FC206467-1866-C44C-BD43-FDC4A18679B2}" destId="{C46C92BB-ADA2-AE44-AC08-B1480FA0EB84}" srcOrd="1" destOrd="0" parTransId="{5F206004-9803-D844-A023-9F9BDD050E6B}" sibTransId="{51BA3F57-B4EA-F645-983F-E44D83639BDC}"/>
    <dgm:cxn modelId="{4C422718-D8E9-AC4C-93E5-724C72859ADB}" type="presOf" srcId="{BAC2E7FD-032F-0146-AEE9-7BCFE6334522}" destId="{476FA428-53AE-5041-B638-6F36EC3D3F0B}" srcOrd="0" destOrd="0" presId="urn:microsoft.com/office/officeart/2005/8/layout/vList2"/>
    <dgm:cxn modelId="{48FA501A-0F44-2344-8E12-42B0E54A3B13}" srcId="{FC206467-1866-C44C-BD43-FDC4A18679B2}" destId="{85245D8D-456B-4740-9CE6-D4667FE1E9CF}" srcOrd="2" destOrd="0" parTransId="{793AC5C3-48E6-254A-BB42-864D824B30A9}" sibTransId="{5A41C751-18FA-244E-8012-8BB276C9141B}"/>
    <dgm:cxn modelId="{9B76CA5A-5852-B148-B71E-92A854DE040E}" srcId="{E19147E9-C1DF-DF43-A1C8-92BAE638B92D}" destId="{CA5A2416-27AD-B44C-ABFB-F2B404725939}" srcOrd="1" destOrd="0" parTransId="{F3315828-C8D3-BE4F-96FC-2F97D3F8B6C4}" sibTransId="{464510E3-B3D2-E64B-91BF-24BA30909FF8}"/>
    <dgm:cxn modelId="{83D4212D-EBCA-0444-ACEB-C0751C5371C9}" srcId="{FC206467-1866-C44C-BD43-FDC4A18679B2}" destId="{1C7DF703-C989-C644-8BF6-B82A169ED8D2}" srcOrd="4" destOrd="0" parTransId="{6C1BB3CC-AB45-B44B-B598-6DA688830EEA}" sibTransId="{6205F81C-B785-B943-87CF-DB5693CEED9D}"/>
    <dgm:cxn modelId="{44A7B0DE-D200-4643-8B5E-171E82496794}" type="presOf" srcId="{9EC1943E-A909-844C-970C-D3C746CEA647}" destId="{9ECB9773-50F4-3D41-BF81-82888FEAB23F}" srcOrd="0" destOrd="0" presId="urn:microsoft.com/office/officeart/2005/8/layout/vList2"/>
    <dgm:cxn modelId="{E710540C-3E82-4440-A382-CF705392888A}" srcId="{E19147E9-C1DF-DF43-A1C8-92BAE638B92D}" destId="{90CA6BEF-BA56-734B-9E6C-8E77C4C96CF9}" srcOrd="0" destOrd="0" parTransId="{4B3B13B1-AA31-0141-9E28-206BDBECFE69}" sibTransId="{E727F2D7-440A-B14C-BF17-504500BE6FBD}"/>
    <dgm:cxn modelId="{972D1CF6-AF79-0A4C-B6B6-B5AC770CE072}" type="presParOf" srcId="{BEE6DAFF-A4E3-C341-9E1D-8958B1843545}" destId="{E9BA7668-08B2-034C-8B88-286FE19085F6}" srcOrd="0" destOrd="0" presId="urn:microsoft.com/office/officeart/2005/8/layout/vList2"/>
    <dgm:cxn modelId="{A04A394E-B97F-B14B-A693-FE44900841F9}" type="presParOf" srcId="{BEE6DAFF-A4E3-C341-9E1D-8958B1843545}" destId="{476FA428-53AE-5041-B638-6F36EC3D3F0B}" srcOrd="1" destOrd="0" presId="urn:microsoft.com/office/officeart/2005/8/layout/vList2"/>
    <dgm:cxn modelId="{DC10981C-E71D-4148-9A1F-3C5F93AA777F}" type="presParOf" srcId="{BEE6DAFF-A4E3-C341-9E1D-8958B1843545}" destId="{4E32965A-14A9-4F42-932F-20E8B341335A}" srcOrd="2" destOrd="0" presId="urn:microsoft.com/office/officeart/2005/8/layout/vList2"/>
    <dgm:cxn modelId="{600F40B9-4343-6743-A49A-4545273B9F90}" type="presParOf" srcId="{BEE6DAFF-A4E3-C341-9E1D-8958B1843545}" destId="{EED258A0-DB49-6A4A-B9DA-0B333ECCD40D}" srcOrd="3" destOrd="0" presId="urn:microsoft.com/office/officeart/2005/8/layout/vList2"/>
    <dgm:cxn modelId="{2FA28115-8D4F-8940-A8E8-588F34072D84}" type="presParOf" srcId="{BEE6DAFF-A4E3-C341-9E1D-8958B1843545}" destId="{DDA6DF42-1306-224C-8A79-4CEDE8FFA94A}" srcOrd="4" destOrd="0" presId="urn:microsoft.com/office/officeart/2005/8/layout/vList2"/>
    <dgm:cxn modelId="{E5CA9409-89A8-0B4F-96FF-BC9A8E967076}" type="presParOf" srcId="{BEE6DAFF-A4E3-C341-9E1D-8958B1843545}" destId="{9ECB9773-50F4-3D41-BF81-82888FEAB23F}"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721491A-8B2B-47AE-942B-A35C57C6A1D4}" type="doc">
      <dgm:prSet loTypeId="urn:microsoft.com/office/officeart/2005/8/layout/process4" loCatId="" qsTypeId="urn:microsoft.com/office/officeart/2005/8/quickstyle/simple1" qsCatId="simple" csTypeId="urn:microsoft.com/office/officeart/2005/8/colors/accent0_1" csCatId="mainScheme" phldr="1"/>
      <dgm:spPr/>
    </dgm:pt>
    <dgm:pt modelId="{0D5A0FB1-D65F-4796-882F-8DE79B1778E7}">
      <dgm:prSet phldrT="[Text]" custT="1"/>
      <dgm:spPr/>
      <dgm:t>
        <a:bodyPr/>
        <a:lstStyle/>
        <a:p>
          <a:pPr>
            <a:lnSpc>
              <a:spcPts val="1600"/>
            </a:lnSpc>
          </a:pPr>
          <a:r>
            <a:rPr lang="en-US" sz="2400" smtClean="0">
              <a:latin typeface="Arial" pitchFamily="34" charset="0"/>
              <a:cs typeface="Arial" pitchFamily="34" charset="0"/>
            </a:rPr>
            <a:t>Early dementia = mild memory impairment</a:t>
          </a:r>
          <a:endParaRPr lang="en-US" sz="2400" dirty="0">
            <a:latin typeface="Arial" pitchFamily="34" charset="0"/>
            <a:cs typeface="Arial" pitchFamily="34" charset="0"/>
          </a:endParaRPr>
        </a:p>
      </dgm:t>
    </dgm:pt>
    <dgm:pt modelId="{7EE8106F-543F-4CC5-B188-567246DF1098}" type="parTrans" cxnId="{89374ABD-6665-4507-BDF3-ED3C4E0C07D6}">
      <dgm:prSet/>
      <dgm:spPr/>
      <dgm:t>
        <a:bodyPr/>
        <a:lstStyle/>
        <a:p>
          <a:endParaRPr lang="en-US"/>
        </a:p>
      </dgm:t>
    </dgm:pt>
    <dgm:pt modelId="{44204BD9-3319-49CE-A7B1-B6053E44B3BD}" type="sibTrans" cxnId="{89374ABD-6665-4507-BDF3-ED3C4E0C07D6}">
      <dgm:prSet/>
      <dgm:spPr/>
      <dgm:t>
        <a:bodyPr/>
        <a:lstStyle/>
        <a:p>
          <a:endParaRPr lang="en-US"/>
        </a:p>
      </dgm:t>
    </dgm:pt>
    <dgm:pt modelId="{229D680A-6769-4291-B20E-97D2C3BCC282}">
      <dgm:prSet custT="1"/>
      <dgm:spPr/>
      <dgm:t>
        <a:bodyPr/>
        <a:lstStyle/>
        <a:p>
          <a:pPr>
            <a:lnSpc>
              <a:spcPts val="1600"/>
            </a:lnSpc>
          </a:pPr>
          <a:r>
            <a:rPr lang="en-US" sz="2400" dirty="0" smtClean="0">
              <a:latin typeface="Arial" pitchFamily="34" charset="0"/>
              <a:cs typeface="Arial" pitchFamily="34" charset="0"/>
            </a:rPr>
            <a:t>Progresses to more pervasive memory loss and confusion </a:t>
          </a:r>
          <a:endParaRPr lang="en-US" sz="2400" dirty="0">
            <a:latin typeface="Arial" pitchFamily="34" charset="0"/>
            <a:cs typeface="Arial" pitchFamily="34" charset="0"/>
          </a:endParaRPr>
        </a:p>
      </dgm:t>
    </dgm:pt>
    <dgm:pt modelId="{88C5DBE7-D5E2-42D0-9E1B-5CBE59ABBCE2}" type="parTrans" cxnId="{59444F05-F88B-470E-AF5B-729C34616F2C}">
      <dgm:prSet/>
      <dgm:spPr/>
      <dgm:t>
        <a:bodyPr/>
        <a:lstStyle/>
        <a:p>
          <a:endParaRPr lang="en-US"/>
        </a:p>
      </dgm:t>
    </dgm:pt>
    <dgm:pt modelId="{3062BC5F-AC48-401C-90A0-F63FF768A390}" type="sibTrans" cxnId="{59444F05-F88B-470E-AF5B-729C34616F2C}">
      <dgm:prSet/>
      <dgm:spPr/>
      <dgm:t>
        <a:bodyPr/>
        <a:lstStyle/>
        <a:p>
          <a:endParaRPr lang="en-US"/>
        </a:p>
      </dgm:t>
    </dgm:pt>
    <dgm:pt modelId="{FE01DABF-F238-4CF0-B421-42CD0E229DFE}">
      <dgm:prSet custT="1"/>
      <dgm:spPr/>
      <dgm:t>
        <a:bodyPr/>
        <a:lstStyle/>
        <a:p>
          <a:pPr>
            <a:lnSpc>
              <a:spcPts val="1600"/>
            </a:lnSpc>
          </a:pPr>
          <a:r>
            <a:rPr lang="en-US" sz="2400" dirty="0" smtClean="0">
              <a:latin typeface="Arial" pitchFamily="34" charset="0"/>
              <a:cs typeface="Arial" pitchFamily="34" charset="0"/>
            </a:rPr>
            <a:t>Internal brain damage has become widespread</a:t>
          </a:r>
          <a:endParaRPr lang="en-US" sz="2400" dirty="0">
            <a:latin typeface="Arial" pitchFamily="34" charset="0"/>
            <a:cs typeface="Arial" pitchFamily="34" charset="0"/>
          </a:endParaRPr>
        </a:p>
      </dgm:t>
    </dgm:pt>
    <dgm:pt modelId="{8EAD8C92-D092-4DD1-B9C9-D80F864EB583}" type="parTrans" cxnId="{8E43DCC7-260B-4715-A8A0-E29B9AFE00A7}">
      <dgm:prSet/>
      <dgm:spPr/>
      <dgm:t>
        <a:bodyPr/>
        <a:lstStyle/>
        <a:p>
          <a:endParaRPr lang="en-US"/>
        </a:p>
      </dgm:t>
    </dgm:pt>
    <dgm:pt modelId="{BB86C7AE-CA9E-4C34-B0BE-1FAF8D1D56D9}" type="sibTrans" cxnId="{8E43DCC7-260B-4715-A8A0-E29B9AFE00A7}">
      <dgm:prSet/>
      <dgm:spPr/>
      <dgm:t>
        <a:bodyPr/>
        <a:lstStyle/>
        <a:p>
          <a:endParaRPr lang="en-US"/>
        </a:p>
      </dgm:t>
    </dgm:pt>
    <dgm:pt modelId="{B0799207-32F0-46DC-B8B4-5064A383B470}">
      <dgm:prSet custT="1"/>
      <dgm:spPr/>
      <dgm:t>
        <a:bodyPr/>
        <a:lstStyle/>
        <a:p>
          <a:pPr>
            <a:lnSpc>
              <a:spcPts val="1600"/>
            </a:lnSpc>
          </a:pPr>
          <a:r>
            <a:rPr lang="en-US" sz="2400" dirty="0" smtClean="0">
              <a:latin typeface="Arial" pitchFamily="34" charset="0"/>
              <a:cs typeface="Arial" pitchFamily="34" charset="0"/>
            </a:rPr>
            <a:t>Unable to communicate and sense of self and identity has vanishes </a:t>
          </a:r>
          <a:endParaRPr lang="en-US" sz="2400" dirty="0">
            <a:latin typeface="Arial" pitchFamily="34" charset="0"/>
            <a:cs typeface="Arial" pitchFamily="34" charset="0"/>
          </a:endParaRPr>
        </a:p>
      </dgm:t>
    </dgm:pt>
    <dgm:pt modelId="{3AE3BDCE-048B-4B90-82E4-6897C93596D0}" type="parTrans" cxnId="{F3886BD0-1798-4E9A-8B24-81F8AD09B1BC}">
      <dgm:prSet/>
      <dgm:spPr/>
      <dgm:t>
        <a:bodyPr/>
        <a:lstStyle/>
        <a:p>
          <a:endParaRPr lang="en-US"/>
        </a:p>
      </dgm:t>
    </dgm:pt>
    <dgm:pt modelId="{8D6278D9-C947-472B-9505-0D43076E0E99}" type="sibTrans" cxnId="{F3886BD0-1798-4E9A-8B24-81F8AD09B1BC}">
      <dgm:prSet/>
      <dgm:spPr/>
      <dgm:t>
        <a:bodyPr/>
        <a:lstStyle/>
        <a:p>
          <a:endParaRPr lang="en-US"/>
        </a:p>
      </dgm:t>
    </dgm:pt>
    <dgm:pt modelId="{2B485281-2473-4029-9098-A955A987EE01}">
      <dgm:prSet custT="1"/>
      <dgm:spPr/>
      <dgm:t>
        <a:bodyPr/>
        <a:lstStyle/>
        <a:p>
          <a:pPr>
            <a:lnSpc>
              <a:spcPts val="1600"/>
            </a:lnSpc>
          </a:pPr>
          <a:r>
            <a:rPr lang="en-US" sz="2400" dirty="0" smtClean="0">
              <a:latin typeface="Arial" pitchFamily="34" charset="0"/>
              <a:cs typeface="Arial" pitchFamily="34" charset="0"/>
            </a:rPr>
            <a:t>Finally, complete incapacitation and death</a:t>
          </a:r>
          <a:endParaRPr lang="en-US" sz="2400" dirty="0">
            <a:latin typeface="Arial" pitchFamily="34" charset="0"/>
            <a:cs typeface="Arial" pitchFamily="34" charset="0"/>
          </a:endParaRPr>
        </a:p>
      </dgm:t>
    </dgm:pt>
    <dgm:pt modelId="{E679E6E5-3234-4D89-9FC9-37165B7E96F3}" type="parTrans" cxnId="{8B29C256-D894-4C1D-8CA5-8F6685CBB2D1}">
      <dgm:prSet/>
      <dgm:spPr/>
      <dgm:t>
        <a:bodyPr/>
        <a:lstStyle/>
        <a:p>
          <a:endParaRPr lang="en-US"/>
        </a:p>
      </dgm:t>
    </dgm:pt>
    <dgm:pt modelId="{4766FF3D-A80A-49D4-93FF-D2A01D52BC27}" type="sibTrans" cxnId="{8B29C256-D894-4C1D-8CA5-8F6685CBB2D1}">
      <dgm:prSet/>
      <dgm:spPr/>
      <dgm:t>
        <a:bodyPr/>
        <a:lstStyle/>
        <a:p>
          <a:endParaRPr lang="en-US"/>
        </a:p>
      </dgm:t>
    </dgm:pt>
    <dgm:pt modelId="{11055425-A767-724E-86BA-2C6A9654AA96}" type="pres">
      <dgm:prSet presAssocID="{E721491A-8B2B-47AE-942B-A35C57C6A1D4}" presName="Name0" presStyleCnt="0">
        <dgm:presLayoutVars>
          <dgm:dir/>
          <dgm:animLvl val="lvl"/>
          <dgm:resizeHandles val="exact"/>
        </dgm:presLayoutVars>
      </dgm:prSet>
      <dgm:spPr/>
    </dgm:pt>
    <dgm:pt modelId="{DBBE77F4-640D-F74F-818B-E5F426406A36}" type="pres">
      <dgm:prSet presAssocID="{2B485281-2473-4029-9098-A955A987EE01}" presName="boxAndChildren" presStyleCnt="0"/>
      <dgm:spPr/>
    </dgm:pt>
    <dgm:pt modelId="{97F43ACB-B61B-5645-BB91-CFF76D6263C6}" type="pres">
      <dgm:prSet presAssocID="{2B485281-2473-4029-9098-A955A987EE01}" presName="parentTextBox" presStyleLbl="node1" presStyleIdx="0" presStyleCnt="5"/>
      <dgm:spPr/>
      <dgm:t>
        <a:bodyPr/>
        <a:lstStyle/>
        <a:p>
          <a:endParaRPr lang="en-US"/>
        </a:p>
      </dgm:t>
    </dgm:pt>
    <dgm:pt modelId="{5C1CA69B-380A-1540-B53D-F895602B5918}" type="pres">
      <dgm:prSet presAssocID="{8D6278D9-C947-472B-9505-0D43076E0E99}" presName="sp" presStyleCnt="0"/>
      <dgm:spPr/>
    </dgm:pt>
    <dgm:pt modelId="{3E5D8A6A-202F-1449-BEC3-356ED3797B51}" type="pres">
      <dgm:prSet presAssocID="{B0799207-32F0-46DC-B8B4-5064A383B470}" presName="arrowAndChildren" presStyleCnt="0"/>
      <dgm:spPr/>
    </dgm:pt>
    <dgm:pt modelId="{16163DE9-91E3-9B4A-881D-F2CB370CBA2E}" type="pres">
      <dgm:prSet presAssocID="{B0799207-32F0-46DC-B8B4-5064A383B470}" presName="parentTextArrow" presStyleLbl="node1" presStyleIdx="1" presStyleCnt="5"/>
      <dgm:spPr/>
      <dgm:t>
        <a:bodyPr/>
        <a:lstStyle/>
        <a:p>
          <a:endParaRPr lang="en-US"/>
        </a:p>
      </dgm:t>
    </dgm:pt>
    <dgm:pt modelId="{DB8124F2-D888-9B47-A5C0-1544230233B3}" type="pres">
      <dgm:prSet presAssocID="{BB86C7AE-CA9E-4C34-B0BE-1FAF8D1D56D9}" presName="sp" presStyleCnt="0"/>
      <dgm:spPr/>
    </dgm:pt>
    <dgm:pt modelId="{7FAE0C15-7711-C840-B896-2D4405B33C95}" type="pres">
      <dgm:prSet presAssocID="{FE01DABF-F238-4CF0-B421-42CD0E229DFE}" presName="arrowAndChildren" presStyleCnt="0"/>
      <dgm:spPr/>
    </dgm:pt>
    <dgm:pt modelId="{D04493D3-A410-8F48-B9A2-24740D593CD3}" type="pres">
      <dgm:prSet presAssocID="{FE01DABF-F238-4CF0-B421-42CD0E229DFE}" presName="parentTextArrow" presStyleLbl="node1" presStyleIdx="2" presStyleCnt="5"/>
      <dgm:spPr/>
      <dgm:t>
        <a:bodyPr/>
        <a:lstStyle/>
        <a:p>
          <a:endParaRPr lang="en-US"/>
        </a:p>
      </dgm:t>
    </dgm:pt>
    <dgm:pt modelId="{86CC99F9-C453-5048-8E51-57B93A67E84A}" type="pres">
      <dgm:prSet presAssocID="{3062BC5F-AC48-401C-90A0-F63FF768A390}" presName="sp" presStyleCnt="0"/>
      <dgm:spPr/>
    </dgm:pt>
    <dgm:pt modelId="{41D2A3D2-18CA-244F-A7F4-75CD6B2ABB55}" type="pres">
      <dgm:prSet presAssocID="{229D680A-6769-4291-B20E-97D2C3BCC282}" presName="arrowAndChildren" presStyleCnt="0"/>
      <dgm:spPr/>
    </dgm:pt>
    <dgm:pt modelId="{24E14243-6689-B341-A3EB-DE2FF20DD78B}" type="pres">
      <dgm:prSet presAssocID="{229D680A-6769-4291-B20E-97D2C3BCC282}" presName="parentTextArrow" presStyleLbl="node1" presStyleIdx="3" presStyleCnt="5"/>
      <dgm:spPr/>
      <dgm:t>
        <a:bodyPr/>
        <a:lstStyle/>
        <a:p>
          <a:endParaRPr lang="en-US"/>
        </a:p>
      </dgm:t>
    </dgm:pt>
    <dgm:pt modelId="{F1FDA678-0D39-E246-BD7C-6628D7B5484F}" type="pres">
      <dgm:prSet presAssocID="{44204BD9-3319-49CE-A7B1-B6053E44B3BD}" presName="sp" presStyleCnt="0"/>
      <dgm:spPr/>
    </dgm:pt>
    <dgm:pt modelId="{BEEA2076-F81A-FF48-A592-4F5B412E1C5B}" type="pres">
      <dgm:prSet presAssocID="{0D5A0FB1-D65F-4796-882F-8DE79B1778E7}" presName="arrowAndChildren" presStyleCnt="0"/>
      <dgm:spPr/>
    </dgm:pt>
    <dgm:pt modelId="{F3A4CA23-0273-324C-8AF2-97393EDD0C3B}" type="pres">
      <dgm:prSet presAssocID="{0D5A0FB1-D65F-4796-882F-8DE79B1778E7}" presName="parentTextArrow" presStyleLbl="node1" presStyleIdx="4" presStyleCnt="5"/>
      <dgm:spPr/>
      <dgm:t>
        <a:bodyPr/>
        <a:lstStyle/>
        <a:p>
          <a:endParaRPr lang="en-US"/>
        </a:p>
      </dgm:t>
    </dgm:pt>
  </dgm:ptLst>
  <dgm:cxnLst>
    <dgm:cxn modelId="{58C5EBB4-48DF-F84B-8C19-25D0129F1EB2}" type="presOf" srcId="{229D680A-6769-4291-B20E-97D2C3BCC282}" destId="{24E14243-6689-B341-A3EB-DE2FF20DD78B}" srcOrd="0" destOrd="0" presId="urn:microsoft.com/office/officeart/2005/8/layout/process4"/>
    <dgm:cxn modelId="{8E43DCC7-260B-4715-A8A0-E29B9AFE00A7}" srcId="{E721491A-8B2B-47AE-942B-A35C57C6A1D4}" destId="{FE01DABF-F238-4CF0-B421-42CD0E229DFE}" srcOrd="2" destOrd="0" parTransId="{8EAD8C92-D092-4DD1-B9C9-D80F864EB583}" sibTransId="{BB86C7AE-CA9E-4C34-B0BE-1FAF8D1D56D9}"/>
    <dgm:cxn modelId="{59444F05-F88B-470E-AF5B-729C34616F2C}" srcId="{E721491A-8B2B-47AE-942B-A35C57C6A1D4}" destId="{229D680A-6769-4291-B20E-97D2C3BCC282}" srcOrd="1" destOrd="0" parTransId="{88C5DBE7-D5E2-42D0-9E1B-5CBE59ABBCE2}" sibTransId="{3062BC5F-AC48-401C-90A0-F63FF768A390}"/>
    <dgm:cxn modelId="{970FE0E7-9330-D144-BD0F-3BC4688F80A3}" type="presOf" srcId="{E721491A-8B2B-47AE-942B-A35C57C6A1D4}" destId="{11055425-A767-724E-86BA-2C6A9654AA96}" srcOrd="0" destOrd="0" presId="urn:microsoft.com/office/officeart/2005/8/layout/process4"/>
    <dgm:cxn modelId="{F3886BD0-1798-4E9A-8B24-81F8AD09B1BC}" srcId="{E721491A-8B2B-47AE-942B-A35C57C6A1D4}" destId="{B0799207-32F0-46DC-B8B4-5064A383B470}" srcOrd="3" destOrd="0" parTransId="{3AE3BDCE-048B-4B90-82E4-6897C93596D0}" sibTransId="{8D6278D9-C947-472B-9505-0D43076E0E99}"/>
    <dgm:cxn modelId="{4E0697BA-84AC-8945-9816-19310AA5CF7A}" type="presOf" srcId="{B0799207-32F0-46DC-B8B4-5064A383B470}" destId="{16163DE9-91E3-9B4A-881D-F2CB370CBA2E}" srcOrd="0" destOrd="0" presId="urn:microsoft.com/office/officeart/2005/8/layout/process4"/>
    <dgm:cxn modelId="{89374ABD-6665-4507-BDF3-ED3C4E0C07D6}" srcId="{E721491A-8B2B-47AE-942B-A35C57C6A1D4}" destId="{0D5A0FB1-D65F-4796-882F-8DE79B1778E7}" srcOrd="0" destOrd="0" parTransId="{7EE8106F-543F-4CC5-B188-567246DF1098}" sibTransId="{44204BD9-3319-49CE-A7B1-B6053E44B3BD}"/>
    <dgm:cxn modelId="{D931A504-9D4A-C741-B35A-074CBED96CE4}" type="presOf" srcId="{FE01DABF-F238-4CF0-B421-42CD0E229DFE}" destId="{D04493D3-A410-8F48-B9A2-24740D593CD3}" srcOrd="0" destOrd="0" presId="urn:microsoft.com/office/officeart/2005/8/layout/process4"/>
    <dgm:cxn modelId="{6AD64324-C2F8-D54D-8262-0089AA7449C8}" type="presOf" srcId="{2B485281-2473-4029-9098-A955A987EE01}" destId="{97F43ACB-B61B-5645-BB91-CFF76D6263C6}" srcOrd="0" destOrd="0" presId="urn:microsoft.com/office/officeart/2005/8/layout/process4"/>
    <dgm:cxn modelId="{8B29C256-D894-4C1D-8CA5-8F6685CBB2D1}" srcId="{E721491A-8B2B-47AE-942B-A35C57C6A1D4}" destId="{2B485281-2473-4029-9098-A955A987EE01}" srcOrd="4" destOrd="0" parTransId="{E679E6E5-3234-4D89-9FC9-37165B7E96F3}" sibTransId="{4766FF3D-A80A-49D4-93FF-D2A01D52BC27}"/>
    <dgm:cxn modelId="{B292B654-7B93-A141-9695-BB9BC4D50B22}" type="presOf" srcId="{0D5A0FB1-D65F-4796-882F-8DE79B1778E7}" destId="{F3A4CA23-0273-324C-8AF2-97393EDD0C3B}" srcOrd="0" destOrd="0" presId="urn:microsoft.com/office/officeart/2005/8/layout/process4"/>
    <dgm:cxn modelId="{D41238BE-C8CA-3545-B8FA-27C05D09D23C}" type="presParOf" srcId="{11055425-A767-724E-86BA-2C6A9654AA96}" destId="{DBBE77F4-640D-F74F-818B-E5F426406A36}" srcOrd="0" destOrd="0" presId="urn:microsoft.com/office/officeart/2005/8/layout/process4"/>
    <dgm:cxn modelId="{C3610E82-B403-FA4B-8494-D15303801E67}" type="presParOf" srcId="{DBBE77F4-640D-F74F-818B-E5F426406A36}" destId="{97F43ACB-B61B-5645-BB91-CFF76D6263C6}" srcOrd="0" destOrd="0" presId="urn:microsoft.com/office/officeart/2005/8/layout/process4"/>
    <dgm:cxn modelId="{DB69FC14-5E5D-1A45-9D59-025410687947}" type="presParOf" srcId="{11055425-A767-724E-86BA-2C6A9654AA96}" destId="{5C1CA69B-380A-1540-B53D-F895602B5918}" srcOrd="1" destOrd="0" presId="urn:microsoft.com/office/officeart/2005/8/layout/process4"/>
    <dgm:cxn modelId="{7FD2C6C7-B7A7-AB44-ABDE-E008A6D807CB}" type="presParOf" srcId="{11055425-A767-724E-86BA-2C6A9654AA96}" destId="{3E5D8A6A-202F-1449-BEC3-356ED3797B51}" srcOrd="2" destOrd="0" presId="urn:microsoft.com/office/officeart/2005/8/layout/process4"/>
    <dgm:cxn modelId="{AA3A227C-A24A-F341-8954-099045E45E57}" type="presParOf" srcId="{3E5D8A6A-202F-1449-BEC3-356ED3797B51}" destId="{16163DE9-91E3-9B4A-881D-F2CB370CBA2E}" srcOrd="0" destOrd="0" presId="urn:microsoft.com/office/officeart/2005/8/layout/process4"/>
    <dgm:cxn modelId="{7A8D9C44-0747-604E-8BA1-20F37167F216}" type="presParOf" srcId="{11055425-A767-724E-86BA-2C6A9654AA96}" destId="{DB8124F2-D888-9B47-A5C0-1544230233B3}" srcOrd="3" destOrd="0" presId="urn:microsoft.com/office/officeart/2005/8/layout/process4"/>
    <dgm:cxn modelId="{5EBBFDB5-5655-EA4E-81DC-911AD52E4D3B}" type="presParOf" srcId="{11055425-A767-724E-86BA-2C6A9654AA96}" destId="{7FAE0C15-7711-C840-B896-2D4405B33C95}" srcOrd="4" destOrd="0" presId="urn:microsoft.com/office/officeart/2005/8/layout/process4"/>
    <dgm:cxn modelId="{13A4B382-8821-B34E-B76D-A469C0732281}" type="presParOf" srcId="{7FAE0C15-7711-C840-B896-2D4405B33C95}" destId="{D04493D3-A410-8F48-B9A2-24740D593CD3}" srcOrd="0" destOrd="0" presId="urn:microsoft.com/office/officeart/2005/8/layout/process4"/>
    <dgm:cxn modelId="{C6BFF483-F895-5448-934A-A3392788A0AC}" type="presParOf" srcId="{11055425-A767-724E-86BA-2C6A9654AA96}" destId="{86CC99F9-C453-5048-8E51-57B93A67E84A}" srcOrd="5" destOrd="0" presId="urn:microsoft.com/office/officeart/2005/8/layout/process4"/>
    <dgm:cxn modelId="{39FFEEB5-5759-F04F-85B1-D0B3D9DF7FB1}" type="presParOf" srcId="{11055425-A767-724E-86BA-2C6A9654AA96}" destId="{41D2A3D2-18CA-244F-A7F4-75CD6B2ABB55}" srcOrd="6" destOrd="0" presId="urn:microsoft.com/office/officeart/2005/8/layout/process4"/>
    <dgm:cxn modelId="{5B847B80-2405-E746-A621-F24A40B27DA8}" type="presParOf" srcId="{41D2A3D2-18CA-244F-A7F4-75CD6B2ABB55}" destId="{24E14243-6689-B341-A3EB-DE2FF20DD78B}" srcOrd="0" destOrd="0" presId="urn:microsoft.com/office/officeart/2005/8/layout/process4"/>
    <dgm:cxn modelId="{91574A1A-4F5C-144C-B929-6E98D2C43299}" type="presParOf" srcId="{11055425-A767-724E-86BA-2C6A9654AA96}" destId="{F1FDA678-0D39-E246-BD7C-6628D7B5484F}" srcOrd="7" destOrd="0" presId="urn:microsoft.com/office/officeart/2005/8/layout/process4"/>
    <dgm:cxn modelId="{8853F319-DF7B-7C41-AA6E-58463F61F31D}" type="presParOf" srcId="{11055425-A767-724E-86BA-2C6A9654AA96}" destId="{BEEA2076-F81A-FF48-A592-4F5B412E1C5B}" srcOrd="8" destOrd="0" presId="urn:microsoft.com/office/officeart/2005/8/layout/process4"/>
    <dgm:cxn modelId="{C1418C72-E681-FA4D-B888-6A018DA45B1D}" type="presParOf" srcId="{BEEA2076-F81A-FF48-A592-4F5B412E1C5B}" destId="{F3A4CA23-0273-324C-8AF2-97393EDD0C3B}"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BD0F942-9363-7244-A720-7E29F5AE1090}" type="doc">
      <dgm:prSet loTypeId="urn:microsoft.com/office/officeart/2005/8/layout/vList2" loCatId="" qsTypeId="urn:microsoft.com/office/officeart/2005/8/quickstyle/simple4" qsCatId="simple" csTypeId="urn:microsoft.com/office/officeart/2005/8/colors/accent0_1" csCatId="mainScheme"/>
      <dgm:spPr/>
      <dgm:t>
        <a:bodyPr/>
        <a:lstStyle/>
        <a:p>
          <a:endParaRPr lang="en-US"/>
        </a:p>
      </dgm:t>
    </dgm:pt>
    <dgm:pt modelId="{C0122313-1568-FC46-9BC1-A225ED0EB9F9}">
      <dgm:prSet custT="1"/>
      <dgm:spPr/>
      <dgm:t>
        <a:bodyPr/>
        <a:lstStyle/>
        <a:p>
          <a:pPr rtl="0"/>
          <a:r>
            <a:rPr lang="en-US" sz="2000" smtClean="0"/>
            <a:t>Commit the necessary time.</a:t>
          </a:r>
          <a:endParaRPr lang="en-US" sz="2000"/>
        </a:p>
      </dgm:t>
    </dgm:pt>
    <dgm:pt modelId="{DF60C3F3-F0F5-1F45-8929-C88908278221}" type="parTrans" cxnId="{84A12E31-05DB-474F-9823-07F5F4AA7C1A}">
      <dgm:prSet/>
      <dgm:spPr/>
      <dgm:t>
        <a:bodyPr/>
        <a:lstStyle/>
        <a:p>
          <a:endParaRPr lang="en-US"/>
        </a:p>
      </dgm:t>
    </dgm:pt>
    <dgm:pt modelId="{76223F83-C6DD-8847-A4F3-D3CF48DB2AC4}" type="sibTrans" cxnId="{84A12E31-05DB-474F-9823-07F5F4AA7C1A}">
      <dgm:prSet/>
      <dgm:spPr/>
      <dgm:t>
        <a:bodyPr/>
        <a:lstStyle/>
        <a:p>
          <a:endParaRPr lang="en-US"/>
        </a:p>
      </dgm:t>
    </dgm:pt>
    <dgm:pt modelId="{AC9C1807-C3FA-A54D-BA0A-21E28B0BC7CD}">
      <dgm:prSet custT="1"/>
      <dgm:spPr/>
      <dgm:t>
        <a:bodyPr/>
        <a:lstStyle/>
        <a:p>
          <a:pPr rtl="0"/>
          <a:r>
            <a:rPr lang="en-US" sz="2000" dirty="0" smtClean="0"/>
            <a:t>Organize the information.</a:t>
          </a:r>
          <a:endParaRPr lang="en-US" sz="2000" dirty="0"/>
        </a:p>
      </dgm:t>
    </dgm:pt>
    <dgm:pt modelId="{64E72F68-ED31-1349-BDC3-CF5EB7D96C33}" type="parTrans" cxnId="{5E456F3D-9F78-2C47-9EAF-31B6532FA7D5}">
      <dgm:prSet/>
      <dgm:spPr/>
      <dgm:t>
        <a:bodyPr/>
        <a:lstStyle/>
        <a:p>
          <a:endParaRPr lang="en-US"/>
        </a:p>
      </dgm:t>
    </dgm:pt>
    <dgm:pt modelId="{7A4AC147-2817-0D42-AC7C-59DC9B6C6A3A}" type="sibTrans" cxnId="{5E456F3D-9F78-2C47-9EAF-31B6532FA7D5}">
      <dgm:prSet/>
      <dgm:spPr/>
      <dgm:t>
        <a:bodyPr/>
        <a:lstStyle/>
        <a:p>
          <a:endParaRPr lang="en-US"/>
        </a:p>
      </dgm:t>
    </dgm:pt>
    <dgm:pt modelId="{C16C1F59-B1BF-3547-9D46-2EC8399BAC86}">
      <dgm:prSet custT="1"/>
      <dgm:spPr/>
      <dgm:t>
        <a:bodyPr/>
        <a:lstStyle/>
        <a:p>
          <a:pPr rtl="0"/>
          <a:r>
            <a:rPr lang="en-US" sz="2000" smtClean="0"/>
            <a:t>Elaborate on the material.</a:t>
          </a:r>
          <a:endParaRPr lang="en-US" sz="2000"/>
        </a:p>
      </dgm:t>
    </dgm:pt>
    <dgm:pt modelId="{BA06B8BD-FFD2-E541-8A05-B89C37035761}" type="parTrans" cxnId="{A02E5433-1BD5-2441-A3F1-9EF7E7B241B4}">
      <dgm:prSet/>
      <dgm:spPr/>
      <dgm:t>
        <a:bodyPr/>
        <a:lstStyle/>
        <a:p>
          <a:endParaRPr lang="en-US"/>
        </a:p>
      </dgm:t>
    </dgm:pt>
    <dgm:pt modelId="{448C0BF4-430C-FF4D-92E8-71CD82C54028}" type="sibTrans" cxnId="{A02E5433-1BD5-2441-A3F1-9EF7E7B241B4}">
      <dgm:prSet/>
      <dgm:spPr/>
      <dgm:t>
        <a:bodyPr/>
        <a:lstStyle/>
        <a:p>
          <a:endParaRPr lang="en-US"/>
        </a:p>
      </dgm:t>
    </dgm:pt>
    <dgm:pt modelId="{1242A5B7-86CC-7F48-838D-6D21AF868349}">
      <dgm:prSet custT="1"/>
      <dgm:spPr/>
      <dgm:t>
        <a:bodyPr/>
        <a:lstStyle/>
        <a:p>
          <a:pPr rtl="0"/>
          <a:r>
            <a:rPr lang="en-US" sz="2000" dirty="0" smtClean="0"/>
            <a:t>Explain it to a friend.</a:t>
          </a:r>
          <a:endParaRPr lang="en-US" sz="2000" dirty="0"/>
        </a:p>
      </dgm:t>
    </dgm:pt>
    <dgm:pt modelId="{011B4A39-241F-324C-8DD6-37E2B4252F4D}" type="parTrans" cxnId="{FE86A6AA-B380-564A-B9A2-51058BBE0490}">
      <dgm:prSet/>
      <dgm:spPr/>
      <dgm:t>
        <a:bodyPr/>
        <a:lstStyle/>
        <a:p>
          <a:endParaRPr lang="en-US"/>
        </a:p>
      </dgm:t>
    </dgm:pt>
    <dgm:pt modelId="{CE22BE50-4E23-B548-83D6-A44942B33598}" type="sibTrans" cxnId="{FE86A6AA-B380-564A-B9A2-51058BBE0490}">
      <dgm:prSet/>
      <dgm:spPr/>
      <dgm:t>
        <a:bodyPr/>
        <a:lstStyle/>
        <a:p>
          <a:endParaRPr lang="en-US"/>
        </a:p>
      </dgm:t>
    </dgm:pt>
    <dgm:pt modelId="{CF9940DE-A634-AC4F-9038-EA9EEBB8B06A}">
      <dgm:prSet custT="1"/>
      <dgm:spPr/>
      <dgm:t>
        <a:bodyPr/>
        <a:lstStyle/>
        <a:p>
          <a:pPr rtl="0"/>
          <a:r>
            <a:rPr lang="en-US" sz="2000" smtClean="0"/>
            <a:t>Use visual imagery.</a:t>
          </a:r>
          <a:endParaRPr lang="en-US" sz="2000"/>
        </a:p>
      </dgm:t>
    </dgm:pt>
    <dgm:pt modelId="{E044A537-AC84-D74A-BFDB-AA03CE0D85CB}" type="parTrans" cxnId="{E491D239-73EE-0349-B495-26FEB05FB0A2}">
      <dgm:prSet/>
      <dgm:spPr/>
      <dgm:t>
        <a:bodyPr/>
        <a:lstStyle/>
        <a:p>
          <a:endParaRPr lang="en-US"/>
        </a:p>
      </dgm:t>
    </dgm:pt>
    <dgm:pt modelId="{2289DB6D-2C98-2D49-BD06-5507BFCCE90F}" type="sibTrans" cxnId="{E491D239-73EE-0349-B495-26FEB05FB0A2}">
      <dgm:prSet/>
      <dgm:spPr/>
      <dgm:t>
        <a:bodyPr/>
        <a:lstStyle/>
        <a:p>
          <a:endParaRPr lang="en-US"/>
        </a:p>
      </dgm:t>
    </dgm:pt>
    <dgm:pt modelId="{EFD7E740-0191-784C-A2CD-8ED17A1BAA04}">
      <dgm:prSet custT="1"/>
      <dgm:spPr/>
      <dgm:t>
        <a:bodyPr/>
        <a:lstStyle/>
        <a:p>
          <a:pPr rtl="0"/>
          <a:r>
            <a:rPr lang="en-US" sz="2000" smtClean="0"/>
            <a:t>Reduce interference within a topic.</a:t>
          </a:r>
          <a:endParaRPr lang="en-US" sz="2000"/>
        </a:p>
      </dgm:t>
    </dgm:pt>
    <dgm:pt modelId="{B7E0A673-ACFC-FA47-A07F-85D8A9908F5E}" type="parTrans" cxnId="{204C22EE-5FDC-2A44-B829-5C625B44FB4D}">
      <dgm:prSet/>
      <dgm:spPr/>
      <dgm:t>
        <a:bodyPr/>
        <a:lstStyle/>
        <a:p>
          <a:endParaRPr lang="en-US"/>
        </a:p>
      </dgm:t>
    </dgm:pt>
    <dgm:pt modelId="{61B5F5CB-61D6-EC46-AA4A-2CA9692B5010}" type="sibTrans" cxnId="{204C22EE-5FDC-2A44-B829-5C625B44FB4D}">
      <dgm:prSet/>
      <dgm:spPr/>
      <dgm:t>
        <a:bodyPr/>
        <a:lstStyle/>
        <a:p>
          <a:endParaRPr lang="en-US"/>
        </a:p>
      </dgm:t>
    </dgm:pt>
    <dgm:pt modelId="{A422A37F-48A1-FF45-B628-A72CF3B5A439}">
      <dgm:prSet custT="1"/>
      <dgm:spPr/>
      <dgm:t>
        <a:bodyPr/>
        <a:lstStyle/>
        <a:p>
          <a:pPr rtl="0"/>
          <a:r>
            <a:rPr lang="en-US" sz="2000" smtClean="0"/>
            <a:t>Counteract the serial position effect.</a:t>
          </a:r>
          <a:endParaRPr lang="en-US" sz="2000"/>
        </a:p>
      </dgm:t>
    </dgm:pt>
    <dgm:pt modelId="{5FDA3E73-7627-634C-9FF0-38B0075C2896}" type="parTrans" cxnId="{628593FA-BAE5-7747-B2E4-60CC49984217}">
      <dgm:prSet/>
      <dgm:spPr/>
      <dgm:t>
        <a:bodyPr/>
        <a:lstStyle/>
        <a:p>
          <a:endParaRPr lang="en-US"/>
        </a:p>
      </dgm:t>
    </dgm:pt>
    <dgm:pt modelId="{110DC67A-D2BC-CE46-9BF3-3E056A2723F8}" type="sibTrans" cxnId="{628593FA-BAE5-7747-B2E4-60CC49984217}">
      <dgm:prSet/>
      <dgm:spPr/>
      <dgm:t>
        <a:bodyPr/>
        <a:lstStyle/>
        <a:p>
          <a:endParaRPr lang="en-US"/>
        </a:p>
      </dgm:t>
    </dgm:pt>
    <dgm:pt modelId="{B85E7DB5-CCDB-BC47-ABDC-364C5C6DE68F}">
      <dgm:prSet custT="1"/>
      <dgm:spPr/>
      <dgm:t>
        <a:bodyPr/>
        <a:lstStyle/>
        <a:p>
          <a:pPr rtl="0"/>
          <a:r>
            <a:rPr lang="en-US" sz="2000" smtClean="0"/>
            <a:t>Use contextual cues to jog memories.</a:t>
          </a:r>
          <a:endParaRPr lang="en-US" sz="2000"/>
        </a:p>
      </dgm:t>
    </dgm:pt>
    <dgm:pt modelId="{2F75A2D5-3B9E-4347-8BAC-2EEA4034526B}" type="parTrans" cxnId="{DCAA40E3-0E9A-4044-AE44-66A233066BE7}">
      <dgm:prSet/>
      <dgm:spPr/>
      <dgm:t>
        <a:bodyPr/>
        <a:lstStyle/>
        <a:p>
          <a:endParaRPr lang="en-US"/>
        </a:p>
      </dgm:t>
    </dgm:pt>
    <dgm:pt modelId="{C3CC862C-B7C1-EC4D-926E-7ED8B3A9D5F5}" type="sibTrans" cxnId="{DCAA40E3-0E9A-4044-AE44-66A233066BE7}">
      <dgm:prSet/>
      <dgm:spPr/>
      <dgm:t>
        <a:bodyPr/>
        <a:lstStyle/>
        <a:p>
          <a:endParaRPr lang="en-US"/>
        </a:p>
      </dgm:t>
    </dgm:pt>
    <dgm:pt modelId="{0B5508EA-44D6-3C4D-8345-219BA69C002E}">
      <dgm:prSet custT="1"/>
      <dgm:spPr/>
      <dgm:t>
        <a:bodyPr/>
        <a:lstStyle/>
        <a:p>
          <a:pPr rtl="0"/>
          <a:r>
            <a:rPr lang="en-US" sz="2000" smtClean="0"/>
            <a:t>Use a mnemonic device for remembering lists.</a:t>
          </a:r>
          <a:endParaRPr lang="en-US" sz="2000"/>
        </a:p>
      </dgm:t>
    </dgm:pt>
    <dgm:pt modelId="{9DC6B452-AE5F-2540-BC04-5E2CE452278D}" type="parTrans" cxnId="{F45331EF-6EC0-2D48-BDEE-637464C7FEA7}">
      <dgm:prSet/>
      <dgm:spPr/>
      <dgm:t>
        <a:bodyPr/>
        <a:lstStyle/>
        <a:p>
          <a:endParaRPr lang="en-US"/>
        </a:p>
      </dgm:t>
    </dgm:pt>
    <dgm:pt modelId="{487177B0-5BF2-5F4A-AEA8-EE252643C3AE}" type="sibTrans" cxnId="{F45331EF-6EC0-2D48-BDEE-637464C7FEA7}">
      <dgm:prSet/>
      <dgm:spPr/>
      <dgm:t>
        <a:bodyPr/>
        <a:lstStyle/>
        <a:p>
          <a:endParaRPr lang="en-US"/>
        </a:p>
      </dgm:t>
    </dgm:pt>
    <dgm:pt modelId="{8FDDCFFC-1AF6-6F40-B31B-74F38B281E85}">
      <dgm:prSet custT="1"/>
      <dgm:spPr/>
      <dgm:t>
        <a:bodyPr/>
        <a:lstStyle/>
        <a:p>
          <a:pPr rtl="0"/>
          <a:r>
            <a:rPr lang="en-US" sz="2000" dirty="0" smtClean="0"/>
            <a:t>Sleep on it to help consolidate those memories.</a:t>
          </a:r>
          <a:endParaRPr lang="en-US" sz="2000" dirty="0"/>
        </a:p>
      </dgm:t>
    </dgm:pt>
    <dgm:pt modelId="{A98335AA-CDDC-CE4C-9ADD-75985E2DD6DB}" type="parTrans" cxnId="{E62CE55A-6EA7-FD48-B78E-9114D6782058}">
      <dgm:prSet/>
      <dgm:spPr/>
      <dgm:t>
        <a:bodyPr/>
        <a:lstStyle/>
        <a:p>
          <a:endParaRPr lang="en-US"/>
        </a:p>
      </dgm:t>
    </dgm:pt>
    <dgm:pt modelId="{CEFCA025-A453-514A-863C-D459667112F6}" type="sibTrans" cxnId="{E62CE55A-6EA7-FD48-B78E-9114D6782058}">
      <dgm:prSet/>
      <dgm:spPr/>
      <dgm:t>
        <a:bodyPr/>
        <a:lstStyle/>
        <a:p>
          <a:endParaRPr lang="en-US"/>
        </a:p>
      </dgm:t>
    </dgm:pt>
    <dgm:pt modelId="{7B40BB42-1CB1-7F4D-B213-D4E06DDD71BA}" type="pres">
      <dgm:prSet presAssocID="{1BD0F942-9363-7244-A720-7E29F5AE1090}" presName="linear" presStyleCnt="0">
        <dgm:presLayoutVars>
          <dgm:animLvl val="lvl"/>
          <dgm:resizeHandles val="exact"/>
        </dgm:presLayoutVars>
      </dgm:prSet>
      <dgm:spPr/>
      <dgm:t>
        <a:bodyPr/>
        <a:lstStyle/>
        <a:p>
          <a:endParaRPr lang="en-US"/>
        </a:p>
      </dgm:t>
    </dgm:pt>
    <dgm:pt modelId="{5449D44B-F3C6-1D44-98B2-9542C1E917F3}" type="pres">
      <dgm:prSet presAssocID="{C0122313-1568-FC46-9BC1-A225ED0EB9F9}" presName="parentText" presStyleLbl="node1" presStyleIdx="0" presStyleCnt="10">
        <dgm:presLayoutVars>
          <dgm:chMax val="0"/>
          <dgm:bulletEnabled val="1"/>
        </dgm:presLayoutVars>
      </dgm:prSet>
      <dgm:spPr/>
      <dgm:t>
        <a:bodyPr/>
        <a:lstStyle/>
        <a:p>
          <a:endParaRPr lang="en-US"/>
        </a:p>
      </dgm:t>
    </dgm:pt>
    <dgm:pt modelId="{071A76DF-B15C-6941-8CF7-FB3A53C1FBB8}" type="pres">
      <dgm:prSet presAssocID="{76223F83-C6DD-8847-A4F3-D3CF48DB2AC4}" presName="spacer" presStyleCnt="0"/>
      <dgm:spPr/>
    </dgm:pt>
    <dgm:pt modelId="{83BAC4C2-DC07-DB47-844C-F2E35A409E6B}" type="pres">
      <dgm:prSet presAssocID="{AC9C1807-C3FA-A54D-BA0A-21E28B0BC7CD}" presName="parentText" presStyleLbl="node1" presStyleIdx="1" presStyleCnt="10">
        <dgm:presLayoutVars>
          <dgm:chMax val="0"/>
          <dgm:bulletEnabled val="1"/>
        </dgm:presLayoutVars>
      </dgm:prSet>
      <dgm:spPr/>
      <dgm:t>
        <a:bodyPr/>
        <a:lstStyle/>
        <a:p>
          <a:endParaRPr lang="en-US"/>
        </a:p>
      </dgm:t>
    </dgm:pt>
    <dgm:pt modelId="{FEED7D55-415E-CF4D-BC28-A25300EFF8B3}" type="pres">
      <dgm:prSet presAssocID="{7A4AC147-2817-0D42-AC7C-59DC9B6C6A3A}" presName="spacer" presStyleCnt="0"/>
      <dgm:spPr/>
    </dgm:pt>
    <dgm:pt modelId="{27B5745D-4AC8-3B4A-BA3F-79307294B11F}" type="pres">
      <dgm:prSet presAssocID="{C16C1F59-B1BF-3547-9D46-2EC8399BAC86}" presName="parentText" presStyleLbl="node1" presStyleIdx="2" presStyleCnt="10">
        <dgm:presLayoutVars>
          <dgm:chMax val="0"/>
          <dgm:bulletEnabled val="1"/>
        </dgm:presLayoutVars>
      </dgm:prSet>
      <dgm:spPr/>
      <dgm:t>
        <a:bodyPr/>
        <a:lstStyle/>
        <a:p>
          <a:endParaRPr lang="en-US"/>
        </a:p>
      </dgm:t>
    </dgm:pt>
    <dgm:pt modelId="{91D49D22-48B1-3945-835C-40AABE2E0593}" type="pres">
      <dgm:prSet presAssocID="{448C0BF4-430C-FF4D-92E8-71CD82C54028}" presName="spacer" presStyleCnt="0"/>
      <dgm:spPr/>
    </dgm:pt>
    <dgm:pt modelId="{CC20FD3B-477F-3343-BE2B-E3E54325111A}" type="pres">
      <dgm:prSet presAssocID="{1242A5B7-86CC-7F48-838D-6D21AF868349}" presName="parentText" presStyleLbl="node1" presStyleIdx="3" presStyleCnt="10">
        <dgm:presLayoutVars>
          <dgm:chMax val="0"/>
          <dgm:bulletEnabled val="1"/>
        </dgm:presLayoutVars>
      </dgm:prSet>
      <dgm:spPr/>
      <dgm:t>
        <a:bodyPr/>
        <a:lstStyle/>
        <a:p>
          <a:endParaRPr lang="en-US"/>
        </a:p>
      </dgm:t>
    </dgm:pt>
    <dgm:pt modelId="{E432E193-19F0-AF48-90D4-B841E4180897}" type="pres">
      <dgm:prSet presAssocID="{CE22BE50-4E23-B548-83D6-A44942B33598}" presName="spacer" presStyleCnt="0"/>
      <dgm:spPr/>
    </dgm:pt>
    <dgm:pt modelId="{1A0A2541-7B4D-C149-8372-F3DF743A5F84}" type="pres">
      <dgm:prSet presAssocID="{CF9940DE-A634-AC4F-9038-EA9EEBB8B06A}" presName="parentText" presStyleLbl="node1" presStyleIdx="4" presStyleCnt="10">
        <dgm:presLayoutVars>
          <dgm:chMax val="0"/>
          <dgm:bulletEnabled val="1"/>
        </dgm:presLayoutVars>
      </dgm:prSet>
      <dgm:spPr/>
      <dgm:t>
        <a:bodyPr/>
        <a:lstStyle/>
        <a:p>
          <a:endParaRPr lang="en-US"/>
        </a:p>
      </dgm:t>
    </dgm:pt>
    <dgm:pt modelId="{24F7BA08-604C-B444-87E5-C686FE19F784}" type="pres">
      <dgm:prSet presAssocID="{2289DB6D-2C98-2D49-BD06-5507BFCCE90F}" presName="spacer" presStyleCnt="0"/>
      <dgm:spPr/>
    </dgm:pt>
    <dgm:pt modelId="{0FB02C40-72A2-6543-8050-5CF3B4FAEFC5}" type="pres">
      <dgm:prSet presAssocID="{EFD7E740-0191-784C-A2CD-8ED17A1BAA04}" presName="parentText" presStyleLbl="node1" presStyleIdx="5" presStyleCnt="10">
        <dgm:presLayoutVars>
          <dgm:chMax val="0"/>
          <dgm:bulletEnabled val="1"/>
        </dgm:presLayoutVars>
      </dgm:prSet>
      <dgm:spPr/>
      <dgm:t>
        <a:bodyPr/>
        <a:lstStyle/>
        <a:p>
          <a:endParaRPr lang="en-US"/>
        </a:p>
      </dgm:t>
    </dgm:pt>
    <dgm:pt modelId="{99B303A6-DA11-554C-8FE8-841F4D0C6049}" type="pres">
      <dgm:prSet presAssocID="{61B5F5CB-61D6-EC46-AA4A-2CA9692B5010}" presName="spacer" presStyleCnt="0"/>
      <dgm:spPr/>
    </dgm:pt>
    <dgm:pt modelId="{8894A4B6-4DEB-FF43-851F-29DA5B49E56B}" type="pres">
      <dgm:prSet presAssocID="{A422A37F-48A1-FF45-B628-A72CF3B5A439}" presName="parentText" presStyleLbl="node1" presStyleIdx="6" presStyleCnt="10">
        <dgm:presLayoutVars>
          <dgm:chMax val="0"/>
          <dgm:bulletEnabled val="1"/>
        </dgm:presLayoutVars>
      </dgm:prSet>
      <dgm:spPr/>
      <dgm:t>
        <a:bodyPr/>
        <a:lstStyle/>
        <a:p>
          <a:endParaRPr lang="en-US"/>
        </a:p>
      </dgm:t>
    </dgm:pt>
    <dgm:pt modelId="{97A840D8-A7E9-B64A-84DF-7353A3A10409}" type="pres">
      <dgm:prSet presAssocID="{110DC67A-D2BC-CE46-9BF3-3E056A2723F8}" presName="spacer" presStyleCnt="0"/>
      <dgm:spPr/>
    </dgm:pt>
    <dgm:pt modelId="{8DA16215-0CCF-034E-B95D-1E99E828E6AE}" type="pres">
      <dgm:prSet presAssocID="{B85E7DB5-CCDB-BC47-ABDC-364C5C6DE68F}" presName="parentText" presStyleLbl="node1" presStyleIdx="7" presStyleCnt="10">
        <dgm:presLayoutVars>
          <dgm:chMax val="0"/>
          <dgm:bulletEnabled val="1"/>
        </dgm:presLayoutVars>
      </dgm:prSet>
      <dgm:spPr/>
      <dgm:t>
        <a:bodyPr/>
        <a:lstStyle/>
        <a:p>
          <a:endParaRPr lang="en-US"/>
        </a:p>
      </dgm:t>
    </dgm:pt>
    <dgm:pt modelId="{FF60959A-B0A5-A842-B82A-DD39D08FA6CE}" type="pres">
      <dgm:prSet presAssocID="{C3CC862C-B7C1-EC4D-926E-7ED8B3A9D5F5}" presName="spacer" presStyleCnt="0"/>
      <dgm:spPr/>
    </dgm:pt>
    <dgm:pt modelId="{B7FEBC22-1E3E-2249-9A30-6C89583A52A9}" type="pres">
      <dgm:prSet presAssocID="{0B5508EA-44D6-3C4D-8345-219BA69C002E}" presName="parentText" presStyleLbl="node1" presStyleIdx="8" presStyleCnt="10">
        <dgm:presLayoutVars>
          <dgm:chMax val="0"/>
          <dgm:bulletEnabled val="1"/>
        </dgm:presLayoutVars>
      </dgm:prSet>
      <dgm:spPr/>
      <dgm:t>
        <a:bodyPr/>
        <a:lstStyle/>
        <a:p>
          <a:endParaRPr lang="en-US"/>
        </a:p>
      </dgm:t>
    </dgm:pt>
    <dgm:pt modelId="{15A65338-8A8E-7049-897E-905C32F1C725}" type="pres">
      <dgm:prSet presAssocID="{487177B0-5BF2-5F4A-AEA8-EE252643C3AE}" presName="spacer" presStyleCnt="0"/>
      <dgm:spPr/>
    </dgm:pt>
    <dgm:pt modelId="{0165B420-04A6-2D47-A0D4-A0527E5D37DF}" type="pres">
      <dgm:prSet presAssocID="{8FDDCFFC-1AF6-6F40-B31B-74F38B281E85}" presName="parentText" presStyleLbl="node1" presStyleIdx="9" presStyleCnt="10">
        <dgm:presLayoutVars>
          <dgm:chMax val="0"/>
          <dgm:bulletEnabled val="1"/>
        </dgm:presLayoutVars>
      </dgm:prSet>
      <dgm:spPr/>
      <dgm:t>
        <a:bodyPr/>
        <a:lstStyle/>
        <a:p>
          <a:endParaRPr lang="en-US"/>
        </a:p>
      </dgm:t>
    </dgm:pt>
  </dgm:ptLst>
  <dgm:cxnLst>
    <dgm:cxn modelId="{84A12E31-05DB-474F-9823-07F5F4AA7C1A}" srcId="{1BD0F942-9363-7244-A720-7E29F5AE1090}" destId="{C0122313-1568-FC46-9BC1-A225ED0EB9F9}" srcOrd="0" destOrd="0" parTransId="{DF60C3F3-F0F5-1F45-8929-C88908278221}" sibTransId="{76223F83-C6DD-8847-A4F3-D3CF48DB2AC4}"/>
    <dgm:cxn modelId="{7FF07BB0-0A02-774C-9CBA-28AE38A9390B}" type="presOf" srcId="{B85E7DB5-CCDB-BC47-ABDC-364C5C6DE68F}" destId="{8DA16215-0CCF-034E-B95D-1E99E828E6AE}" srcOrd="0" destOrd="0" presId="urn:microsoft.com/office/officeart/2005/8/layout/vList2"/>
    <dgm:cxn modelId="{337B0C0D-B5E8-B14F-8E7E-3C7957060342}" type="presOf" srcId="{EFD7E740-0191-784C-A2CD-8ED17A1BAA04}" destId="{0FB02C40-72A2-6543-8050-5CF3B4FAEFC5}" srcOrd="0" destOrd="0" presId="urn:microsoft.com/office/officeart/2005/8/layout/vList2"/>
    <dgm:cxn modelId="{DCAA40E3-0E9A-4044-AE44-66A233066BE7}" srcId="{1BD0F942-9363-7244-A720-7E29F5AE1090}" destId="{B85E7DB5-CCDB-BC47-ABDC-364C5C6DE68F}" srcOrd="7" destOrd="0" parTransId="{2F75A2D5-3B9E-4347-8BAC-2EEA4034526B}" sibTransId="{C3CC862C-B7C1-EC4D-926E-7ED8B3A9D5F5}"/>
    <dgm:cxn modelId="{5E456F3D-9F78-2C47-9EAF-31B6532FA7D5}" srcId="{1BD0F942-9363-7244-A720-7E29F5AE1090}" destId="{AC9C1807-C3FA-A54D-BA0A-21E28B0BC7CD}" srcOrd="1" destOrd="0" parTransId="{64E72F68-ED31-1349-BDC3-CF5EB7D96C33}" sibTransId="{7A4AC147-2817-0D42-AC7C-59DC9B6C6A3A}"/>
    <dgm:cxn modelId="{9DA7B519-4AFE-5D41-9C16-D6DDF976D7EE}" type="presOf" srcId="{AC9C1807-C3FA-A54D-BA0A-21E28B0BC7CD}" destId="{83BAC4C2-DC07-DB47-844C-F2E35A409E6B}" srcOrd="0" destOrd="0" presId="urn:microsoft.com/office/officeart/2005/8/layout/vList2"/>
    <dgm:cxn modelId="{0E27A44D-FE8C-1943-88AC-E9110B26EC9D}" type="presOf" srcId="{C0122313-1568-FC46-9BC1-A225ED0EB9F9}" destId="{5449D44B-F3C6-1D44-98B2-9542C1E917F3}" srcOrd="0" destOrd="0" presId="urn:microsoft.com/office/officeart/2005/8/layout/vList2"/>
    <dgm:cxn modelId="{81888222-5D16-A941-A9EA-19EDF15F6CD8}" type="presOf" srcId="{8FDDCFFC-1AF6-6F40-B31B-74F38B281E85}" destId="{0165B420-04A6-2D47-A0D4-A0527E5D37DF}" srcOrd="0" destOrd="0" presId="urn:microsoft.com/office/officeart/2005/8/layout/vList2"/>
    <dgm:cxn modelId="{55B955C9-10EC-F242-AC27-DC89AA5E63AA}" type="presOf" srcId="{CF9940DE-A634-AC4F-9038-EA9EEBB8B06A}" destId="{1A0A2541-7B4D-C149-8372-F3DF743A5F84}" srcOrd="0" destOrd="0" presId="urn:microsoft.com/office/officeart/2005/8/layout/vList2"/>
    <dgm:cxn modelId="{FE86A6AA-B380-564A-B9A2-51058BBE0490}" srcId="{1BD0F942-9363-7244-A720-7E29F5AE1090}" destId="{1242A5B7-86CC-7F48-838D-6D21AF868349}" srcOrd="3" destOrd="0" parTransId="{011B4A39-241F-324C-8DD6-37E2B4252F4D}" sibTransId="{CE22BE50-4E23-B548-83D6-A44942B33598}"/>
    <dgm:cxn modelId="{E491D239-73EE-0349-B495-26FEB05FB0A2}" srcId="{1BD0F942-9363-7244-A720-7E29F5AE1090}" destId="{CF9940DE-A634-AC4F-9038-EA9EEBB8B06A}" srcOrd="4" destOrd="0" parTransId="{E044A537-AC84-D74A-BFDB-AA03CE0D85CB}" sibTransId="{2289DB6D-2C98-2D49-BD06-5507BFCCE90F}"/>
    <dgm:cxn modelId="{7499DC50-1745-0D4D-BBA5-1323E546F4B2}" type="presOf" srcId="{1BD0F942-9363-7244-A720-7E29F5AE1090}" destId="{7B40BB42-1CB1-7F4D-B213-D4E06DDD71BA}" srcOrd="0" destOrd="0" presId="urn:microsoft.com/office/officeart/2005/8/layout/vList2"/>
    <dgm:cxn modelId="{E62CE55A-6EA7-FD48-B78E-9114D6782058}" srcId="{1BD0F942-9363-7244-A720-7E29F5AE1090}" destId="{8FDDCFFC-1AF6-6F40-B31B-74F38B281E85}" srcOrd="9" destOrd="0" parTransId="{A98335AA-CDDC-CE4C-9ADD-75985E2DD6DB}" sibTransId="{CEFCA025-A453-514A-863C-D459667112F6}"/>
    <dgm:cxn modelId="{4EBF4EE5-CC84-4A49-A967-5306AF64CB05}" type="presOf" srcId="{0B5508EA-44D6-3C4D-8345-219BA69C002E}" destId="{B7FEBC22-1E3E-2249-9A30-6C89583A52A9}" srcOrd="0" destOrd="0" presId="urn:microsoft.com/office/officeart/2005/8/layout/vList2"/>
    <dgm:cxn modelId="{E3897310-57D8-F842-A24B-48451BC4D0D3}" type="presOf" srcId="{C16C1F59-B1BF-3547-9D46-2EC8399BAC86}" destId="{27B5745D-4AC8-3B4A-BA3F-79307294B11F}" srcOrd="0" destOrd="0" presId="urn:microsoft.com/office/officeart/2005/8/layout/vList2"/>
    <dgm:cxn modelId="{E066E9B1-3C00-884B-9C35-59D2C26A5391}" type="presOf" srcId="{1242A5B7-86CC-7F48-838D-6D21AF868349}" destId="{CC20FD3B-477F-3343-BE2B-E3E54325111A}" srcOrd="0" destOrd="0" presId="urn:microsoft.com/office/officeart/2005/8/layout/vList2"/>
    <dgm:cxn modelId="{A02E5433-1BD5-2441-A3F1-9EF7E7B241B4}" srcId="{1BD0F942-9363-7244-A720-7E29F5AE1090}" destId="{C16C1F59-B1BF-3547-9D46-2EC8399BAC86}" srcOrd="2" destOrd="0" parTransId="{BA06B8BD-FFD2-E541-8A05-B89C37035761}" sibTransId="{448C0BF4-430C-FF4D-92E8-71CD82C54028}"/>
    <dgm:cxn modelId="{204C22EE-5FDC-2A44-B829-5C625B44FB4D}" srcId="{1BD0F942-9363-7244-A720-7E29F5AE1090}" destId="{EFD7E740-0191-784C-A2CD-8ED17A1BAA04}" srcOrd="5" destOrd="0" parTransId="{B7E0A673-ACFC-FA47-A07F-85D8A9908F5E}" sibTransId="{61B5F5CB-61D6-EC46-AA4A-2CA9692B5010}"/>
    <dgm:cxn modelId="{F45331EF-6EC0-2D48-BDEE-637464C7FEA7}" srcId="{1BD0F942-9363-7244-A720-7E29F5AE1090}" destId="{0B5508EA-44D6-3C4D-8345-219BA69C002E}" srcOrd="8" destOrd="0" parTransId="{9DC6B452-AE5F-2540-BC04-5E2CE452278D}" sibTransId="{487177B0-5BF2-5F4A-AEA8-EE252643C3AE}"/>
    <dgm:cxn modelId="{628593FA-BAE5-7747-B2E4-60CC49984217}" srcId="{1BD0F942-9363-7244-A720-7E29F5AE1090}" destId="{A422A37F-48A1-FF45-B628-A72CF3B5A439}" srcOrd="6" destOrd="0" parTransId="{5FDA3E73-7627-634C-9FF0-38B0075C2896}" sibTransId="{110DC67A-D2BC-CE46-9BF3-3E056A2723F8}"/>
    <dgm:cxn modelId="{6F98FE9A-18F1-1843-B761-3B3802DF16EB}" type="presOf" srcId="{A422A37F-48A1-FF45-B628-A72CF3B5A439}" destId="{8894A4B6-4DEB-FF43-851F-29DA5B49E56B}" srcOrd="0" destOrd="0" presId="urn:microsoft.com/office/officeart/2005/8/layout/vList2"/>
    <dgm:cxn modelId="{D899006B-0B40-5B45-998A-999125A879DA}" type="presParOf" srcId="{7B40BB42-1CB1-7F4D-B213-D4E06DDD71BA}" destId="{5449D44B-F3C6-1D44-98B2-9542C1E917F3}" srcOrd="0" destOrd="0" presId="urn:microsoft.com/office/officeart/2005/8/layout/vList2"/>
    <dgm:cxn modelId="{20C905F6-B077-7940-8176-1DE3E7B54754}" type="presParOf" srcId="{7B40BB42-1CB1-7F4D-B213-D4E06DDD71BA}" destId="{071A76DF-B15C-6941-8CF7-FB3A53C1FBB8}" srcOrd="1" destOrd="0" presId="urn:microsoft.com/office/officeart/2005/8/layout/vList2"/>
    <dgm:cxn modelId="{06451545-EF9A-5140-A40A-4F8F57005EC1}" type="presParOf" srcId="{7B40BB42-1CB1-7F4D-B213-D4E06DDD71BA}" destId="{83BAC4C2-DC07-DB47-844C-F2E35A409E6B}" srcOrd="2" destOrd="0" presId="urn:microsoft.com/office/officeart/2005/8/layout/vList2"/>
    <dgm:cxn modelId="{36DB1964-DC30-CB4E-986F-7F000472333A}" type="presParOf" srcId="{7B40BB42-1CB1-7F4D-B213-D4E06DDD71BA}" destId="{FEED7D55-415E-CF4D-BC28-A25300EFF8B3}" srcOrd="3" destOrd="0" presId="urn:microsoft.com/office/officeart/2005/8/layout/vList2"/>
    <dgm:cxn modelId="{AA698150-3FF2-A14E-98E5-588EB970B3B3}" type="presParOf" srcId="{7B40BB42-1CB1-7F4D-B213-D4E06DDD71BA}" destId="{27B5745D-4AC8-3B4A-BA3F-79307294B11F}" srcOrd="4" destOrd="0" presId="urn:microsoft.com/office/officeart/2005/8/layout/vList2"/>
    <dgm:cxn modelId="{2C36165A-EBB5-7542-96F3-8AF24EE84EF2}" type="presParOf" srcId="{7B40BB42-1CB1-7F4D-B213-D4E06DDD71BA}" destId="{91D49D22-48B1-3945-835C-40AABE2E0593}" srcOrd="5" destOrd="0" presId="urn:microsoft.com/office/officeart/2005/8/layout/vList2"/>
    <dgm:cxn modelId="{91BE2AB1-30AE-4947-AC7B-2C0882EA6161}" type="presParOf" srcId="{7B40BB42-1CB1-7F4D-B213-D4E06DDD71BA}" destId="{CC20FD3B-477F-3343-BE2B-E3E54325111A}" srcOrd="6" destOrd="0" presId="urn:microsoft.com/office/officeart/2005/8/layout/vList2"/>
    <dgm:cxn modelId="{6EE02A80-A15F-2F46-B7BC-9186F37BA26A}" type="presParOf" srcId="{7B40BB42-1CB1-7F4D-B213-D4E06DDD71BA}" destId="{E432E193-19F0-AF48-90D4-B841E4180897}" srcOrd="7" destOrd="0" presId="urn:microsoft.com/office/officeart/2005/8/layout/vList2"/>
    <dgm:cxn modelId="{860EAE7E-38CA-AC48-9B5D-568E4CA3DDD6}" type="presParOf" srcId="{7B40BB42-1CB1-7F4D-B213-D4E06DDD71BA}" destId="{1A0A2541-7B4D-C149-8372-F3DF743A5F84}" srcOrd="8" destOrd="0" presId="urn:microsoft.com/office/officeart/2005/8/layout/vList2"/>
    <dgm:cxn modelId="{9543F1FF-6CE7-BD48-AC0A-6AC2A0A56113}" type="presParOf" srcId="{7B40BB42-1CB1-7F4D-B213-D4E06DDD71BA}" destId="{24F7BA08-604C-B444-87E5-C686FE19F784}" srcOrd="9" destOrd="0" presId="urn:microsoft.com/office/officeart/2005/8/layout/vList2"/>
    <dgm:cxn modelId="{EE41F3F7-1595-7F45-98B3-88D3AAEE4DF5}" type="presParOf" srcId="{7B40BB42-1CB1-7F4D-B213-D4E06DDD71BA}" destId="{0FB02C40-72A2-6543-8050-5CF3B4FAEFC5}" srcOrd="10" destOrd="0" presId="urn:microsoft.com/office/officeart/2005/8/layout/vList2"/>
    <dgm:cxn modelId="{D4E818BC-BDC6-F14E-BD26-CF0F03F481AD}" type="presParOf" srcId="{7B40BB42-1CB1-7F4D-B213-D4E06DDD71BA}" destId="{99B303A6-DA11-554C-8FE8-841F4D0C6049}" srcOrd="11" destOrd="0" presId="urn:microsoft.com/office/officeart/2005/8/layout/vList2"/>
    <dgm:cxn modelId="{1896A307-037F-D948-AFF7-75D8A52A683A}" type="presParOf" srcId="{7B40BB42-1CB1-7F4D-B213-D4E06DDD71BA}" destId="{8894A4B6-4DEB-FF43-851F-29DA5B49E56B}" srcOrd="12" destOrd="0" presId="urn:microsoft.com/office/officeart/2005/8/layout/vList2"/>
    <dgm:cxn modelId="{DD40548A-7B4B-2640-986C-7D47C4EA6AE9}" type="presParOf" srcId="{7B40BB42-1CB1-7F4D-B213-D4E06DDD71BA}" destId="{97A840D8-A7E9-B64A-84DF-7353A3A10409}" srcOrd="13" destOrd="0" presId="urn:microsoft.com/office/officeart/2005/8/layout/vList2"/>
    <dgm:cxn modelId="{4BF212B8-2CEC-D04B-8B68-4E7330C2A457}" type="presParOf" srcId="{7B40BB42-1CB1-7F4D-B213-D4E06DDD71BA}" destId="{8DA16215-0CCF-034E-B95D-1E99E828E6AE}" srcOrd="14" destOrd="0" presId="urn:microsoft.com/office/officeart/2005/8/layout/vList2"/>
    <dgm:cxn modelId="{45E3DCA4-F989-E34E-981C-5E02ACA6416D}" type="presParOf" srcId="{7B40BB42-1CB1-7F4D-B213-D4E06DDD71BA}" destId="{FF60959A-B0A5-A842-B82A-DD39D08FA6CE}" srcOrd="15" destOrd="0" presId="urn:microsoft.com/office/officeart/2005/8/layout/vList2"/>
    <dgm:cxn modelId="{CC652630-1313-F94F-B94E-7FBD0B6399E5}" type="presParOf" srcId="{7B40BB42-1CB1-7F4D-B213-D4E06DDD71BA}" destId="{B7FEBC22-1E3E-2249-9A30-6C89583A52A9}" srcOrd="16" destOrd="0" presId="urn:microsoft.com/office/officeart/2005/8/layout/vList2"/>
    <dgm:cxn modelId="{5958DA9B-E83D-484B-8A5D-2463E7C0BE2C}" type="presParOf" srcId="{7B40BB42-1CB1-7F4D-B213-D4E06DDD71BA}" destId="{15A65338-8A8E-7049-897E-905C32F1C725}" srcOrd="17" destOrd="0" presId="urn:microsoft.com/office/officeart/2005/8/layout/vList2"/>
    <dgm:cxn modelId="{D4316DDE-AB8C-4C44-98EB-1E7E54DC9F3C}" type="presParOf" srcId="{7B40BB42-1CB1-7F4D-B213-D4E06DDD71BA}" destId="{0165B420-04A6-2D47-A0D4-A0527E5D37DF}" srcOrd="1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8E5C8A-F624-F84C-A1FD-60E57EBDA44A}">
      <dsp:nvSpPr>
        <dsp:cNvPr id="0" name=""/>
        <dsp:cNvSpPr/>
      </dsp:nvSpPr>
      <dsp:spPr>
        <a:xfrm>
          <a:off x="4894" y="249087"/>
          <a:ext cx="7311012" cy="107059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005" tIns="26670" rIns="40005" bIns="26670" numCol="1" spcCol="1270" anchor="ctr" anchorCtr="0">
          <a:noAutofit/>
        </a:bodyPr>
        <a:lstStyle/>
        <a:p>
          <a:pPr lvl="0" algn="ctr" defTabSz="933450">
            <a:lnSpc>
              <a:spcPct val="90000"/>
            </a:lnSpc>
            <a:spcBef>
              <a:spcPct val="0"/>
            </a:spcBef>
            <a:spcAft>
              <a:spcPct val="35000"/>
            </a:spcAft>
          </a:pPr>
          <a:r>
            <a:rPr lang="en-US" sz="2100" b="1" kern="1200" dirty="0" smtClean="0">
              <a:latin typeface="Arial" pitchFamily="34" charset="0"/>
              <a:cs typeface="Arial" pitchFamily="34" charset="0"/>
            </a:rPr>
            <a:t>The Stage Model of Memory</a:t>
          </a:r>
        </a:p>
        <a:p>
          <a:pPr lvl="0" algn="ctr" defTabSz="933450">
            <a:lnSpc>
              <a:spcPct val="90000"/>
            </a:lnSpc>
            <a:spcBef>
              <a:spcPct val="0"/>
            </a:spcBef>
            <a:spcAft>
              <a:spcPct val="35000"/>
            </a:spcAft>
          </a:pPr>
          <a:r>
            <a:rPr lang="en-US" sz="2100" kern="1200" dirty="0" smtClean="0">
              <a:latin typeface="Arial" pitchFamily="34" charset="0"/>
              <a:cs typeface="Arial" pitchFamily="34" charset="0"/>
            </a:rPr>
            <a:t>Information is </a:t>
          </a:r>
          <a:r>
            <a:rPr lang="en-US" sz="2100" i="1" kern="1200" dirty="0" smtClean="0">
              <a:latin typeface="Arial" pitchFamily="34" charset="0"/>
              <a:cs typeface="Arial" pitchFamily="34" charset="0"/>
            </a:rPr>
            <a:t>transferred </a:t>
          </a:r>
          <a:r>
            <a:rPr lang="en-US" sz="2100" kern="1200" dirty="0" smtClean="0">
              <a:latin typeface="Arial" pitchFamily="34" charset="0"/>
              <a:cs typeface="Arial" pitchFamily="34" charset="0"/>
            </a:rPr>
            <a:t>from one memory stage to another</a:t>
          </a:r>
          <a:endParaRPr lang="en-US" sz="2100" kern="1200" dirty="0"/>
        </a:p>
      </dsp:txBody>
      <dsp:txXfrm>
        <a:off x="36251" y="280444"/>
        <a:ext cx="7248298" cy="1007881"/>
      </dsp:txXfrm>
    </dsp:sp>
    <dsp:sp modelId="{1CBFC817-784B-6B49-9D13-7DCF8ACECB21}">
      <dsp:nvSpPr>
        <dsp:cNvPr id="0" name=""/>
        <dsp:cNvSpPr/>
      </dsp:nvSpPr>
      <dsp:spPr>
        <a:xfrm>
          <a:off x="735995" y="1319682"/>
          <a:ext cx="731101" cy="802946"/>
        </a:xfrm>
        <a:custGeom>
          <a:avLst/>
          <a:gdLst/>
          <a:ahLst/>
          <a:cxnLst/>
          <a:rect l="0" t="0" r="0" b="0"/>
          <a:pathLst>
            <a:path>
              <a:moveTo>
                <a:pt x="0" y="0"/>
              </a:moveTo>
              <a:lnTo>
                <a:pt x="0" y="802946"/>
              </a:lnTo>
              <a:lnTo>
                <a:pt x="731101" y="802946"/>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0F99F74-517D-2B45-B831-64BAB65C6DBA}">
      <dsp:nvSpPr>
        <dsp:cNvPr id="0" name=""/>
        <dsp:cNvSpPr/>
      </dsp:nvSpPr>
      <dsp:spPr>
        <a:xfrm>
          <a:off x="1467096" y="1587331"/>
          <a:ext cx="5848809" cy="107059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lvl="0" algn="ctr" defTabSz="933450">
            <a:lnSpc>
              <a:spcPct val="90000"/>
            </a:lnSpc>
            <a:spcBef>
              <a:spcPct val="0"/>
            </a:spcBef>
            <a:spcAft>
              <a:spcPct val="35000"/>
            </a:spcAft>
          </a:pPr>
          <a:r>
            <a:rPr lang="en-US" sz="2100" b="1" kern="1200" dirty="0" smtClean="0">
              <a:latin typeface="Arial" pitchFamily="34" charset="0"/>
              <a:cs typeface="Arial" pitchFamily="34" charset="0"/>
            </a:rPr>
            <a:t>Sensory Memory</a:t>
          </a:r>
        </a:p>
        <a:p>
          <a:pPr lvl="0" algn="ctr" defTabSz="933450">
            <a:lnSpc>
              <a:spcPct val="90000"/>
            </a:lnSpc>
            <a:spcBef>
              <a:spcPct val="0"/>
            </a:spcBef>
            <a:spcAft>
              <a:spcPct val="35000"/>
            </a:spcAft>
          </a:pPr>
          <a:r>
            <a:rPr lang="en-US" sz="2100" kern="1200" dirty="0" smtClean="0">
              <a:latin typeface="Arial" pitchFamily="34" charset="0"/>
              <a:cs typeface="Arial" pitchFamily="34" charset="0"/>
            </a:rPr>
            <a:t>Registers a great deal of information from environment for a very brief period</a:t>
          </a:r>
          <a:endParaRPr lang="en-US" sz="2100" kern="1200" dirty="0"/>
        </a:p>
      </dsp:txBody>
      <dsp:txXfrm>
        <a:off x="1498453" y="1618688"/>
        <a:ext cx="5786095" cy="1007881"/>
      </dsp:txXfrm>
    </dsp:sp>
    <dsp:sp modelId="{FFFAB9C7-90BA-D547-86E6-166FDDA536F9}">
      <dsp:nvSpPr>
        <dsp:cNvPr id="0" name=""/>
        <dsp:cNvSpPr/>
      </dsp:nvSpPr>
      <dsp:spPr>
        <a:xfrm>
          <a:off x="735995" y="1319682"/>
          <a:ext cx="731101" cy="2141191"/>
        </a:xfrm>
        <a:custGeom>
          <a:avLst/>
          <a:gdLst/>
          <a:ahLst/>
          <a:cxnLst/>
          <a:rect l="0" t="0" r="0" b="0"/>
          <a:pathLst>
            <a:path>
              <a:moveTo>
                <a:pt x="0" y="0"/>
              </a:moveTo>
              <a:lnTo>
                <a:pt x="0" y="2141191"/>
              </a:lnTo>
              <a:lnTo>
                <a:pt x="731101" y="2141191"/>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49016AC-DEF0-9849-AFB7-C276163DDD96}">
      <dsp:nvSpPr>
        <dsp:cNvPr id="0" name=""/>
        <dsp:cNvSpPr/>
      </dsp:nvSpPr>
      <dsp:spPr>
        <a:xfrm>
          <a:off x="1467096" y="2925576"/>
          <a:ext cx="5848809" cy="107059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lvl="0" algn="ctr" defTabSz="933450">
            <a:lnSpc>
              <a:spcPct val="90000"/>
            </a:lnSpc>
            <a:spcBef>
              <a:spcPct val="0"/>
            </a:spcBef>
            <a:spcAft>
              <a:spcPct val="35000"/>
            </a:spcAft>
          </a:pPr>
          <a:r>
            <a:rPr lang="en-US" sz="2100" b="1" kern="1200" dirty="0" smtClean="0">
              <a:latin typeface="Arial" pitchFamily="34" charset="0"/>
              <a:cs typeface="Arial" pitchFamily="34" charset="0"/>
            </a:rPr>
            <a:t>Short-term Memory</a:t>
          </a:r>
          <a:br>
            <a:rPr lang="en-US" sz="2100" b="1" kern="1200" dirty="0" smtClean="0">
              <a:latin typeface="Arial" pitchFamily="34" charset="0"/>
              <a:cs typeface="Arial" pitchFamily="34" charset="0"/>
            </a:rPr>
          </a:br>
          <a:r>
            <a:rPr lang="en-US" sz="2100" kern="1200" dirty="0" smtClean="0">
              <a:latin typeface="Arial" pitchFamily="34" charset="0"/>
              <a:cs typeface="Arial" pitchFamily="34" charset="0"/>
            </a:rPr>
            <a:t>Temporarily holds all the information you are currently thinking about or consciously aware of</a:t>
          </a:r>
          <a:endParaRPr lang="en-US" sz="2100" kern="1200" dirty="0"/>
        </a:p>
      </dsp:txBody>
      <dsp:txXfrm>
        <a:off x="1498453" y="2956933"/>
        <a:ext cx="5786095" cy="1007881"/>
      </dsp:txXfrm>
    </dsp:sp>
    <dsp:sp modelId="{D72F33CA-ED40-E547-A1AE-9892A977BDC7}">
      <dsp:nvSpPr>
        <dsp:cNvPr id="0" name=""/>
        <dsp:cNvSpPr/>
      </dsp:nvSpPr>
      <dsp:spPr>
        <a:xfrm>
          <a:off x="735995" y="1319682"/>
          <a:ext cx="731101" cy="3479435"/>
        </a:xfrm>
        <a:custGeom>
          <a:avLst/>
          <a:gdLst/>
          <a:ahLst/>
          <a:cxnLst/>
          <a:rect l="0" t="0" r="0" b="0"/>
          <a:pathLst>
            <a:path>
              <a:moveTo>
                <a:pt x="0" y="0"/>
              </a:moveTo>
              <a:lnTo>
                <a:pt x="0" y="3479435"/>
              </a:lnTo>
              <a:lnTo>
                <a:pt x="731101" y="3479435"/>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1C892A9-44A6-F142-89E7-EF6FDACFCA00}">
      <dsp:nvSpPr>
        <dsp:cNvPr id="0" name=""/>
        <dsp:cNvSpPr/>
      </dsp:nvSpPr>
      <dsp:spPr>
        <a:xfrm>
          <a:off x="1467096" y="4263821"/>
          <a:ext cx="5848809" cy="107059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lvl="0" algn="ctr" defTabSz="933450">
            <a:lnSpc>
              <a:spcPct val="90000"/>
            </a:lnSpc>
            <a:spcBef>
              <a:spcPct val="0"/>
            </a:spcBef>
            <a:spcAft>
              <a:spcPct val="35000"/>
            </a:spcAft>
          </a:pPr>
          <a:r>
            <a:rPr lang="en-US" sz="2100" b="1" kern="1200" dirty="0" smtClean="0">
              <a:latin typeface="Arial" pitchFamily="34" charset="0"/>
              <a:cs typeface="Arial" pitchFamily="34" charset="0"/>
            </a:rPr>
            <a:t>Long-term Memory</a:t>
          </a:r>
          <a:br>
            <a:rPr lang="en-US" sz="2100" b="1" kern="1200" dirty="0" smtClean="0">
              <a:latin typeface="Arial" pitchFamily="34" charset="0"/>
              <a:cs typeface="Arial" pitchFamily="34" charset="0"/>
            </a:rPr>
          </a:br>
          <a:r>
            <a:rPr lang="en-US" sz="2100" kern="1200" dirty="0" smtClean="0">
              <a:latin typeface="Arial" pitchFamily="34" charset="0"/>
              <a:cs typeface="Arial" pitchFamily="34" charset="0"/>
            </a:rPr>
            <a:t>Long-term storage of information, potentially for a lifetime</a:t>
          </a:r>
          <a:endParaRPr lang="en-US" sz="2100" kern="1200" dirty="0"/>
        </a:p>
      </dsp:txBody>
      <dsp:txXfrm>
        <a:off x="1498453" y="4295178"/>
        <a:ext cx="5786095" cy="10078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925FED-E9DB-BD42-8DCA-5F54C21BEE68}">
      <dsp:nvSpPr>
        <dsp:cNvPr id="0" name=""/>
        <dsp:cNvSpPr/>
      </dsp:nvSpPr>
      <dsp:spPr>
        <a:xfrm>
          <a:off x="40" y="105777"/>
          <a:ext cx="3845569" cy="966905"/>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w="9525" cap="flat" cmpd="sng" algn="ctr">
          <a:solidFill>
            <a:schemeClr val="dk1">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2000" b="1" kern="1200" dirty="0" smtClean="0">
              <a:latin typeface="Arial" pitchFamily="34" charset="0"/>
              <a:cs typeface="Arial" pitchFamily="34" charset="0"/>
            </a:rPr>
            <a:t>Explicit memory (declarative memory) </a:t>
          </a:r>
          <a:r>
            <a:rPr lang="en-US" sz="2000" kern="1200" dirty="0" smtClean="0">
              <a:latin typeface="Arial" pitchFamily="34" charset="0"/>
              <a:cs typeface="Arial" pitchFamily="34" charset="0"/>
            </a:rPr>
            <a:t>is </a:t>
          </a:r>
          <a:r>
            <a:rPr lang="en-US" sz="2000" i="1" kern="1200" dirty="0" smtClean="0">
              <a:latin typeface="Arial" pitchFamily="34" charset="0"/>
              <a:cs typeface="Arial" pitchFamily="34" charset="0"/>
            </a:rPr>
            <a:t>memory with awareness</a:t>
          </a:r>
          <a:endParaRPr lang="en-US" sz="2000" kern="1200" dirty="0"/>
        </a:p>
      </dsp:txBody>
      <dsp:txXfrm>
        <a:off x="40" y="105777"/>
        <a:ext cx="3845569" cy="966905"/>
      </dsp:txXfrm>
    </dsp:sp>
    <dsp:sp modelId="{9A804FE9-10EA-F44D-8FBF-26C9CAFEE8CC}">
      <dsp:nvSpPr>
        <dsp:cNvPr id="0" name=""/>
        <dsp:cNvSpPr/>
      </dsp:nvSpPr>
      <dsp:spPr>
        <a:xfrm>
          <a:off x="40" y="1072682"/>
          <a:ext cx="3845569" cy="3623399"/>
        </a:xfrm>
        <a:prstGeom prst="rect">
          <a:avLst/>
        </a:prstGeom>
        <a:solidFill>
          <a:schemeClr val="lt1">
            <a:alpha val="90000"/>
            <a:tint val="40000"/>
            <a:hueOff val="0"/>
            <a:satOff val="0"/>
            <a:lumOff val="0"/>
            <a:alphaOff val="0"/>
          </a:schemeClr>
        </a:solidFill>
        <a:ln w="9525" cap="flat" cmpd="sng" algn="ctr">
          <a:solidFill>
            <a:schemeClr val="dk1">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latin typeface="Arial" pitchFamily="34" charset="0"/>
              <a:ea typeface="Calibri" pitchFamily="34" charset="0"/>
              <a:cs typeface="Arial" pitchFamily="34" charset="0"/>
            </a:rPr>
            <a:t>Information or knowledge that can be consciously recollected</a:t>
          </a:r>
          <a:endParaRPr lang="en-US" sz="2000" kern="1200" dirty="0"/>
        </a:p>
        <a:p>
          <a:pPr marL="228600" lvl="1" indent="-228600" algn="l" defTabSz="889000">
            <a:lnSpc>
              <a:spcPct val="90000"/>
            </a:lnSpc>
            <a:spcBef>
              <a:spcPct val="0"/>
            </a:spcBef>
            <a:spcAft>
              <a:spcPct val="15000"/>
            </a:spcAft>
            <a:buChar char="••"/>
          </a:pPr>
          <a:r>
            <a:rPr lang="en-US" sz="2000" b="1" kern="1200" dirty="0" smtClean="0">
              <a:latin typeface="Arial" pitchFamily="34" charset="0"/>
              <a:ea typeface="Calibri" pitchFamily="34" charset="0"/>
              <a:cs typeface="Arial" pitchFamily="34" charset="0"/>
            </a:rPr>
            <a:t>Two types of explicit memory</a:t>
          </a:r>
          <a:endParaRPr lang="en-US" sz="2000" kern="1200" dirty="0"/>
        </a:p>
        <a:p>
          <a:pPr marL="457200" lvl="2" indent="-228600" algn="l" defTabSz="889000">
            <a:lnSpc>
              <a:spcPct val="90000"/>
            </a:lnSpc>
            <a:spcBef>
              <a:spcPct val="0"/>
            </a:spcBef>
            <a:spcAft>
              <a:spcPct val="15000"/>
            </a:spcAft>
            <a:buChar char="••"/>
          </a:pPr>
          <a:r>
            <a:rPr lang="en-US" sz="2000" kern="1200" dirty="0" smtClean="0">
              <a:latin typeface="Arial" pitchFamily="34" charset="0"/>
              <a:ea typeface="Calibri" pitchFamily="34" charset="0"/>
              <a:cs typeface="Arial" pitchFamily="34" charset="0"/>
            </a:rPr>
            <a:t>Episodic information—information about events or “episodes” </a:t>
          </a:r>
          <a:endParaRPr lang="en-US" sz="2000" kern="1200" dirty="0">
            <a:latin typeface="Arial" pitchFamily="34" charset="0"/>
            <a:ea typeface="Calibri" pitchFamily="34" charset="0"/>
            <a:cs typeface="Arial" pitchFamily="34" charset="0"/>
          </a:endParaRPr>
        </a:p>
        <a:p>
          <a:pPr marL="457200" lvl="2" indent="-228600" algn="l" defTabSz="889000">
            <a:lnSpc>
              <a:spcPct val="90000"/>
            </a:lnSpc>
            <a:spcBef>
              <a:spcPct val="0"/>
            </a:spcBef>
            <a:spcAft>
              <a:spcPct val="15000"/>
            </a:spcAft>
            <a:buChar char="••"/>
          </a:pPr>
          <a:r>
            <a:rPr lang="en-US" sz="2000" kern="1200" smtClean="0">
              <a:latin typeface="Arial" pitchFamily="34" charset="0"/>
              <a:ea typeface="Calibri" pitchFamily="34" charset="0"/>
              <a:cs typeface="Arial" pitchFamily="34" charset="0"/>
            </a:rPr>
            <a:t>Semantic information—information about facts, general knowledge, school work</a:t>
          </a:r>
          <a:endParaRPr lang="en-US" sz="2000" kern="1200" dirty="0">
            <a:latin typeface="Arial" pitchFamily="34" charset="0"/>
            <a:cs typeface="Arial" pitchFamily="34" charset="0"/>
          </a:endParaRPr>
        </a:p>
      </dsp:txBody>
      <dsp:txXfrm>
        <a:off x="40" y="1072682"/>
        <a:ext cx="3845569" cy="3623399"/>
      </dsp:txXfrm>
    </dsp:sp>
    <dsp:sp modelId="{F1A3CB79-ED78-9940-B9D6-E12BEA795636}">
      <dsp:nvSpPr>
        <dsp:cNvPr id="0" name=""/>
        <dsp:cNvSpPr/>
      </dsp:nvSpPr>
      <dsp:spPr>
        <a:xfrm>
          <a:off x="4383989" y="105777"/>
          <a:ext cx="3845569" cy="966905"/>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w="9525" cap="flat" cmpd="sng" algn="ctr">
          <a:solidFill>
            <a:schemeClr val="dk1">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2000" b="1" kern="1200" dirty="0" smtClean="0">
              <a:latin typeface="Arial" pitchFamily="34" charset="0"/>
              <a:cs typeface="Arial" pitchFamily="34" charset="0"/>
            </a:rPr>
            <a:t>Implicit memory (</a:t>
          </a:r>
          <a:r>
            <a:rPr lang="en-US" sz="2000" b="1" kern="1200" dirty="0" err="1" smtClean="0">
              <a:latin typeface="Arial" pitchFamily="34" charset="0"/>
              <a:cs typeface="Arial" pitchFamily="34" charset="0"/>
            </a:rPr>
            <a:t>nondeclarative</a:t>
          </a:r>
          <a:r>
            <a:rPr lang="en-US" sz="2000" b="1" kern="1200" dirty="0" smtClean="0">
              <a:latin typeface="Arial" pitchFamily="34" charset="0"/>
              <a:cs typeface="Arial" pitchFamily="34" charset="0"/>
            </a:rPr>
            <a:t> memory) </a:t>
          </a:r>
          <a:r>
            <a:rPr lang="en-US" sz="2000" kern="1200" dirty="0" smtClean="0">
              <a:latin typeface="Arial" pitchFamily="34" charset="0"/>
              <a:cs typeface="Arial" pitchFamily="34" charset="0"/>
            </a:rPr>
            <a:t>is </a:t>
          </a:r>
          <a:r>
            <a:rPr lang="en-US" sz="2000" i="1" kern="1200" dirty="0" smtClean="0">
              <a:latin typeface="Arial" pitchFamily="34" charset="0"/>
              <a:cs typeface="Arial" pitchFamily="34" charset="0"/>
            </a:rPr>
            <a:t>memory without awareness</a:t>
          </a:r>
          <a:endParaRPr lang="en-US" sz="2000" kern="1200" dirty="0"/>
        </a:p>
      </dsp:txBody>
      <dsp:txXfrm>
        <a:off x="4383989" y="105777"/>
        <a:ext cx="3845569" cy="966905"/>
      </dsp:txXfrm>
    </dsp:sp>
    <dsp:sp modelId="{D16719F5-C54D-D540-B18A-2B2ADF7E06EF}">
      <dsp:nvSpPr>
        <dsp:cNvPr id="0" name=""/>
        <dsp:cNvSpPr/>
      </dsp:nvSpPr>
      <dsp:spPr>
        <a:xfrm>
          <a:off x="4383989" y="1072682"/>
          <a:ext cx="3845569" cy="3623399"/>
        </a:xfrm>
        <a:prstGeom prst="rect">
          <a:avLst/>
        </a:prstGeom>
        <a:solidFill>
          <a:schemeClr val="lt1">
            <a:alpha val="90000"/>
            <a:tint val="40000"/>
            <a:hueOff val="0"/>
            <a:satOff val="0"/>
            <a:lumOff val="0"/>
            <a:alphaOff val="0"/>
          </a:schemeClr>
        </a:solidFill>
        <a:ln w="9525" cap="flat" cmpd="sng" algn="ctr">
          <a:solidFill>
            <a:schemeClr val="dk1">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latin typeface="Arial" pitchFamily="34" charset="0"/>
              <a:cs typeface="Arial" pitchFamily="34" charset="0"/>
            </a:rPr>
            <a:t>Information or knowledge that affects behavior or task performance but cannot be consciously recollected</a:t>
          </a:r>
          <a:endParaRPr lang="en-US" sz="2000" kern="1200" dirty="0"/>
        </a:p>
        <a:p>
          <a:pPr marL="228600" lvl="1" indent="-228600" algn="l" defTabSz="889000">
            <a:lnSpc>
              <a:spcPct val="90000"/>
            </a:lnSpc>
            <a:spcBef>
              <a:spcPct val="0"/>
            </a:spcBef>
            <a:spcAft>
              <a:spcPct val="15000"/>
            </a:spcAft>
            <a:buChar char="••"/>
          </a:pPr>
          <a:r>
            <a:rPr lang="en-US" sz="2000" kern="1200" dirty="0" smtClean="0">
              <a:latin typeface="Arial" pitchFamily="34" charset="0"/>
              <a:cs typeface="Arial" pitchFamily="34" charset="0"/>
            </a:rPr>
            <a:t>Procedural information--Motor skills, actions</a:t>
          </a:r>
          <a:endParaRPr lang="en-US" sz="2000" kern="1200" dirty="0"/>
        </a:p>
      </dsp:txBody>
      <dsp:txXfrm>
        <a:off x="4383989" y="1072682"/>
        <a:ext cx="3845569" cy="36233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0EB52B-E3E5-C747-B4DD-A485358D9685}">
      <dsp:nvSpPr>
        <dsp:cNvPr id="0" name=""/>
        <dsp:cNvSpPr/>
      </dsp:nvSpPr>
      <dsp:spPr>
        <a:xfrm>
          <a:off x="2655679" y="2187332"/>
          <a:ext cx="3372752" cy="1831912"/>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0" tIns="88900" rIns="88900" bIns="88900" numCol="1" spcCol="1270" anchor="ctr" anchorCtr="0">
          <a:noAutofit/>
        </a:bodyPr>
        <a:lstStyle/>
        <a:p>
          <a:pPr lvl="0" algn="ctr" defTabSz="1555750">
            <a:lnSpc>
              <a:spcPct val="90000"/>
            </a:lnSpc>
            <a:spcBef>
              <a:spcPct val="0"/>
            </a:spcBef>
            <a:spcAft>
              <a:spcPct val="35000"/>
            </a:spcAft>
          </a:pPr>
          <a:r>
            <a:rPr lang="en-US" sz="3500" kern="1200" dirty="0" smtClean="0">
              <a:latin typeface="Aharoni" pitchFamily="2" charset="-79"/>
              <a:cs typeface="Aharoni" pitchFamily="2" charset="-79"/>
            </a:rPr>
            <a:t>Testing Retrieval</a:t>
          </a:r>
          <a:endParaRPr lang="en-US" sz="3500" kern="1200" dirty="0"/>
        </a:p>
      </dsp:txBody>
      <dsp:txXfrm>
        <a:off x="2745106" y="2276759"/>
        <a:ext cx="3193898" cy="1653058"/>
      </dsp:txXfrm>
    </dsp:sp>
    <dsp:sp modelId="{2958B7A9-31CE-AD42-B32B-A8FE109B90A2}">
      <dsp:nvSpPr>
        <dsp:cNvPr id="0" name=""/>
        <dsp:cNvSpPr/>
      </dsp:nvSpPr>
      <dsp:spPr>
        <a:xfrm rot="16051577">
          <a:off x="4125707" y="2018026"/>
          <a:ext cx="338926" cy="0"/>
        </a:xfrm>
        <a:custGeom>
          <a:avLst/>
          <a:gdLst/>
          <a:ahLst/>
          <a:cxnLst/>
          <a:rect l="0" t="0" r="0" b="0"/>
          <a:pathLst>
            <a:path>
              <a:moveTo>
                <a:pt x="0" y="0"/>
              </a:moveTo>
              <a:lnTo>
                <a:pt x="338926" y="0"/>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754BD85-65CD-7540-94B5-E82633E322C1}">
      <dsp:nvSpPr>
        <dsp:cNvPr id="0" name=""/>
        <dsp:cNvSpPr/>
      </dsp:nvSpPr>
      <dsp:spPr>
        <a:xfrm>
          <a:off x="2698215" y="35657"/>
          <a:ext cx="3100954" cy="181306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b="1" kern="1200" dirty="0" smtClean="0">
              <a:latin typeface="Arial" pitchFamily="34" charset="0"/>
              <a:cs typeface="Arial" pitchFamily="34" charset="0"/>
            </a:rPr>
            <a:t>Cued recall</a:t>
          </a:r>
        </a:p>
        <a:p>
          <a:pPr lvl="0" algn="ctr" defTabSz="889000">
            <a:lnSpc>
              <a:spcPct val="90000"/>
            </a:lnSpc>
            <a:spcBef>
              <a:spcPct val="0"/>
            </a:spcBef>
            <a:spcAft>
              <a:spcPct val="35000"/>
            </a:spcAft>
          </a:pPr>
          <a:r>
            <a:rPr lang="en-US" sz="2000" kern="1200" dirty="0" smtClean="0">
              <a:latin typeface="Arial" pitchFamily="34" charset="0"/>
              <a:cs typeface="Arial" pitchFamily="34" charset="0"/>
            </a:rPr>
            <a:t>test of LTM that involves remembering an item of information in response to a retrieval cue</a:t>
          </a:r>
          <a:endParaRPr lang="en-US" sz="2000" kern="1200" dirty="0"/>
        </a:p>
      </dsp:txBody>
      <dsp:txXfrm>
        <a:off x="2786721" y="124163"/>
        <a:ext cx="2923942" cy="1636051"/>
      </dsp:txXfrm>
    </dsp:sp>
    <dsp:sp modelId="{426E482C-7A6C-E243-886A-B231BF340D56}">
      <dsp:nvSpPr>
        <dsp:cNvPr id="0" name=""/>
        <dsp:cNvSpPr/>
      </dsp:nvSpPr>
      <dsp:spPr>
        <a:xfrm rot="2479225">
          <a:off x="5338967" y="4138452"/>
          <a:ext cx="361087" cy="0"/>
        </a:xfrm>
        <a:custGeom>
          <a:avLst/>
          <a:gdLst/>
          <a:ahLst/>
          <a:cxnLst/>
          <a:rect l="0" t="0" r="0" b="0"/>
          <a:pathLst>
            <a:path>
              <a:moveTo>
                <a:pt x="0" y="0"/>
              </a:moveTo>
              <a:lnTo>
                <a:pt x="361087" y="0"/>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F2254A3-016B-CD43-8747-F19817F1CE86}">
      <dsp:nvSpPr>
        <dsp:cNvPr id="0" name=""/>
        <dsp:cNvSpPr/>
      </dsp:nvSpPr>
      <dsp:spPr>
        <a:xfrm>
          <a:off x="5135770" y="4257659"/>
          <a:ext cx="3100954" cy="181306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b="1" kern="1200" dirty="0" smtClean="0">
              <a:latin typeface="Arial" pitchFamily="34" charset="0"/>
              <a:cs typeface="Arial" pitchFamily="34" charset="0"/>
            </a:rPr>
            <a:t>Recognition</a:t>
          </a:r>
        </a:p>
        <a:p>
          <a:pPr lvl="0" algn="ctr" defTabSz="889000">
            <a:lnSpc>
              <a:spcPct val="90000"/>
            </a:lnSpc>
            <a:spcBef>
              <a:spcPct val="0"/>
            </a:spcBef>
            <a:spcAft>
              <a:spcPct val="35000"/>
            </a:spcAft>
          </a:pPr>
          <a:r>
            <a:rPr lang="en-US" sz="2000" kern="1200" dirty="0" smtClean="0">
              <a:latin typeface="Arial" pitchFamily="34" charset="0"/>
              <a:cs typeface="Arial" pitchFamily="34" charset="0"/>
            </a:rPr>
            <a:t>test of LTM that involves identifying correct information from a series of possible choices</a:t>
          </a:r>
          <a:endParaRPr lang="en-US" sz="2000" kern="1200" dirty="0"/>
        </a:p>
      </dsp:txBody>
      <dsp:txXfrm>
        <a:off x="5224276" y="4346165"/>
        <a:ext cx="2923942" cy="1636051"/>
      </dsp:txXfrm>
    </dsp:sp>
    <dsp:sp modelId="{083B96A7-2674-2448-B8A4-7250C1917F00}">
      <dsp:nvSpPr>
        <dsp:cNvPr id="0" name=""/>
        <dsp:cNvSpPr/>
      </dsp:nvSpPr>
      <dsp:spPr>
        <a:xfrm rot="8450688">
          <a:off x="2882020" y="4138444"/>
          <a:ext cx="377560" cy="0"/>
        </a:xfrm>
        <a:custGeom>
          <a:avLst/>
          <a:gdLst/>
          <a:ahLst/>
          <a:cxnLst/>
          <a:rect l="0" t="0" r="0" b="0"/>
          <a:pathLst>
            <a:path>
              <a:moveTo>
                <a:pt x="0" y="0"/>
              </a:moveTo>
              <a:lnTo>
                <a:pt x="377560" y="0"/>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9E8AB9E-A990-C94A-A4EA-2365327AB935}">
      <dsp:nvSpPr>
        <dsp:cNvPr id="0" name=""/>
        <dsp:cNvSpPr/>
      </dsp:nvSpPr>
      <dsp:spPr>
        <a:xfrm>
          <a:off x="260642" y="4257644"/>
          <a:ext cx="3100954" cy="181306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933450">
            <a:lnSpc>
              <a:spcPct val="90000"/>
            </a:lnSpc>
            <a:spcBef>
              <a:spcPct val="0"/>
            </a:spcBef>
            <a:spcAft>
              <a:spcPct val="35000"/>
            </a:spcAft>
          </a:pPr>
          <a:r>
            <a:rPr lang="en-US" sz="2100" b="1" kern="1200" dirty="0" smtClean="0">
              <a:latin typeface="Arial" pitchFamily="34" charset="0"/>
              <a:cs typeface="Arial" pitchFamily="34" charset="0"/>
            </a:rPr>
            <a:t>Recall</a:t>
          </a:r>
        </a:p>
        <a:p>
          <a:pPr lvl="0" algn="ctr" defTabSz="933450">
            <a:lnSpc>
              <a:spcPct val="90000"/>
            </a:lnSpc>
            <a:spcBef>
              <a:spcPct val="0"/>
            </a:spcBef>
            <a:spcAft>
              <a:spcPct val="35000"/>
            </a:spcAft>
          </a:pPr>
          <a:r>
            <a:rPr lang="en-US" sz="2100" kern="1200" dirty="0" smtClean="0">
              <a:latin typeface="Arial" pitchFamily="34" charset="0"/>
              <a:cs typeface="Arial" pitchFamily="34" charset="0"/>
            </a:rPr>
            <a:t>test of LTM that involves retrieving memories without cues; also termed free recall</a:t>
          </a:r>
          <a:endParaRPr lang="en-US" sz="2100" kern="1200" dirty="0"/>
        </a:p>
      </dsp:txBody>
      <dsp:txXfrm>
        <a:off x="349148" y="4346150"/>
        <a:ext cx="2923942" cy="163605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BA7668-08B2-034C-8B88-286FE19085F6}">
      <dsp:nvSpPr>
        <dsp:cNvPr id="0" name=""/>
        <dsp:cNvSpPr/>
      </dsp:nvSpPr>
      <dsp:spPr>
        <a:xfrm>
          <a:off x="0" y="17121"/>
          <a:ext cx="8229600" cy="561599"/>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b="1" kern="1200" dirty="0" smtClean="0"/>
            <a:t>The controversy</a:t>
          </a:r>
          <a:endParaRPr lang="en-US" sz="2400" kern="1200" dirty="0"/>
        </a:p>
      </dsp:txBody>
      <dsp:txXfrm>
        <a:off x="27415" y="44536"/>
        <a:ext cx="8174770" cy="506769"/>
      </dsp:txXfrm>
    </dsp:sp>
    <dsp:sp modelId="{476FA428-53AE-5041-B638-6F36EC3D3F0B}">
      <dsp:nvSpPr>
        <dsp:cNvPr id="0" name=""/>
        <dsp:cNvSpPr/>
      </dsp:nvSpPr>
      <dsp:spPr>
        <a:xfrm>
          <a:off x="0" y="578721"/>
          <a:ext cx="8229600" cy="397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30480" rIns="170688" bIns="30480" numCol="1" spcCol="1270" anchor="t" anchorCtr="0">
          <a:noAutofit/>
        </a:bodyPr>
        <a:lstStyle/>
        <a:p>
          <a:pPr marL="171450" lvl="1" indent="-171450" algn="l" defTabSz="844550" rtl="0">
            <a:lnSpc>
              <a:spcPct val="90000"/>
            </a:lnSpc>
            <a:spcBef>
              <a:spcPct val="0"/>
            </a:spcBef>
            <a:spcAft>
              <a:spcPct val="20000"/>
            </a:spcAft>
            <a:buChar char="••"/>
          </a:pPr>
          <a:r>
            <a:rPr lang="en-US" sz="1900" kern="1200" smtClean="0"/>
            <a:t>Questions about the validity of recovery methods (memory wars)</a:t>
          </a:r>
          <a:endParaRPr lang="en-US" sz="1900" kern="1200"/>
        </a:p>
      </dsp:txBody>
      <dsp:txXfrm>
        <a:off x="0" y="578721"/>
        <a:ext cx="8229600" cy="397440"/>
      </dsp:txXfrm>
    </dsp:sp>
    <dsp:sp modelId="{4E32965A-14A9-4F42-932F-20E8B341335A}">
      <dsp:nvSpPr>
        <dsp:cNvPr id="0" name=""/>
        <dsp:cNvSpPr/>
      </dsp:nvSpPr>
      <dsp:spPr>
        <a:xfrm>
          <a:off x="0" y="976161"/>
          <a:ext cx="8229600" cy="561599"/>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b="1" kern="1200" smtClean="0"/>
            <a:t>The critical issues</a:t>
          </a:r>
          <a:endParaRPr lang="en-US" sz="2400" kern="1200"/>
        </a:p>
      </dsp:txBody>
      <dsp:txXfrm>
        <a:off x="27415" y="1003576"/>
        <a:ext cx="8174770" cy="506769"/>
      </dsp:txXfrm>
    </dsp:sp>
    <dsp:sp modelId="{EED258A0-DB49-6A4A-B9DA-0B333ECCD40D}">
      <dsp:nvSpPr>
        <dsp:cNvPr id="0" name=""/>
        <dsp:cNvSpPr/>
      </dsp:nvSpPr>
      <dsp:spPr>
        <a:xfrm>
          <a:off x="0" y="1537761"/>
          <a:ext cx="8229600" cy="869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30480" rIns="170688" bIns="30480" numCol="1" spcCol="1270" anchor="t" anchorCtr="0">
          <a:noAutofit/>
        </a:bodyPr>
        <a:lstStyle/>
        <a:p>
          <a:pPr marL="171450" lvl="1" indent="-171450" algn="l" defTabSz="844550" rtl="0">
            <a:lnSpc>
              <a:spcPct val="90000"/>
            </a:lnSpc>
            <a:spcBef>
              <a:spcPct val="0"/>
            </a:spcBef>
            <a:spcAft>
              <a:spcPct val="20000"/>
            </a:spcAft>
            <a:buChar char="••"/>
          </a:pPr>
          <a:r>
            <a:rPr lang="en-US" sz="1900" kern="1200" dirty="0" smtClean="0"/>
            <a:t>Some details of traumatic event may be forgotten, but event can be remembered.</a:t>
          </a:r>
          <a:endParaRPr lang="en-US" sz="1900" kern="1200" dirty="0"/>
        </a:p>
        <a:p>
          <a:pPr marL="171450" lvl="1" indent="-171450" algn="l" defTabSz="844550" rtl="0">
            <a:lnSpc>
              <a:spcPct val="90000"/>
            </a:lnSpc>
            <a:spcBef>
              <a:spcPct val="0"/>
            </a:spcBef>
            <a:spcAft>
              <a:spcPct val="20000"/>
            </a:spcAft>
            <a:buChar char="••"/>
          </a:pPr>
          <a:r>
            <a:rPr lang="en-US" sz="1900" kern="1200" dirty="0" smtClean="0"/>
            <a:t>Many recovered memories are actually false memories.</a:t>
          </a:r>
          <a:endParaRPr lang="en-US" sz="1900" kern="1200" dirty="0"/>
        </a:p>
      </dsp:txBody>
      <dsp:txXfrm>
        <a:off x="0" y="1537761"/>
        <a:ext cx="8229600" cy="869400"/>
      </dsp:txXfrm>
    </dsp:sp>
    <dsp:sp modelId="{DDA6DF42-1306-224C-8A79-4CEDE8FFA94A}">
      <dsp:nvSpPr>
        <dsp:cNvPr id="0" name=""/>
        <dsp:cNvSpPr/>
      </dsp:nvSpPr>
      <dsp:spPr>
        <a:xfrm>
          <a:off x="0" y="2407161"/>
          <a:ext cx="8229600" cy="561599"/>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b="1" kern="1200" smtClean="0"/>
            <a:t>Conclusions</a:t>
          </a:r>
          <a:endParaRPr lang="en-US" sz="2400" kern="1200"/>
        </a:p>
      </dsp:txBody>
      <dsp:txXfrm>
        <a:off x="27415" y="2434576"/>
        <a:ext cx="8174770" cy="506769"/>
      </dsp:txXfrm>
    </dsp:sp>
    <dsp:sp modelId="{9ECB9773-50F4-3D41-BF81-82888FEAB23F}">
      <dsp:nvSpPr>
        <dsp:cNvPr id="0" name=""/>
        <dsp:cNvSpPr/>
      </dsp:nvSpPr>
      <dsp:spPr>
        <a:xfrm>
          <a:off x="0" y="2968761"/>
          <a:ext cx="8229600" cy="1540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30480" rIns="170688" bIns="30480" numCol="1" spcCol="1270" anchor="t" anchorCtr="0">
          <a:noAutofit/>
        </a:bodyPr>
        <a:lstStyle/>
        <a:p>
          <a:pPr marL="171450" lvl="1" indent="-171450" algn="l" defTabSz="844550" rtl="0">
            <a:lnSpc>
              <a:spcPct val="90000"/>
            </a:lnSpc>
            <a:spcBef>
              <a:spcPct val="0"/>
            </a:spcBef>
            <a:spcAft>
              <a:spcPct val="20000"/>
            </a:spcAft>
            <a:buChar char="••"/>
          </a:pPr>
          <a:r>
            <a:rPr lang="en-US" sz="1900" kern="1200" smtClean="0"/>
            <a:t>Childhood abuse contributes to adulthood psychological problems.</a:t>
          </a:r>
          <a:endParaRPr lang="en-US" sz="1900" kern="1200"/>
        </a:p>
        <a:p>
          <a:pPr marL="171450" lvl="1" indent="-171450" algn="l" defTabSz="844550" rtl="0">
            <a:lnSpc>
              <a:spcPct val="90000"/>
            </a:lnSpc>
            <a:spcBef>
              <a:spcPct val="0"/>
            </a:spcBef>
            <a:spcAft>
              <a:spcPct val="20000"/>
            </a:spcAft>
            <a:buChar char="••"/>
          </a:pPr>
          <a:r>
            <a:rPr lang="en-US" sz="1900" kern="1200" smtClean="0"/>
            <a:t>Recovered memories need to be regarded with cautions.</a:t>
          </a:r>
          <a:endParaRPr lang="en-US" sz="1900" kern="1200"/>
        </a:p>
        <a:p>
          <a:pPr marL="171450" lvl="1" indent="-171450" algn="l" defTabSz="844550" rtl="0">
            <a:lnSpc>
              <a:spcPct val="90000"/>
            </a:lnSpc>
            <a:spcBef>
              <a:spcPct val="0"/>
            </a:spcBef>
            <a:spcAft>
              <a:spcPct val="20000"/>
            </a:spcAft>
            <a:buChar char="••"/>
          </a:pPr>
          <a:r>
            <a:rPr lang="en-US" sz="1900" kern="1200" smtClean="0"/>
            <a:t>Memory details can be easily distorted.</a:t>
          </a:r>
          <a:endParaRPr lang="en-US" sz="1900" kern="1200"/>
        </a:p>
        <a:p>
          <a:pPr marL="171450" lvl="1" indent="-171450" algn="l" defTabSz="844550" rtl="0">
            <a:lnSpc>
              <a:spcPct val="90000"/>
            </a:lnSpc>
            <a:spcBef>
              <a:spcPct val="0"/>
            </a:spcBef>
            <a:spcAft>
              <a:spcPct val="20000"/>
            </a:spcAft>
            <a:buChar char="••"/>
          </a:pPr>
          <a:r>
            <a:rPr lang="en-US" sz="1900" kern="1200" smtClean="0"/>
            <a:t>All memories involve reconstruction.</a:t>
          </a:r>
          <a:endParaRPr lang="en-US" sz="1900" kern="1200"/>
        </a:p>
        <a:p>
          <a:pPr marL="171450" lvl="1" indent="-171450" algn="l" defTabSz="844550" rtl="0">
            <a:lnSpc>
              <a:spcPct val="90000"/>
            </a:lnSpc>
            <a:spcBef>
              <a:spcPct val="0"/>
            </a:spcBef>
            <a:spcAft>
              <a:spcPct val="20000"/>
            </a:spcAft>
            <a:buChar char="••"/>
          </a:pPr>
          <a:r>
            <a:rPr lang="en-US" sz="1900" kern="1200" dirty="0" smtClean="0"/>
            <a:t>False memories can be unintentionally created; guidelines needed.</a:t>
          </a:r>
          <a:endParaRPr lang="en-US" sz="1900" kern="1200" dirty="0"/>
        </a:p>
      </dsp:txBody>
      <dsp:txXfrm>
        <a:off x="0" y="2968761"/>
        <a:ext cx="8229600" cy="15400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F43ACB-B61B-5645-BB91-CFF76D6263C6}">
      <dsp:nvSpPr>
        <dsp:cNvPr id="0" name=""/>
        <dsp:cNvSpPr/>
      </dsp:nvSpPr>
      <dsp:spPr>
        <a:xfrm>
          <a:off x="0" y="4072723"/>
          <a:ext cx="7700705" cy="668164"/>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ts val="1600"/>
            </a:lnSpc>
            <a:spcBef>
              <a:spcPct val="0"/>
            </a:spcBef>
            <a:spcAft>
              <a:spcPct val="35000"/>
            </a:spcAft>
          </a:pPr>
          <a:r>
            <a:rPr lang="en-US" sz="2400" kern="1200" dirty="0" smtClean="0">
              <a:latin typeface="Arial" pitchFamily="34" charset="0"/>
              <a:cs typeface="Arial" pitchFamily="34" charset="0"/>
            </a:rPr>
            <a:t>Finally, complete incapacitation and death</a:t>
          </a:r>
          <a:endParaRPr lang="en-US" sz="2400" kern="1200" dirty="0">
            <a:latin typeface="Arial" pitchFamily="34" charset="0"/>
            <a:cs typeface="Arial" pitchFamily="34" charset="0"/>
          </a:endParaRPr>
        </a:p>
      </dsp:txBody>
      <dsp:txXfrm>
        <a:off x="0" y="4072723"/>
        <a:ext cx="7700705" cy="668164"/>
      </dsp:txXfrm>
    </dsp:sp>
    <dsp:sp modelId="{16163DE9-91E3-9B4A-881D-F2CB370CBA2E}">
      <dsp:nvSpPr>
        <dsp:cNvPr id="0" name=""/>
        <dsp:cNvSpPr/>
      </dsp:nvSpPr>
      <dsp:spPr>
        <a:xfrm rot="10800000">
          <a:off x="0" y="3055109"/>
          <a:ext cx="7700705" cy="1027636"/>
        </a:xfrm>
        <a:prstGeom prst="upArrowCallou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ts val="1600"/>
            </a:lnSpc>
            <a:spcBef>
              <a:spcPct val="0"/>
            </a:spcBef>
            <a:spcAft>
              <a:spcPct val="35000"/>
            </a:spcAft>
          </a:pPr>
          <a:r>
            <a:rPr lang="en-US" sz="2400" kern="1200" dirty="0" smtClean="0">
              <a:latin typeface="Arial" pitchFamily="34" charset="0"/>
              <a:cs typeface="Arial" pitchFamily="34" charset="0"/>
            </a:rPr>
            <a:t>Unable to communicate and sense of self and identity has vanishes </a:t>
          </a:r>
          <a:endParaRPr lang="en-US" sz="2400" kern="1200" dirty="0">
            <a:latin typeface="Arial" pitchFamily="34" charset="0"/>
            <a:cs typeface="Arial" pitchFamily="34" charset="0"/>
          </a:endParaRPr>
        </a:p>
      </dsp:txBody>
      <dsp:txXfrm rot="10800000">
        <a:off x="0" y="3055109"/>
        <a:ext cx="7700705" cy="667727"/>
      </dsp:txXfrm>
    </dsp:sp>
    <dsp:sp modelId="{D04493D3-A410-8F48-B9A2-24740D593CD3}">
      <dsp:nvSpPr>
        <dsp:cNvPr id="0" name=""/>
        <dsp:cNvSpPr/>
      </dsp:nvSpPr>
      <dsp:spPr>
        <a:xfrm rot="10800000">
          <a:off x="0" y="2037495"/>
          <a:ext cx="7700705" cy="1027636"/>
        </a:xfrm>
        <a:prstGeom prst="upArrowCallou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ts val="1600"/>
            </a:lnSpc>
            <a:spcBef>
              <a:spcPct val="0"/>
            </a:spcBef>
            <a:spcAft>
              <a:spcPct val="35000"/>
            </a:spcAft>
          </a:pPr>
          <a:r>
            <a:rPr lang="en-US" sz="2400" kern="1200" dirty="0" smtClean="0">
              <a:latin typeface="Arial" pitchFamily="34" charset="0"/>
              <a:cs typeface="Arial" pitchFamily="34" charset="0"/>
            </a:rPr>
            <a:t>Internal brain damage has become widespread</a:t>
          </a:r>
          <a:endParaRPr lang="en-US" sz="2400" kern="1200" dirty="0">
            <a:latin typeface="Arial" pitchFamily="34" charset="0"/>
            <a:cs typeface="Arial" pitchFamily="34" charset="0"/>
          </a:endParaRPr>
        </a:p>
      </dsp:txBody>
      <dsp:txXfrm rot="10800000">
        <a:off x="0" y="2037495"/>
        <a:ext cx="7700705" cy="667727"/>
      </dsp:txXfrm>
    </dsp:sp>
    <dsp:sp modelId="{24E14243-6689-B341-A3EB-DE2FF20DD78B}">
      <dsp:nvSpPr>
        <dsp:cNvPr id="0" name=""/>
        <dsp:cNvSpPr/>
      </dsp:nvSpPr>
      <dsp:spPr>
        <a:xfrm rot="10800000">
          <a:off x="0" y="1019881"/>
          <a:ext cx="7700705" cy="1027636"/>
        </a:xfrm>
        <a:prstGeom prst="upArrowCallou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ts val="1600"/>
            </a:lnSpc>
            <a:spcBef>
              <a:spcPct val="0"/>
            </a:spcBef>
            <a:spcAft>
              <a:spcPct val="35000"/>
            </a:spcAft>
          </a:pPr>
          <a:r>
            <a:rPr lang="en-US" sz="2400" kern="1200" dirty="0" smtClean="0">
              <a:latin typeface="Arial" pitchFamily="34" charset="0"/>
              <a:cs typeface="Arial" pitchFamily="34" charset="0"/>
            </a:rPr>
            <a:t>Progresses to more pervasive memory loss and confusion </a:t>
          </a:r>
          <a:endParaRPr lang="en-US" sz="2400" kern="1200" dirty="0">
            <a:latin typeface="Arial" pitchFamily="34" charset="0"/>
            <a:cs typeface="Arial" pitchFamily="34" charset="0"/>
          </a:endParaRPr>
        </a:p>
      </dsp:txBody>
      <dsp:txXfrm rot="10800000">
        <a:off x="0" y="1019881"/>
        <a:ext cx="7700705" cy="667727"/>
      </dsp:txXfrm>
    </dsp:sp>
    <dsp:sp modelId="{F3A4CA23-0273-324C-8AF2-97393EDD0C3B}">
      <dsp:nvSpPr>
        <dsp:cNvPr id="0" name=""/>
        <dsp:cNvSpPr/>
      </dsp:nvSpPr>
      <dsp:spPr>
        <a:xfrm rot="10800000">
          <a:off x="0" y="2267"/>
          <a:ext cx="7700705" cy="1027636"/>
        </a:xfrm>
        <a:prstGeom prst="upArrowCallou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ts val="1600"/>
            </a:lnSpc>
            <a:spcBef>
              <a:spcPct val="0"/>
            </a:spcBef>
            <a:spcAft>
              <a:spcPct val="35000"/>
            </a:spcAft>
          </a:pPr>
          <a:r>
            <a:rPr lang="en-US" sz="2400" kern="1200" smtClean="0">
              <a:latin typeface="Arial" pitchFamily="34" charset="0"/>
              <a:cs typeface="Arial" pitchFamily="34" charset="0"/>
            </a:rPr>
            <a:t>Early dementia = mild memory impairment</a:t>
          </a:r>
          <a:endParaRPr lang="en-US" sz="2400" kern="1200" dirty="0">
            <a:latin typeface="Arial" pitchFamily="34" charset="0"/>
            <a:cs typeface="Arial" pitchFamily="34" charset="0"/>
          </a:endParaRPr>
        </a:p>
      </dsp:txBody>
      <dsp:txXfrm rot="10800000">
        <a:off x="0" y="2267"/>
        <a:ext cx="7700705" cy="66772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49D44B-F3C6-1D44-98B2-9542C1E917F3}">
      <dsp:nvSpPr>
        <dsp:cNvPr id="0" name=""/>
        <dsp:cNvSpPr/>
      </dsp:nvSpPr>
      <dsp:spPr>
        <a:xfrm>
          <a:off x="0" y="1436"/>
          <a:ext cx="8229600" cy="44012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kern="1200" smtClean="0"/>
            <a:t>Commit the necessary time.</a:t>
          </a:r>
          <a:endParaRPr lang="en-US" sz="2000" kern="1200"/>
        </a:p>
      </dsp:txBody>
      <dsp:txXfrm>
        <a:off x="21485" y="22921"/>
        <a:ext cx="8186630" cy="397151"/>
      </dsp:txXfrm>
    </dsp:sp>
    <dsp:sp modelId="{83BAC4C2-DC07-DB47-844C-F2E35A409E6B}">
      <dsp:nvSpPr>
        <dsp:cNvPr id="0" name=""/>
        <dsp:cNvSpPr/>
      </dsp:nvSpPr>
      <dsp:spPr>
        <a:xfrm>
          <a:off x="0" y="455099"/>
          <a:ext cx="8229600" cy="44012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kern="1200" dirty="0" smtClean="0"/>
            <a:t>Organize the information.</a:t>
          </a:r>
          <a:endParaRPr lang="en-US" sz="2000" kern="1200" dirty="0"/>
        </a:p>
      </dsp:txBody>
      <dsp:txXfrm>
        <a:off x="21485" y="476584"/>
        <a:ext cx="8186630" cy="397151"/>
      </dsp:txXfrm>
    </dsp:sp>
    <dsp:sp modelId="{27B5745D-4AC8-3B4A-BA3F-79307294B11F}">
      <dsp:nvSpPr>
        <dsp:cNvPr id="0" name=""/>
        <dsp:cNvSpPr/>
      </dsp:nvSpPr>
      <dsp:spPr>
        <a:xfrm>
          <a:off x="0" y="908762"/>
          <a:ext cx="8229600" cy="44012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kern="1200" smtClean="0"/>
            <a:t>Elaborate on the material.</a:t>
          </a:r>
          <a:endParaRPr lang="en-US" sz="2000" kern="1200"/>
        </a:p>
      </dsp:txBody>
      <dsp:txXfrm>
        <a:off x="21485" y="930247"/>
        <a:ext cx="8186630" cy="397151"/>
      </dsp:txXfrm>
    </dsp:sp>
    <dsp:sp modelId="{CC20FD3B-477F-3343-BE2B-E3E54325111A}">
      <dsp:nvSpPr>
        <dsp:cNvPr id="0" name=""/>
        <dsp:cNvSpPr/>
      </dsp:nvSpPr>
      <dsp:spPr>
        <a:xfrm>
          <a:off x="0" y="1362426"/>
          <a:ext cx="8229600" cy="44012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kern="1200" dirty="0" smtClean="0"/>
            <a:t>Explain it to a friend.</a:t>
          </a:r>
          <a:endParaRPr lang="en-US" sz="2000" kern="1200" dirty="0"/>
        </a:p>
      </dsp:txBody>
      <dsp:txXfrm>
        <a:off x="21485" y="1383911"/>
        <a:ext cx="8186630" cy="397151"/>
      </dsp:txXfrm>
    </dsp:sp>
    <dsp:sp modelId="{1A0A2541-7B4D-C149-8372-F3DF743A5F84}">
      <dsp:nvSpPr>
        <dsp:cNvPr id="0" name=""/>
        <dsp:cNvSpPr/>
      </dsp:nvSpPr>
      <dsp:spPr>
        <a:xfrm>
          <a:off x="0" y="1816089"/>
          <a:ext cx="8229600" cy="44012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kern="1200" smtClean="0"/>
            <a:t>Use visual imagery.</a:t>
          </a:r>
          <a:endParaRPr lang="en-US" sz="2000" kern="1200"/>
        </a:p>
      </dsp:txBody>
      <dsp:txXfrm>
        <a:off x="21485" y="1837574"/>
        <a:ext cx="8186630" cy="397151"/>
      </dsp:txXfrm>
    </dsp:sp>
    <dsp:sp modelId="{0FB02C40-72A2-6543-8050-5CF3B4FAEFC5}">
      <dsp:nvSpPr>
        <dsp:cNvPr id="0" name=""/>
        <dsp:cNvSpPr/>
      </dsp:nvSpPr>
      <dsp:spPr>
        <a:xfrm>
          <a:off x="0" y="2269752"/>
          <a:ext cx="8229600" cy="44012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kern="1200" smtClean="0"/>
            <a:t>Reduce interference within a topic.</a:t>
          </a:r>
          <a:endParaRPr lang="en-US" sz="2000" kern="1200"/>
        </a:p>
      </dsp:txBody>
      <dsp:txXfrm>
        <a:off x="21485" y="2291237"/>
        <a:ext cx="8186630" cy="397151"/>
      </dsp:txXfrm>
    </dsp:sp>
    <dsp:sp modelId="{8894A4B6-4DEB-FF43-851F-29DA5B49E56B}">
      <dsp:nvSpPr>
        <dsp:cNvPr id="0" name=""/>
        <dsp:cNvSpPr/>
      </dsp:nvSpPr>
      <dsp:spPr>
        <a:xfrm>
          <a:off x="0" y="2723415"/>
          <a:ext cx="8229600" cy="44012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kern="1200" smtClean="0"/>
            <a:t>Counteract the serial position effect.</a:t>
          </a:r>
          <a:endParaRPr lang="en-US" sz="2000" kern="1200"/>
        </a:p>
      </dsp:txBody>
      <dsp:txXfrm>
        <a:off x="21485" y="2744900"/>
        <a:ext cx="8186630" cy="397151"/>
      </dsp:txXfrm>
    </dsp:sp>
    <dsp:sp modelId="{8DA16215-0CCF-034E-B95D-1E99E828E6AE}">
      <dsp:nvSpPr>
        <dsp:cNvPr id="0" name=""/>
        <dsp:cNvSpPr/>
      </dsp:nvSpPr>
      <dsp:spPr>
        <a:xfrm>
          <a:off x="0" y="3177079"/>
          <a:ext cx="8229600" cy="44012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kern="1200" smtClean="0"/>
            <a:t>Use contextual cues to jog memories.</a:t>
          </a:r>
          <a:endParaRPr lang="en-US" sz="2000" kern="1200"/>
        </a:p>
      </dsp:txBody>
      <dsp:txXfrm>
        <a:off x="21485" y="3198564"/>
        <a:ext cx="8186630" cy="397151"/>
      </dsp:txXfrm>
    </dsp:sp>
    <dsp:sp modelId="{B7FEBC22-1E3E-2249-9A30-6C89583A52A9}">
      <dsp:nvSpPr>
        <dsp:cNvPr id="0" name=""/>
        <dsp:cNvSpPr/>
      </dsp:nvSpPr>
      <dsp:spPr>
        <a:xfrm>
          <a:off x="0" y="3630742"/>
          <a:ext cx="8229600" cy="44012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kern="1200" smtClean="0"/>
            <a:t>Use a mnemonic device for remembering lists.</a:t>
          </a:r>
          <a:endParaRPr lang="en-US" sz="2000" kern="1200"/>
        </a:p>
      </dsp:txBody>
      <dsp:txXfrm>
        <a:off x="21485" y="3652227"/>
        <a:ext cx="8186630" cy="397151"/>
      </dsp:txXfrm>
    </dsp:sp>
    <dsp:sp modelId="{0165B420-04A6-2D47-A0D4-A0527E5D37DF}">
      <dsp:nvSpPr>
        <dsp:cNvPr id="0" name=""/>
        <dsp:cNvSpPr/>
      </dsp:nvSpPr>
      <dsp:spPr>
        <a:xfrm>
          <a:off x="0" y="4084405"/>
          <a:ext cx="8229600" cy="44012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kern="1200" dirty="0" smtClean="0"/>
            <a:t>Sleep on it to help consolidate those memories.</a:t>
          </a:r>
          <a:endParaRPr lang="en-US" sz="2000" kern="1200" dirty="0"/>
        </a:p>
      </dsp:txBody>
      <dsp:txXfrm>
        <a:off x="21485" y="4105890"/>
        <a:ext cx="8186630" cy="39715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6019CBF-F737-467B-91BB-EA399EA2F057}" type="datetimeFigureOut">
              <a:rPr lang="en-US" smtClean="0"/>
              <a:pPr/>
              <a:t>1/21/2016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68FCC53-D4C8-435D-B659-58083D069D84}" type="slidenum">
              <a:rPr lang="en-US" smtClean="0"/>
              <a:pPr/>
              <a:t>‹#›</a:t>
            </a:fld>
            <a:endParaRPr lang="en-US"/>
          </a:p>
        </p:txBody>
      </p:sp>
    </p:spTree>
    <p:extLst>
      <p:ext uri="{BB962C8B-B14F-4D97-AF65-F5344CB8AC3E}">
        <p14:creationId xmlns:p14="http://schemas.microsoft.com/office/powerpoint/2010/main" val="1536502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This figure depicts George </a:t>
            </a:r>
            <a:r>
              <a:rPr lang="en-US" sz="1200" b="0" i="0" u="none" strike="noStrike" kern="1200" baseline="0" dirty="0" err="1" smtClean="0">
                <a:solidFill>
                  <a:schemeClr val="tx1"/>
                </a:solidFill>
                <a:latin typeface="+mn-lt"/>
                <a:ea typeface="+mn-ea"/>
                <a:cs typeface="+mn-cs"/>
              </a:rPr>
              <a:t>Sperling’s</a:t>
            </a:r>
            <a:r>
              <a:rPr lang="en-US" sz="1200" b="0" i="0" u="none" strike="noStrike" kern="1200" baseline="0" dirty="0" smtClean="0">
                <a:solidFill>
                  <a:schemeClr val="tx1"/>
                </a:solidFill>
                <a:latin typeface="+mn-lt"/>
                <a:ea typeface="+mn-ea"/>
                <a:cs typeface="+mn-cs"/>
              </a:rPr>
              <a:t> classic 1960 experiment. </a:t>
            </a:r>
          </a:p>
          <a:p>
            <a:pPr marL="228600" indent="-228600">
              <a:buAutoNum type="arabicParenBoth"/>
            </a:pPr>
            <a:r>
              <a:rPr lang="en-US" sz="1200" b="0" i="0" u="none" strike="noStrike" kern="1200" baseline="0" dirty="0" smtClean="0">
                <a:solidFill>
                  <a:schemeClr val="tx1"/>
                </a:solidFill>
                <a:latin typeface="+mn-lt"/>
                <a:ea typeface="+mn-ea"/>
                <a:cs typeface="+mn-cs"/>
              </a:rPr>
              <a:t>Subjects stared at a screen on which rows of letters were projected for just one-twentieth of a second, then the screen went blank. </a:t>
            </a:r>
          </a:p>
          <a:p>
            <a:pPr marL="228600" indent="-228600">
              <a:buAutoNum type="arabicParenBoth"/>
            </a:pPr>
            <a:r>
              <a:rPr lang="en-US" sz="1200" b="0" i="0" u="none" strike="noStrike" kern="1200" baseline="0" dirty="0" smtClean="0">
                <a:solidFill>
                  <a:schemeClr val="tx1"/>
                </a:solidFill>
                <a:latin typeface="+mn-lt"/>
                <a:ea typeface="+mn-ea"/>
                <a:cs typeface="+mn-cs"/>
              </a:rPr>
              <a:t>After intervals varying up to one second, tone was sounded that indicated the row of letters the subject should report. </a:t>
            </a:r>
          </a:p>
          <a:p>
            <a:pPr marL="228600" indent="-228600">
              <a:buAutoNum type="arabicParenBoth"/>
            </a:pPr>
            <a:r>
              <a:rPr lang="en-US" sz="1200" b="0" i="0" u="none" strike="noStrike" kern="1200" baseline="0" dirty="0" smtClean="0">
                <a:solidFill>
                  <a:schemeClr val="tx1"/>
                </a:solidFill>
                <a:latin typeface="+mn-lt"/>
                <a:ea typeface="+mn-ea"/>
                <a:cs typeface="+mn-cs"/>
              </a:rPr>
              <a:t>If the tone was sounded within about one-third of a second, subjects were able to report the letters in the indicated row because the image of all the letters was still in sensory memory.</a:t>
            </a:r>
            <a:endParaRPr lang="en-US"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7</a:t>
            </a:fld>
            <a:endParaRPr lang="en-US"/>
          </a:p>
        </p:txBody>
      </p:sp>
    </p:spTree>
    <p:extLst>
      <p:ext uri="{BB962C8B-B14F-4D97-AF65-F5344CB8AC3E}">
        <p14:creationId xmlns:p14="http://schemas.microsoft.com/office/powerpoint/2010/main" val="485870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Psychologist Qi Wang (2013) found that the earliest memories of Chinese and Taiwanese adults tended to focus on routine activities that they shared with other members of their family or social group rather than</a:t>
            </a:r>
          </a:p>
          <a:p>
            <a:r>
              <a:rPr lang="en-US" sz="1200" b="0" i="0" u="none" strike="noStrike" kern="1200" baseline="0" dirty="0" smtClean="0">
                <a:solidFill>
                  <a:schemeClr val="tx1"/>
                </a:solidFill>
                <a:latin typeface="+mn-lt"/>
                <a:ea typeface="+mn-ea"/>
                <a:cs typeface="+mn-cs"/>
              </a:rPr>
              <a:t>individual events. Perhaps years from now, these children will remember walking with their preschool friends to play in the park.</a:t>
            </a:r>
            <a:endParaRPr lang="en-US" b="1" baseline="0" dirty="0" smtClean="0"/>
          </a:p>
        </p:txBody>
      </p:sp>
      <p:sp>
        <p:nvSpPr>
          <p:cNvPr id="4" name="Slide Number Placeholder 3"/>
          <p:cNvSpPr>
            <a:spLocks noGrp="1"/>
          </p:cNvSpPr>
          <p:nvPr>
            <p:ph type="sldNum" sz="quarter" idx="10"/>
          </p:nvPr>
        </p:nvSpPr>
        <p:spPr/>
        <p:txBody>
          <a:bodyPr/>
          <a:lstStyle/>
          <a:p>
            <a:fld id="{D68FCC53-D4C8-435D-B659-58083D069D84}" type="slidenum">
              <a:rPr lang="en-US" smtClean="0"/>
              <a:pPr/>
              <a:t>28</a:t>
            </a:fld>
            <a:endParaRPr lang="en-US"/>
          </a:p>
        </p:txBody>
      </p:sp>
    </p:spTree>
    <p:extLst>
      <p:ext uri="{BB962C8B-B14F-4D97-AF65-F5344CB8AC3E}">
        <p14:creationId xmlns:p14="http://schemas.microsoft.com/office/powerpoint/2010/main" val="67725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Study the words on this list for one minute. Then count</a:t>
            </a:r>
            <a:r>
              <a:rPr lang="en-US" sz="1200" baseline="0" dirty="0" smtClean="0"/>
              <a:t> </a:t>
            </a:r>
            <a:r>
              <a:rPr lang="en-US" sz="1200" dirty="0" smtClean="0"/>
              <a:t>backward by threes from 108 to 0. When you’ve completed that task, write down as many of the words from the list as</a:t>
            </a:r>
            <a:r>
              <a:rPr lang="en-US" sz="1200" baseline="0" dirty="0" smtClean="0"/>
              <a:t> </a:t>
            </a:r>
            <a:r>
              <a:rPr lang="en-US" sz="1200" dirty="0" smtClean="0"/>
              <a:t>you can remember.</a:t>
            </a:r>
          </a:p>
          <a:p>
            <a:endParaRPr lang="en-US"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31</a:t>
            </a:fld>
            <a:endParaRPr lang="en-US"/>
          </a:p>
        </p:txBody>
      </p:sp>
    </p:spTree>
    <p:extLst>
      <p:ext uri="{BB962C8B-B14F-4D97-AF65-F5344CB8AC3E}">
        <p14:creationId xmlns:p14="http://schemas.microsoft.com/office/powerpoint/2010/main" val="19167826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latin typeface="Arial" pitchFamily="34" charset="0"/>
                <a:ea typeface="Calibri" pitchFamily="34" charset="0"/>
                <a:cs typeface="Arial" pitchFamily="34" charset="0"/>
              </a:rPr>
              <a:t>Forgetting</a:t>
            </a:r>
            <a:r>
              <a:rPr lang="en-US" dirty="0" smtClean="0">
                <a:latin typeface="Arial" pitchFamily="34" charset="0"/>
                <a:ea typeface="Calibri" pitchFamily="34" charset="0"/>
                <a:cs typeface="Arial" pitchFamily="34" charset="0"/>
              </a:rPr>
              <a:t> is the inability to retrieve previously available information.</a:t>
            </a:r>
          </a:p>
          <a:p>
            <a:pPr lvl="0"/>
            <a:r>
              <a:rPr lang="en-US" b="0" dirty="0" smtClean="0">
                <a:latin typeface="Arial" pitchFamily="34" charset="0"/>
                <a:ea typeface="Calibri" pitchFamily="34" charset="0"/>
                <a:cs typeface="Arial" pitchFamily="34" charset="0"/>
              </a:rPr>
              <a:t>Retrieval refers to the process of accessing and retrieving stored information in long-term memory.</a:t>
            </a:r>
          </a:p>
          <a:p>
            <a:pPr lvl="0" eaLnBrk="0" fontAlgn="base" hangingPunct="0">
              <a:lnSpc>
                <a:spcPts val="2200"/>
              </a:lnSpc>
              <a:spcBef>
                <a:spcPct val="0"/>
              </a:spcBef>
              <a:spcAft>
                <a:spcPts val="1200"/>
              </a:spcAft>
            </a:pPr>
            <a:r>
              <a:rPr lang="en-US" b="0" dirty="0" smtClean="0">
                <a:latin typeface="Arial" pitchFamily="34" charset="0"/>
                <a:ea typeface="Calibri" pitchFamily="34" charset="0"/>
                <a:cs typeface="Arial" pitchFamily="34" charset="0"/>
              </a:rPr>
              <a:t>Retrieval cue is a clue, prompt, or hint that can help trigger recall of a stored memory.</a:t>
            </a:r>
          </a:p>
          <a:p>
            <a:pPr lvl="0" eaLnBrk="0" fontAlgn="base" hangingPunct="0">
              <a:lnSpc>
                <a:spcPts val="2200"/>
              </a:lnSpc>
              <a:spcBef>
                <a:spcPct val="0"/>
              </a:spcBef>
              <a:spcAft>
                <a:spcPts val="1200"/>
              </a:spcAft>
            </a:pPr>
            <a:r>
              <a:rPr lang="en-US" b="0" dirty="0" smtClean="0"/>
              <a:t>Retrieval cue failure refers to inability to recall long-term memories because of inadequate or missing retrieval cues.</a:t>
            </a:r>
          </a:p>
          <a:p>
            <a:endParaRPr lang="en-US"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33</a:t>
            </a:fld>
            <a:endParaRPr lang="en-US"/>
          </a:p>
        </p:txBody>
      </p:sp>
    </p:spTree>
    <p:extLst>
      <p:ext uri="{BB962C8B-B14F-4D97-AF65-F5344CB8AC3E}">
        <p14:creationId xmlns:p14="http://schemas.microsoft.com/office/powerpoint/2010/main" val="9824295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smtClean="0"/>
          </a:p>
        </p:txBody>
      </p:sp>
      <p:sp>
        <p:nvSpPr>
          <p:cNvPr id="4" name="Slide Number Placeholder 3"/>
          <p:cNvSpPr>
            <a:spLocks noGrp="1"/>
          </p:cNvSpPr>
          <p:nvPr>
            <p:ph type="sldNum" sz="quarter" idx="10"/>
          </p:nvPr>
        </p:nvSpPr>
        <p:spPr/>
        <p:txBody>
          <a:bodyPr/>
          <a:lstStyle/>
          <a:p>
            <a:fld id="{D68FCC53-D4C8-435D-B659-58083D069D84}" type="slidenum">
              <a:rPr lang="en-US" smtClean="0"/>
              <a:pPr/>
              <a:t>36</a:t>
            </a:fld>
            <a:endParaRPr lang="en-US"/>
          </a:p>
        </p:txBody>
      </p:sp>
    </p:spTree>
    <p:extLst>
      <p:ext uri="{BB962C8B-B14F-4D97-AF65-F5344CB8AC3E}">
        <p14:creationId xmlns:p14="http://schemas.microsoft.com/office/powerpoint/2010/main" val="67725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Can you remember where you were when you learned of the death of Michael Jackson? Of the bombing at the Boston Marathon? Supposedly, shocking national or international events can trigger highly accurate,</a:t>
            </a:r>
          </a:p>
          <a:p>
            <a:r>
              <a:rPr lang="en-US" sz="1200" b="0" i="0" u="none" strike="noStrike" kern="1200" baseline="0" dirty="0" smtClean="0">
                <a:solidFill>
                  <a:schemeClr val="tx1"/>
                </a:solidFill>
                <a:latin typeface="+mn-lt"/>
                <a:ea typeface="+mn-ea"/>
                <a:cs typeface="+mn-cs"/>
              </a:rPr>
              <a:t>long-term flashbulb memories. But meaningful personal events, such as your high school graduation or wedding day, are also said to produce vivid flashbulb memories.</a:t>
            </a:r>
            <a:endParaRPr lang="en-US"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39</a:t>
            </a:fld>
            <a:endParaRPr lang="en-US"/>
          </a:p>
        </p:txBody>
      </p:sp>
    </p:spTree>
    <p:extLst>
      <p:ext uri="{BB962C8B-B14F-4D97-AF65-F5344CB8AC3E}">
        <p14:creationId xmlns:p14="http://schemas.microsoft.com/office/powerpoint/2010/main" val="27123820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err="1" smtClean="0">
                <a:solidFill>
                  <a:schemeClr val="tx1"/>
                </a:solidFill>
                <a:latin typeface="+mn-lt"/>
                <a:ea typeface="+mn-ea"/>
                <a:cs typeface="+mn-cs"/>
              </a:rPr>
              <a:t>Ebbinghaus’s</a:t>
            </a:r>
            <a:r>
              <a:rPr lang="en-US" sz="1200" b="0" i="0" u="none" strike="noStrike" kern="1200" baseline="0" dirty="0" smtClean="0">
                <a:solidFill>
                  <a:schemeClr val="tx1"/>
                </a:solidFill>
                <a:latin typeface="+mn-lt"/>
                <a:ea typeface="+mn-ea"/>
                <a:cs typeface="+mn-cs"/>
              </a:rPr>
              <a:t> research demonstrated the basic pattern of forgetting: relatively rapid loss of some information, followed by stable memories of the remaining information.</a:t>
            </a:r>
          </a:p>
          <a:p>
            <a:r>
              <a:rPr lang="en-US" sz="1200" b="0" i="0" u="none" strike="noStrike" kern="1200" baseline="0" dirty="0" smtClean="0">
                <a:solidFill>
                  <a:schemeClr val="tx1"/>
                </a:solidFill>
                <a:latin typeface="+mn-lt"/>
                <a:ea typeface="+mn-ea"/>
                <a:cs typeface="+mn-cs"/>
              </a:rPr>
              <a:t>Source: Data from </a:t>
            </a:r>
            <a:r>
              <a:rPr lang="en-US" sz="1200" b="0" i="0" u="none" strike="noStrike" kern="1200" baseline="0" dirty="0" err="1" smtClean="0">
                <a:solidFill>
                  <a:schemeClr val="tx1"/>
                </a:solidFill>
                <a:latin typeface="+mn-lt"/>
                <a:ea typeface="+mn-ea"/>
                <a:cs typeface="+mn-cs"/>
              </a:rPr>
              <a:t>Ebbinghaus</a:t>
            </a:r>
            <a:r>
              <a:rPr lang="en-US" sz="1200" b="0" i="0" u="none" strike="noStrike" kern="1200" baseline="0" dirty="0" smtClean="0">
                <a:solidFill>
                  <a:schemeClr val="tx1"/>
                </a:solidFill>
                <a:latin typeface="+mn-lt"/>
                <a:ea typeface="+mn-ea"/>
                <a:cs typeface="+mn-cs"/>
              </a:rPr>
              <a:t> (1885/1987).</a:t>
            </a:r>
            <a:endParaRPr lang="en-US"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41</a:t>
            </a:fld>
            <a:endParaRPr lang="en-US"/>
          </a:p>
        </p:txBody>
      </p:sp>
    </p:spTree>
    <p:extLst>
      <p:ext uri="{BB962C8B-B14F-4D97-AF65-F5344CB8AC3E}">
        <p14:creationId xmlns:p14="http://schemas.microsoft.com/office/powerpoint/2010/main" val="31444619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06BA2425-A19F-4619-8087-FF6F80B56876}" type="slidenum">
              <a:rPr lang="en-US" altLang="en-US" smtClean="0"/>
              <a:pPr eaLnBrk="1" hangingPunct="1">
                <a:spcBef>
                  <a:spcPct val="0"/>
                </a:spcBef>
              </a:pPr>
              <a:t>43</a:t>
            </a:fld>
            <a:endParaRPr lang="en-US" altLang="en-US" smtClean="0"/>
          </a:p>
        </p:txBody>
      </p:sp>
      <p:sp>
        <p:nvSpPr>
          <p:cNvPr id="128003" name="Rectangle 2"/>
          <p:cNvSpPr>
            <a:spLocks noGrp="1" noRot="1" noChangeAspect="1" noChangeArrowheads="1" noTextEdit="1"/>
          </p:cNvSpPr>
          <p:nvPr>
            <p:ph type="sldImg"/>
          </p:nvPr>
        </p:nvSpPr>
        <p:spPr>
          <a:solidFill>
            <a:srgbClr val="FFFFFF"/>
          </a:solidFill>
          <a:ln/>
        </p:spPr>
      </p:sp>
      <p:sp>
        <p:nvSpPr>
          <p:cNvPr id="1280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EAE412A7-FFCB-4B2A-85AE-21BAB6ACE379}" type="slidenum">
              <a:rPr lang="en-US" altLang="en-US" smtClean="0"/>
              <a:pPr eaLnBrk="1" hangingPunct="1">
                <a:spcBef>
                  <a:spcPct val="0"/>
                </a:spcBef>
              </a:pPr>
              <a:t>44</a:t>
            </a:fld>
            <a:endParaRPr lang="en-US" altLang="en-US" smtClean="0"/>
          </a:p>
        </p:txBody>
      </p:sp>
      <p:sp>
        <p:nvSpPr>
          <p:cNvPr id="129027" name="Rectangle 2"/>
          <p:cNvSpPr>
            <a:spLocks noGrp="1" noRot="1" noChangeAspect="1" noChangeArrowheads="1" noTextEdit="1"/>
          </p:cNvSpPr>
          <p:nvPr>
            <p:ph type="sldImg"/>
          </p:nvPr>
        </p:nvSpPr>
        <p:spPr>
          <a:solidFill>
            <a:srgbClr val="FFFFFF"/>
          </a:solidFill>
          <a:ln/>
        </p:spPr>
      </p:sp>
      <p:sp>
        <p:nvSpPr>
          <p:cNvPr id="1290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FA8DAB59-1982-46F1-8C57-6C35BE2E4106}" type="slidenum">
              <a:rPr lang="en-US" altLang="en-US" smtClean="0"/>
              <a:pPr eaLnBrk="1" hangingPunct="1">
                <a:spcBef>
                  <a:spcPct val="0"/>
                </a:spcBef>
              </a:pPr>
              <a:t>47</a:t>
            </a:fld>
            <a:endParaRPr lang="en-US" altLang="en-US" smtClean="0"/>
          </a:p>
        </p:txBody>
      </p:sp>
      <p:sp>
        <p:nvSpPr>
          <p:cNvPr id="135171" name="Rectangle 2"/>
          <p:cNvSpPr>
            <a:spLocks noGrp="1" noRot="1" noChangeAspect="1" noChangeArrowheads="1" noTextEdit="1"/>
          </p:cNvSpPr>
          <p:nvPr>
            <p:ph type="sldImg"/>
          </p:nvPr>
        </p:nvSpPr>
        <p:spPr>
          <a:solidFill>
            <a:srgbClr val="FFFFFF"/>
          </a:solidFill>
          <a:ln/>
        </p:spPr>
      </p:sp>
      <p:sp>
        <p:nvSpPr>
          <p:cNvPr id="1351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B74F75B0-4075-4E90-9281-4C78E8942259}" type="slidenum">
              <a:rPr lang="en-US" altLang="en-US" smtClean="0"/>
              <a:pPr eaLnBrk="1" hangingPunct="1">
                <a:spcBef>
                  <a:spcPct val="0"/>
                </a:spcBef>
              </a:pPr>
              <a:t>48</a:t>
            </a:fld>
            <a:endParaRPr lang="en-US" altLang="en-US" smtClean="0"/>
          </a:p>
        </p:txBody>
      </p:sp>
      <p:sp>
        <p:nvSpPr>
          <p:cNvPr id="137219" name="Rectangle 2"/>
          <p:cNvSpPr>
            <a:spLocks noGrp="1" noRot="1" noChangeAspect="1" noChangeArrowheads="1" noTextEdit="1"/>
          </p:cNvSpPr>
          <p:nvPr>
            <p:ph type="sldImg"/>
          </p:nvPr>
        </p:nvSpPr>
        <p:spPr>
          <a:solidFill>
            <a:srgbClr val="FFFFFF"/>
          </a:solidFill>
          <a:ln/>
        </p:spPr>
      </p:sp>
      <p:sp>
        <p:nvSpPr>
          <p:cNvPr id="13722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C0C435BE-396C-4F0F-91CE-9136A9DB07CA}" type="slidenum">
              <a:rPr lang="en-US" altLang="en-US" smtClean="0"/>
              <a:pPr eaLnBrk="1" hangingPunct="1">
                <a:spcBef>
                  <a:spcPct val="0"/>
                </a:spcBef>
              </a:pPr>
              <a:t>12</a:t>
            </a:fld>
            <a:endParaRPr lang="en-US" altLang="en-US" smtClean="0"/>
          </a:p>
        </p:txBody>
      </p:sp>
      <p:sp>
        <p:nvSpPr>
          <p:cNvPr id="92163" name="Rectangle 2"/>
          <p:cNvSpPr>
            <a:spLocks noGrp="1" noRot="1" noChangeAspect="1" noChangeArrowheads="1" noTextEdit="1"/>
          </p:cNvSpPr>
          <p:nvPr>
            <p:ph type="sldImg"/>
          </p:nvPr>
        </p:nvSpPr>
        <p:spPr>
          <a:solidFill>
            <a:srgbClr val="FFFFFF"/>
          </a:solidFill>
          <a:ln/>
        </p:spPr>
      </p:sp>
      <p:sp>
        <p:nvSpPr>
          <p:cNvPr id="921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Car accidents, serious illnesses, surgeries, and other traumatic events are painful to relive in memory. Some researchers believe that by voluntarily directing our attention away from memories of such traumatic</a:t>
            </a:r>
          </a:p>
          <a:p>
            <a:r>
              <a:rPr lang="en-US" sz="1200" b="0" i="0" u="none" strike="noStrike" kern="1200" baseline="0" dirty="0" smtClean="0">
                <a:solidFill>
                  <a:schemeClr val="tx1"/>
                </a:solidFill>
                <a:latin typeface="+mn-lt"/>
                <a:ea typeface="+mn-ea"/>
                <a:cs typeface="+mn-cs"/>
              </a:rPr>
              <a:t>events, we can eventually suppress our memory of the experiences, making them difficult or impossible to consciously retrieve (Anderson &amp; others, 2011).</a:t>
            </a:r>
            <a:endParaRPr lang="en-US"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50</a:t>
            </a:fld>
            <a:endParaRPr lang="en-US"/>
          </a:p>
        </p:txBody>
      </p:sp>
    </p:spTree>
    <p:extLst>
      <p:ext uri="{BB962C8B-B14F-4D97-AF65-F5344CB8AC3E}">
        <p14:creationId xmlns:p14="http://schemas.microsoft.com/office/powerpoint/2010/main" val="29446764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800"/>
              </a:lnSpc>
            </a:pPr>
            <a:r>
              <a:rPr lang="en-US" sz="1200" b="0" i="0" dirty="0" smtClean="0">
                <a:solidFill>
                  <a:srgbClr val="000000"/>
                </a:solidFill>
                <a:latin typeface="Arial" pitchFamily="34" charset="0"/>
                <a:cs typeface="Arial" pitchFamily="34" charset="0"/>
              </a:rPr>
              <a:t>Four months after being attacked, kidnapped, and raped, an Oklahoma woman picked Arvin McGee out of a photographic lineup and identified him as her attacker. </a:t>
            </a:r>
          </a:p>
          <a:p>
            <a:pPr>
              <a:lnSpc>
                <a:spcPts val="1800"/>
              </a:lnSpc>
            </a:pPr>
            <a:r>
              <a:rPr lang="en-US" sz="1200" b="0" i="0" dirty="0" smtClean="0">
                <a:solidFill>
                  <a:srgbClr val="000000"/>
                </a:solidFill>
                <a:latin typeface="Arial" pitchFamily="34" charset="0"/>
                <a:cs typeface="Arial" pitchFamily="34" charset="0"/>
              </a:rPr>
              <a:t>Based solely on the victim’s eyewitness identification, McGee was arrested for the crime. His first trial was declared a mistrial. His second ended in a hung jury. His third resulted in a guilty verdict.</a:t>
            </a:r>
          </a:p>
          <a:p>
            <a:pPr>
              <a:lnSpc>
                <a:spcPts val="1800"/>
              </a:lnSpc>
            </a:pPr>
            <a:r>
              <a:rPr lang="en-US" sz="1200" b="0" i="0" dirty="0" smtClean="0">
                <a:solidFill>
                  <a:srgbClr val="000000"/>
                </a:solidFill>
                <a:latin typeface="Arial" pitchFamily="34" charset="0"/>
                <a:cs typeface="Arial" pitchFamily="34" charset="0"/>
              </a:rPr>
              <a:t>Despite the fact that McGee had an alibi and was suffering from an abdominal hernia that would have made it virtually impossible for him to commit the crime, he was convicted and sentenced to 365 years in jail. </a:t>
            </a:r>
          </a:p>
          <a:p>
            <a:pPr>
              <a:lnSpc>
                <a:spcPts val="1800"/>
              </a:lnSpc>
            </a:pPr>
            <a:r>
              <a:rPr lang="en-US" sz="1200" b="0" i="0" dirty="0" smtClean="0">
                <a:solidFill>
                  <a:srgbClr val="000000"/>
                </a:solidFill>
                <a:latin typeface="Arial" pitchFamily="34" charset="0"/>
                <a:cs typeface="Arial" pitchFamily="34" charset="0"/>
              </a:rPr>
              <a:t>Thirteen years after his conviction, DNA testing proved that he was innocent of the crime.</a:t>
            </a:r>
            <a:endParaRPr lang="en-US" sz="1200" b="0" i="0" dirty="0">
              <a:solidFill>
                <a:srgbClr val="000000"/>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D68FCC53-D4C8-435D-B659-58083D069D84}" type="slidenum">
              <a:rPr lang="en-US" smtClean="0"/>
              <a:pPr/>
              <a:t>53</a:t>
            </a:fld>
            <a:endParaRPr lang="en-US"/>
          </a:p>
        </p:txBody>
      </p:sp>
    </p:spTree>
    <p:extLst>
      <p:ext uri="{BB962C8B-B14F-4D97-AF65-F5344CB8AC3E}">
        <p14:creationId xmlns:p14="http://schemas.microsoft.com/office/powerpoint/2010/main" val="3146746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After briefly waiting in the psychology professor’s office shown above, participants were taken to another room and asked to recall details of the office—the real purpose of the study. Many participants falsely remembered</a:t>
            </a:r>
          </a:p>
          <a:p>
            <a:r>
              <a:rPr lang="en-US" sz="1200" b="0" i="0" u="none" strike="noStrike" kern="1200" baseline="0" dirty="0" smtClean="0">
                <a:solidFill>
                  <a:schemeClr val="tx1"/>
                </a:solidFill>
                <a:latin typeface="+mn-lt"/>
                <a:ea typeface="+mn-ea"/>
                <a:cs typeface="+mn-cs"/>
              </a:rPr>
              <a:t>objects that were not actually in the office, such as books, a filing cabinet, a telephone, a lamp, pens, pencils, and a coffee cup. Why? The details that the participants erroneously remembered were all items that would be consistent with a typical professor’s office (Brewer &amp; </a:t>
            </a:r>
            <a:r>
              <a:rPr lang="en-US" sz="1200" b="0" i="0" u="none" strike="noStrike" kern="1200" baseline="0" dirty="0" err="1" smtClean="0">
                <a:solidFill>
                  <a:schemeClr val="tx1"/>
                </a:solidFill>
                <a:latin typeface="+mn-lt"/>
                <a:ea typeface="+mn-ea"/>
                <a:cs typeface="+mn-cs"/>
              </a:rPr>
              <a:t>Treyens</a:t>
            </a:r>
            <a:r>
              <a:rPr lang="en-US" sz="1200" b="0" i="0" u="none" strike="noStrike" kern="1200" baseline="0" dirty="0" smtClean="0">
                <a:solidFill>
                  <a:schemeClr val="tx1"/>
                </a:solidFill>
                <a:latin typeface="+mn-lt"/>
                <a:ea typeface="+mn-ea"/>
                <a:cs typeface="+mn-cs"/>
              </a:rPr>
              <a:t>, 1981). Schemas can cause memory errors by prompting us to fill in missing details with schema-consistent information (</a:t>
            </a:r>
            <a:r>
              <a:rPr lang="en-US" sz="1200" b="0" i="0" u="none" strike="noStrike" kern="1200" baseline="0" dirty="0" err="1" smtClean="0">
                <a:solidFill>
                  <a:schemeClr val="tx1"/>
                </a:solidFill>
                <a:latin typeface="+mn-lt"/>
                <a:ea typeface="+mn-ea"/>
                <a:cs typeface="+mn-cs"/>
              </a:rPr>
              <a:t>Kleider</a:t>
            </a:r>
            <a:r>
              <a:rPr lang="en-US" sz="1200" b="0" i="0" u="none" strike="noStrike" kern="1200" baseline="0" dirty="0" smtClean="0">
                <a:solidFill>
                  <a:schemeClr val="tx1"/>
                </a:solidFill>
                <a:latin typeface="+mn-lt"/>
                <a:ea typeface="+mn-ea"/>
                <a:cs typeface="+mn-cs"/>
              </a:rPr>
              <a:t> &amp; others, 2008).</a:t>
            </a:r>
            <a:endParaRPr lang="en-US"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54</a:t>
            </a:fld>
            <a:endParaRPr lang="en-US"/>
          </a:p>
        </p:txBody>
      </p:sp>
    </p:spTree>
    <p:extLst>
      <p:ext uri="{BB962C8B-B14F-4D97-AF65-F5344CB8AC3E}">
        <p14:creationId xmlns:p14="http://schemas.microsoft.com/office/powerpoint/2010/main" val="2636604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135FFBD9-5BA0-48F3-ABDF-F681E01C05A5}" type="slidenum">
              <a:rPr lang="en-US" altLang="en-US" smtClean="0"/>
              <a:pPr eaLnBrk="1" hangingPunct="1">
                <a:spcBef>
                  <a:spcPct val="0"/>
                </a:spcBef>
              </a:pPr>
              <a:t>57</a:t>
            </a:fld>
            <a:endParaRPr lang="en-US" altLang="en-US" smtClean="0"/>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CC9EEBBD-463F-4D36-AA7E-3EDFC7205A96}" type="slidenum">
              <a:rPr lang="en-US" altLang="en-US" smtClean="0"/>
              <a:pPr eaLnBrk="1" hangingPunct="1">
                <a:spcBef>
                  <a:spcPct val="0"/>
                </a:spcBef>
              </a:pPr>
              <a:t>58</a:t>
            </a:fld>
            <a:endParaRPr lang="en-US" altLang="en-US" smtClean="0"/>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149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322439E8-BFA9-436E-BAB0-0C9BCF3545E3}" type="slidenum">
              <a:rPr lang="en-US" altLang="en-US" smtClean="0"/>
              <a:pPr eaLnBrk="1" hangingPunct="1">
                <a:spcBef>
                  <a:spcPct val="0"/>
                </a:spcBef>
              </a:pPr>
              <a:t>59</a:t>
            </a:fld>
            <a:endParaRPr lang="en-US"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ln/>
        </p:spPr>
      </p:sp>
      <p:sp>
        <p:nvSpPr>
          <p:cNvPr id="150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50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0AD15642-5BF3-4862-B360-2986CFF818F3}" type="slidenum">
              <a:rPr lang="en-US" altLang="en-US" smtClean="0"/>
              <a:pPr eaLnBrk="1" hangingPunct="1">
                <a:spcBef>
                  <a:spcPct val="0"/>
                </a:spcBef>
              </a:pPr>
              <a:t>60</a:t>
            </a:fld>
            <a:endParaRPr lang="en-US"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the age of 9, Henry was hit by a bicyclist and jarred his head badly. Not long after, he began experiencing seizures. By early adulthood, Henry’s seizures had increased in both severity and frequency. In an effort to control the seizures, an experimental surgery was performed, removing the hippocampus and amygdala on each side of </a:t>
            </a:r>
            <a:r>
              <a:rPr lang="en-US" dirty="0" err="1" smtClean="0"/>
              <a:t>Henrly’s</a:t>
            </a:r>
            <a:r>
              <a:rPr lang="en-US" dirty="0" smtClean="0"/>
              <a:t> brain.</a:t>
            </a:r>
          </a:p>
          <a:p>
            <a:r>
              <a:rPr lang="en-US" dirty="0" smtClean="0"/>
              <a:t>Because of the profound anterograde amnesia caused by the surgery, Henry became one of the most intensive case studies in psychology and neuroscience. Over the next half century, Henry participated in hundreds of studies that fundamentally altered the scientific understanding of memory.</a:t>
            </a:r>
          </a:p>
          <a:p>
            <a:r>
              <a:rPr lang="en-US" sz="1200" b="0" i="0" u="none" strike="noStrike" kern="1200" baseline="0" dirty="0" smtClean="0">
                <a:solidFill>
                  <a:schemeClr val="tx1"/>
                </a:solidFill>
                <a:latin typeface="+mn-lt"/>
                <a:ea typeface="+mn-ea"/>
                <a:cs typeface="+mn-cs"/>
              </a:rPr>
              <a:t>Henry died on December 2, 2008, but his contributions to science continue. Neuroscientist Jacopo </a:t>
            </a:r>
            <a:r>
              <a:rPr lang="en-US" sz="1200" b="0" i="0" u="none" strike="noStrike" kern="1200" baseline="0" dirty="0" err="1" smtClean="0">
                <a:solidFill>
                  <a:schemeClr val="tx1"/>
                </a:solidFill>
                <a:latin typeface="+mn-lt"/>
                <a:ea typeface="+mn-ea"/>
                <a:cs typeface="+mn-cs"/>
              </a:rPr>
              <a:t>Annese</a:t>
            </a:r>
            <a:r>
              <a:rPr lang="en-US" sz="1200" b="0" i="0" u="none" strike="noStrike" kern="1200" baseline="0" dirty="0" smtClean="0">
                <a:solidFill>
                  <a:schemeClr val="tx1"/>
                </a:solidFill>
                <a:latin typeface="+mn-lt"/>
                <a:ea typeface="+mn-ea"/>
                <a:cs typeface="+mn-cs"/>
              </a:rPr>
              <a:t> and his team (2014) dissected</a:t>
            </a:r>
          </a:p>
          <a:p>
            <a:r>
              <a:rPr lang="en-US" sz="1200" b="0" i="0" u="none" strike="noStrike" kern="1200" baseline="0" dirty="0" smtClean="0">
                <a:solidFill>
                  <a:schemeClr val="tx1"/>
                </a:solidFill>
                <a:latin typeface="+mn-lt"/>
                <a:ea typeface="+mn-ea"/>
                <a:cs typeface="+mn-cs"/>
              </a:rPr>
              <a:t>Henry’s brain, slicing it into 2,400 micro-thin slices in a marathon, 3-day session that was streamed online. Photographs of each</a:t>
            </a:r>
          </a:p>
          <a:p>
            <a:r>
              <a:rPr lang="en-US" sz="1200" b="0" i="0" u="none" strike="noStrike" kern="1200" baseline="0" dirty="0" smtClean="0">
                <a:solidFill>
                  <a:schemeClr val="tx1"/>
                </a:solidFill>
                <a:latin typeface="+mn-lt"/>
                <a:ea typeface="+mn-ea"/>
                <a:cs typeface="+mn-cs"/>
              </a:rPr>
              <a:t>slice were taken to create a virtual 3-D digital model of Henry’s brain. The white boxes (a) and (b) show where portions of the hippocampus</a:t>
            </a:r>
          </a:p>
          <a:p>
            <a:r>
              <a:rPr lang="en-US" sz="1200" b="0" i="0" u="none" strike="noStrike" kern="1200" baseline="0" dirty="0" smtClean="0">
                <a:solidFill>
                  <a:schemeClr val="tx1"/>
                </a:solidFill>
                <a:latin typeface="+mn-lt"/>
                <a:ea typeface="+mn-ea"/>
                <a:cs typeface="+mn-cs"/>
              </a:rPr>
              <a:t>and amygdala on the left and right side of Henry’s brain were removed. The researchers also discovered a previously unknown</a:t>
            </a:r>
          </a:p>
          <a:p>
            <a:r>
              <a:rPr lang="en-US" sz="1200" b="0" i="0" u="none" strike="noStrike" kern="1200" baseline="0" dirty="0" smtClean="0">
                <a:solidFill>
                  <a:schemeClr val="tx1"/>
                </a:solidFill>
                <a:latin typeface="+mn-lt"/>
                <a:ea typeface="+mn-ea"/>
                <a:cs typeface="+mn-cs"/>
              </a:rPr>
              <a:t>small lesion on Henry’s left frontal lobe, which they speculate is probably scar tissue from the original surgery. You can watch a short</a:t>
            </a:r>
          </a:p>
          <a:p>
            <a:r>
              <a:rPr lang="en-US" sz="1200" b="0" i="0" u="none" strike="noStrike" kern="1200" baseline="0" dirty="0" smtClean="0">
                <a:solidFill>
                  <a:schemeClr val="tx1"/>
                </a:solidFill>
                <a:latin typeface="+mn-lt"/>
                <a:ea typeface="+mn-ea"/>
                <a:cs typeface="+mn-cs"/>
              </a:rPr>
              <a:t>video of the dissection at http://</a:t>
            </a:r>
            <a:r>
              <a:rPr lang="en-US" sz="1200" b="0" i="0" u="none" strike="noStrike" kern="1200" baseline="0" dirty="0" err="1" smtClean="0">
                <a:solidFill>
                  <a:schemeClr val="tx1"/>
                </a:solidFill>
                <a:latin typeface="+mn-lt"/>
                <a:ea typeface="+mn-ea"/>
                <a:cs typeface="+mn-cs"/>
              </a:rPr>
              <a:t>thebrainobservatory.ucsd.edu</a:t>
            </a:r>
            <a:r>
              <a:rPr lang="en-US" sz="1200" b="0" i="0" u="none" strike="noStrike" kern="1200" baseline="0" dirty="0" smtClean="0">
                <a:solidFill>
                  <a:schemeClr val="tx1"/>
                </a:solidFill>
                <a:latin typeface="+mn-lt"/>
                <a:ea typeface="+mn-ea"/>
                <a:cs typeface="+mn-cs"/>
              </a:rPr>
              <a:t>/</a:t>
            </a:r>
            <a:r>
              <a:rPr lang="en-US" sz="1200" b="0" i="0" u="none" strike="noStrike" kern="1200" baseline="0" dirty="0" err="1" smtClean="0">
                <a:solidFill>
                  <a:schemeClr val="tx1"/>
                </a:solidFill>
                <a:latin typeface="+mn-lt"/>
                <a:ea typeface="+mn-ea"/>
                <a:cs typeface="+mn-cs"/>
              </a:rPr>
              <a:t>hm_live.php</a:t>
            </a:r>
            <a:endParaRPr lang="en-US" dirty="0" smtClean="0"/>
          </a:p>
          <a:p>
            <a:endParaRPr lang="en-US"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62</a:t>
            </a:fld>
            <a:endParaRPr lang="en-US"/>
          </a:p>
        </p:txBody>
      </p:sp>
    </p:spTree>
    <p:extLst>
      <p:ext uri="{BB962C8B-B14F-4D97-AF65-F5344CB8AC3E}">
        <p14:creationId xmlns:p14="http://schemas.microsoft.com/office/powerpoint/2010/main" val="42131459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fontAlgn="base" hangingPunct="0">
              <a:lnSpc>
                <a:spcPts val="2000"/>
              </a:lnSpc>
              <a:spcBef>
                <a:spcPct val="0"/>
              </a:spcBef>
              <a:spcAft>
                <a:spcPts val="600"/>
              </a:spcAft>
            </a:pPr>
            <a:r>
              <a:rPr lang="en-US" dirty="0" smtClean="0">
                <a:latin typeface="Arial" pitchFamily="34" charset="0"/>
                <a:ea typeface="Calibri" pitchFamily="34" charset="0"/>
                <a:cs typeface="Arial" pitchFamily="34" charset="0"/>
              </a:rPr>
              <a:t>Progressive disease that destroys brain’s neurons, gradually impairing memory, thinking, language, and other cognitive functions, resulting in the complete inability to care for oneself </a:t>
            </a:r>
          </a:p>
          <a:p>
            <a:pPr eaLnBrk="0" fontAlgn="base" hangingPunct="0">
              <a:lnSpc>
                <a:spcPts val="2000"/>
              </a:lnSpc>
              <a:spcBef>
                <a:spcPct val="0"/>
              </a:spcBef>
              <a:spcAft>
                <a:spcPts val="600"/>
              </a:spcAft>
            </a:pPr>
            <a:r>
              <a:rPr lang="en-US" dirty="0" smtClean="0">
                <a:latin typeface="Arial" pitchFamily="34" charset="0"/>
                <a:ea typeface="Calibri" pitchFamily="34" charset="0"/>
                <a:cs typeface="Arial" pitchFamily="34" charset="0"/>
              </a:rPr>
              <a:t>Most common form of dementia; causes still unknown</a:t>
            </a:r>
          </a:p>
          <a:p>
            <a:pPr eaLnBrk="0" fontAlgn="base" hangingPunct="0">
              <a:lnSpc>
                <a:spcPts val="2000"/>
              </a:lnSpc>
              <a:spcBef>
                <a:spcPct val="0"/>
              </a:spcBef>
              <a:spcAft>
                <a:spcPts val="600"/>
              </a:spcAft>
            </a:pPr>
            <a:r>
              <a:rPr lang="en-US" dirty="0" smtClean="0">
                <a:latin typeface="Arial" pitchFamily="34" charset="0"/>
                <a:ea typeface="Calibri" pitchFamily="34" charset="0"/>
                <a:cs typeface="Arial" pitchFamily="34" charset="0"/>
              </a:rPr>
              <a:t>Brains develop two abnormal structures—</a:t>
            </a:r>
            <a:r>
              <a:rPr lang="en-US" i="1" dirty="0" smtClean="0">
                <a:latin typeface="Arial" pitchFamily="34" charset="0"/>
                <a:ea typeface="Calibri" pitchFamily="34" charset="0"/>
                <a:cs typeface="Arial" pitchFamily="34" charset="0"/>
              </a:rPr>
              <a:t>beta-amyloid plaques </a:t>
            </a:r>
            <a:r>
              <a:rPr lang="en-US" dirty="0" smtClean="0">
                <a:latin typeface="Arial" pitchFamily="34" charset="0"/>
                <a:ea typeface="Calibri" pitchFamily="34" charset="0"/>
                <a:cs typeface="Arial" pitchFamily="34" charset="0"/>
              </a:rPr>
              <a:t>and </a:t>
            </a:r>
            <a:r>
              <a:rPr lang="en-US" i="1" dirty="0" smtClean="0">
                <a:latin typeface="Arial" pitchFamily="34" charset="0"/>
                <a:ea typeface="Calibri" pitchFamily="34" charset="0"/>
                <a:cs typeface="Arial" pitchFamily="34" charset="0"/>
              </a:rPr>
              <a:t>neurofibrillary tangles</a:t>
            </a:r>
            <a:endParaRPr lang="en-US" dirty="0">
              <a:latin typeface="Arial" pitchFamily="34" charset="0"/>
              <a:ea typeface="Calibri" pitchFamily="34" charset="0"/>
              <a:cs typeface="Arial" pitchFamily="34" charset="0"/>
            </a:endParaRPr>
          </a:p>
        </p:txBody>
      </p:sp>
      <p:sp>
        <p:nvSpPr>
          <p:cNvPr id="4" name="Slide Number Placeholder 3"/>
          <p:cNvSpPr>
            <a:spLocks noGrp="1"/>
          </p:cNvSpPr>
          <p:nvPr>
            <p:ph type="sldNum" sz="quarter" idx="10"/>
          </p:nvPr>
        </p:nvSpPr>
        <p:spPr/>
        <p:txBody>
          <a:bodyPr/>
          <a:lstStyle/>
          <a:p>
            <a:fld id="{D68FCC53-D4C8-435D-B659-58083D069D84}" type="slidenum">
              <a:rPr lang="en-US" smtClean="0"/>
              <a:pPr/>
              <a:t>65</a:t>
            </a:fld>
            <a:endParaRPr lang="en-US"/>
          </a:p>
        </p:txBody>
      </p:sp>
    </p:spTree>
    <p:extLst>
      <p:ext uri="{BB962C8B-B14F-4D97-AF65-F5344CB8AC3E}">
        <p14:creationId xmlns:p14="http://schemas.microsoft.com/office/powerpoint/2010/main" val="67725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FFFF24F3-221D-48CF-B9D2-73F65D303570}" type="slidenum">
              <a:rPr lang="en-US" altLang="en-US" smtClean="0"/>
              <a:pPr eaLnBrk="1" hangingPunct="1">
                <a:spcBef>
                  <a:spcPct val="0"/>
                </a:spcBef>
              </a:pPr>
              <a:t>15</a:t>
            </a:fld>
            <a:endParaRPr lang="en-US" altLang="en-US" smtClean="0"/>
          </a:p>
        </p:txBody>
      </p:sp>
      <p:sp>
        <p:nvSpPr>
          <p:cNvPr id="94211" name="Rectangle 2"/>
          <p:cNvSpPr>
            <a:spLocks noGrp="1" noRot="1" noChangeAspect="1" noChangeArrowheads="1" noTextEdit="1"/>
          </p:cNvSpPr>
          <p:nvPr>
            <p:ph type="sldImg"/>
          </p:nvPr>
        </p:nvSpPr>
        <p:spPr>
          <a:solidFill>
            <a:srgbClr val="FFFFFF"/>
          </a:solidFill>
          <a:ln/>
        </p:spPr>
      </p:sp>
      <p:sp>
        <p:nvSpPr>
          <p:cNvPr id="942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Suppose you are trying to figure out the fastest way to get to a friend’s house. In </a:t>
            </a:r>
            <a:r>
              <a:rPr lang="en-US" sz="1200" b="0" i="0" u="none" strike="noStrike" kern="1200" baseline="0" dirty="0" err="1" smtClean="0">
                <a:solidFill>
                  <a:schemeClr val="tx1"/>
                </a:solidFill>
                <a:latin typeface="+mn-lt"/>
                <a:ea typeface="+mn-ea"/>
                <a:cs typeface="+mn-cs"/>
              </a:rPr>
              <a:t>Baddeley’s</a:t>
            </a:r>
            <a:r>
              <a:rPr lang="en-US" sz="1200" b="0" i="0" u="none" strike="noStrike" kern="1200" baseline="0" dirty="0" smtClean="0">
                <a:solidFill>
                  <a:schemeClr val="tx1"/>
                </a:solidFill>
                <a:latin typeface="+mn-lt"/>
                <a:ea typeface="+mn-ea"/>
                <a:cs typeface="+mn-cs"/>
              </a:rPr>
              <a:t> model of working memory, you would use the phonological loop to verbally recite the directions. Maintenance rehearsal helps keep the information active in the phonological loop. You would use the </a:t>
            </a:r>
            <a:r>
              <a:rPr lang="en-US" sz="1200" b="0" i="0" u="none" strike="noStrike" kern="1200" baseline="0" dirty="0" err="1" smtClean="0">
                <a:solidFill>
                  <a:schemeClr val="tx1"/>
                </a:solidFill>
                <a:latin typeface="+mn-lt"/>
                <a:ea typeface="+mn-ea"/>
                <a:cs typeface="+mn-cs"/>
              </a:rPr>
              <a:t>visuospatial</a:t>
            </a:r>
            <a:r>
              <a:rPr lang="en-US" sz="1200" b="0" i="0" u="none" strike="noStrike" kern="1200" baseline="0" dirty="0" smtClean="0">
                <a:solidFill>
                  <a:schemeClr val="tx1"/>
                </a:solidFill>
                <a:latin typeface="+mn-lt"/>
                <a:ea typeface="+mn-ea"/>
                <a:cs typeface="+mn-cs"/>
              </a:rPr>
              <a:t> sketchpad to imagine your route and any landmarks along the way. The central executive actively processes and integrates information from he phonological loop, the </a:t>
            </a:r>
            <a:r>
              <a:rPr lang="en-US" sz="1200" b="0" i="0" u="none" strike="noStrike" kern="1200" baseline="0" dirty="0" err="1" smtClean="0">
                <a:solidFill>
                  <a:schemeClr val="tx1"/>
                </a:solidFill>
                <a:latin typeface="+mn-lt"/>
                <a:ea typeface="+mn-ea"/>
                <a:cs typeface="+mn-cs"/>
              </a:rPr>
              <a:t>visuospatial</a:t>
            </a:r>
            <a:r>
              <a:rPr lang="en-US" sz="1200" b="0" i="0" u="none" strike="noStrike" kern="1200" baseline="0" dirty="0" smtClean="0">
                <a:solidFill>
                  <a:schemeClr val="tx1"/>
                </a:solidFill>
                <a:latin typeface="+mn-lt"/>
                <a:ea typeface="+mn-ea"/>
                <a:cs typeface="+mn-cs"/>
              </a:rPr>
              <a:t> sketchpad, and long-term memory.</a:t>
            </a:r>
            <a:endParaRPr lang="en-US"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16</a:t>
            </a:fld>
            <a:endParaRPr lang="en-US"/>
          </a:p>
        </p:txBody>
      </p:sp>
    </p:spTree>
    <p:extLst>
      <p:ext uri="{BB962C8B-B14F-4D97-AF65-F5344CB8AC3E}">
        <p14:creationId xmlns:p14="http://schemas.microsoft.com/office/powerpoint/2010/main" val="792848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F29CECB7-7B97-4917-95E9-1C55B4006C8F}" type="slidenum">
              <a:rPr lang="en-US" altLang="en-US" smtClean="0"/>
              <a:pPr eaLnBrk="1" hangingPunct="1">
                <a:spcBef>
                  <a:spcPct val="0"/>
                </a:spcBef>
              </a:pPr>
              <a:t>17</a:t>
            </a:fld>
            <a:endParaRPr lang="en-US" altLang="en-US" smtClean="0"/>
          </a:p>
        </p:txBody>
      </p:sp>
      <p:sp>
        <p:nvSpPr>
          <p:cNvPr id="95235" name="Rectangle 2"/>
          <p:cNvSpPr>
            <a:spLocks noGrp="1" noRot="1" noChangeAspect="1" noChangeArrowheads="1" noTextEdit="1"/>
          </p:cNvSpPr>
          <p:nvPr>
            <p:ph type="sldImg"/>
          </p:nvPr>
        </p:nvSpPr>
        <p:spPr>
          <a:solidFill>
            <a:srgbClr val="FFFFFF"/>
          </a:solidFill>
          <a:ln/>
        </p:spPr>
      </p:sp>
      <p:sp>
        <p:nvSpPr>
          <p:cNvPr id="952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93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595B63C6-FA5D-4FE1-BDB9-DC33E5F34886}" type="slidenum">
              <a:rPr lang="en-US" altLang="en-US" smtClean="0"/>
              <a:pPr eaLnBrk="1" hangingPunct="1">
                <a:spcBef>
                  <a:spcPct val="0"/>
                </a:spcBef>
              </a:pPr>
              <a:t>18</a:t>
            </a:fld>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1E9D65D3-4532-4A74-886B-B491090CD437}" type="slidenum">
              <a:rPr lang="en-US" altLang="en-US" smtClean="0"/>
              <a:pPr eaLnBrk="1" hangingPunct="1">
                <a:spcBef>
                  <a:spcPct val="0"/>
                </a:spcBef>
              </a:pPr>
              <a:t>24</a:t>
            </a:fld>
            <a:endParaRPr lang="en-US" altLang="en-US" smtClean="0"/>
          </a:p>
        </p:txBody>
      </p:sp>
      <p:sp>
        <p:nvSpPr>
          <p:cNvPr id="105475" name="Rectangle 2"/>
          <p:cNvSpPr>
            <a:spLocks noGrp="1" noRot="1" noChangeAspect="1" noChangeArrowheads="1" noTextEdit="1"/>
          </p:cNvSpPr>
          <p:nvPr>
            <p:ph type="sldImg"/>
          </p:nvPr>
        </p:nvSpPr>
        <p:spPr>
          <a:solidFill>
            <a:srgbClr val="FFFFFF"/>
          </a:solidFill>
          <a:ln/>
        </p:spPr>
      </p:sp>
      <p:sp>
        <p:nvSpPr>
          <p:cNvPr id="10547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A54BD55B-6470-4C30-9DD9-388935E99F2C}" type="slidenum">
              <a:rPr lang="en-US" altLang="en-US" smtClean="0"/>
              <a:pPr eaLnBrk="1" hangingPunct="1">
                <a:spcBef>
                  <a:spcPct val="0"/>
                </a:spcBef>
              </a:pPr>
              <a:t>25</a:t>
            </a:fld>
            <a:endParaRPr lang="en-US" altLang="en-US" smtClean="0"/>
          </a:p>
        </p:txBody>
      </p:sp>
      <p:sp>
        <p:nvSpPr>
          <p:cNvPr id="106499" name="Rectangle 2"/>
          <p:cNvSpPr>
            <a:spLocks noGrp="1" noRot="1" noChangeAspect="1" noChangeArrowheads="1" noTextEdit="1"/>
          </p:cNvSpPr>
          <p:nvPr>
            <p:ph type="sldImg"/>
          </p:nvPr>
        </p:nvSpPr>
        <p:spPr>
          <a:solidFill>
            <a:srgbClr val="FFFFFF"/>
          </a:solidFill>
          <a:ln/>
        </p:spPr>
      </p:sp>
      <p:sp>
        <p:nvSpPr>
          <p:cNvPr id="1065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199D119C-161C-4847-B415-CA43725A256A}" type="slidenum">
              <a:rPr lang="en-US" altLang="en-US" smtClean="0"/>
              <a:pPr eaLnBrk="1" hangingPunct="1">
                <a:spcBef>
                  <a:spcPct val="0"/>
                </a:spcBef>
              </a:pPr>
              <a:t>26</a:t>
            </a:fld>
            <a:endParaRPr lang="en-US" altLang="en-US" smtClean="0"/>
          </a:p>
        </p:txBody>
      </p:sp>
      <p:sp>
        <p:nvSpPr>
          <p:cNvPr id="109571" name="Rectangle 2"/>
          <p:cNvSpPr>
            <a:spLocks noGrp="1" noRot="1" noChangeAspect="1" noChangeArrowheads="1" noTextEdit="1"/>
          </p:cNvSpPr>
          <p:nvPr>
            <p:ph type="sldImg"/>
          </p:nvPr>
        </p:nvSpPr>
        <p:spPr>
          <a:solidFill>
            <a:srgbClr val="FFFFFF"/>
          </a:solidFill>
          <a:ln/>
        </p:spPr>
      </p:sp>
      <p:sp>
        <p:nvSpPr>
          <p:cNvPr id="1095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rot="16200000">
            <a:off x="-400993" y="5819131"/>
            <a:ext cx="1033306" cy="215444"/>
          </a:xfrm>
          <a:prstGeom prst="rect">
            <a:avLst/>
          </a:prstGeom>
        </p:spPr>
        <p:txBody>
          <a:bodyPr wrap="none">
            <a:spAutoFit/>
          </a:bodyPr>
          <a:lstStyle/>
          <a:p>
            <a:r>
              <a:rPr lang="en-US" sz="800" dirty="0">
                <a:solidFill>
                  <a:schemeClr val="bg1">
                    <a:lumMod val="65000"/>
                  </a:schemeClr>
                </a:solidFill>
              </a:rPr>
              <a:t>Getty </a:t>
            </a:r>
            <a:r>
              <a:rPr lang="en-US" sz="800" dirty="0" smtClean="0">
                <a:solidFill>
                  <a:schemeClr val="bg1">
                    <a:lumMod val="65000"/>
                  </a:schemeClr>
                </a:solidFill>
              </a:rPr>
              <a:t>Images/Corbis</a:t>
            </a:r>
            <a:endParaRPr lang="en-US" sz="800" dirty="0">
              <a:solidFill>
                <a:schemeClr val="bg1">
                  <a:lumMod val="65000"/>
                </a:schemeClr>
              </a:solidFill>
            </a:endParaRPr>
          </a:p>
        </p:txBody>
      </p:sp>
      <p:sp>
        <p:nvSpPr>
          <p:cNvPr id="3" name="Rectangle 2"/>
          <p:cNvSpPr/>
          <p:nvPr userDrawn="1"/>
        </p:nvSpPr>
        <p:spPr>
          <a:xfrm rot="16200000">
            <a:off x="-400993" y="5819131"/>
            <a:ext cx="1033306" cy="215444"/>
          </a:xfrm>
          <a:prstGeom prst="rect">
            <a:avLst/>
          </a:prstGeom>
        </p:spPr>
        <p:txBody>
          <a:bodyPr wrap="none">
            <a:spAutoFit/>
          </a:bodyPr>
          <a:lstStyle/>
          <a:p>
            <a:r>
              <a:rPr lang="en-US" sz="800" dirty="0">
                <a:solidFill>
                  <a:schemeClr val="bg1">
                    <a:lumMod val="65000"/>
                  </a:schemeClr>
                </a:solidFill>
              </a:rPr>
              <a:t>Getty </a:t>
            </a:r>
            <a:r>
              <a:rPr lang="en-US" sz="800" dirty="0" smtClean="0">
                <a:solidFill>
                  <a:schemeClr val="bg1">
                    <a:lumMod val="65000"/>
                  </a:schemeClr>
                </a:solidFill>
              </a:rPr>
              <a:t>Images/Corbis</a:t>
            </a:r>
            <a:endParaRPr lang="en-US" sz="800" dirty="0">
              <a:solidFill>
                <a:schemeClr val="bg1">
                  <a:lumMod val="65000"/>
                </a:scheme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1066800"/>
            <a:ext cx="7772400" cy="6096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828800"/>
            <a:ext cx="3810000" cy="3962400"/>
          </a:xfrm>
        </p:spPr>
        <p:txBody>
          <a:bodyPr/>
          <a:lstStyle/>
          <a:p>
            <a:pPr lvl="0"/>
            <a:endParaRPr lang="en-US" noProof="0" smtClean="0"/>
          </a:p>
        </p:txBody>
      </p:sp>
      <p:sp>
        <p:nvSpPr>
          <p:cNvPr id="4" name="Text Placeholder 3"/>
          <p:cNvSpPr>
            <a:spLocks noGrp="1"/>
          </p:cNvSpPr>
          <p:nvPr>
            <p:ph type="body" sz="half" idx="2"/>
          </p:nvPr>
        </p:nvSpPr>
        <p:spPr>
          <a:xfrm>
            <a:off x="4648200" y="1828800"/>
            <a:ext cx="3810000" cy="3962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xfrm>
            <a:off x="685800" y="6324600"/>
            <a:ext cx="1905000" cy="457200"/>
          </a:xfrm>
          <a:prstGeom prst="rect">
            <a:avLst/>
          </a:prstGeom>
          <a:ln/>
        </p:spPr>
        <p:txBody>
          <a:bodyPr/>
          <a:lstStyle>
            <a:lvl1pPr>
              <a:defRPr/>
            </a:lvl1pPr>
          </a:lstStyle>
          <a:p>
            <a:pPr>
              <a:defRPr/>
            </a:pPr>
            <a:endParaRPr lang="en-US"/>
          </a:p>
        </p:txBody>
      </p:sp>
      <p:sp>
        <p:nvSpPr>
          <p:cNvPr id="6" name="Rectangle 7"/>
          <p:cNvSpPr>
            <a:spLocks noGrp="1" noChangeArrowheads="1"/>
          </p:cNvSpPr>
          <p:nvPr>
            <p:ph type="ftr" sz="quarter" idx="11"/>
          </p:nvPr>
        </p:nvSpPr>
        <p:spPr>
          <a:xfrm>
            <a:off x="3124200" y="6324600"/>
            <a:ext cx="2895600" cy="457200"/>
          </a:xfrm>
          <a:prstGeom prst="rect">
            <a:avLst/>
          </a:prstGeom>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xfrm>
            <a:off x="6553200" y="6324600"/>
            <a:ext cx="1905000" cy="457200"/>
          </a:xfrm>
          <a:prstGeom prst="rect">
            <a:avLst/>
          </a:prstGeom>
          <a:ln/>
        </p:spPr>
        <p:txBody>
          <a:bodyPr/>
          <a:lstStyle>
            <a:lvl1pPr>
              <a:defRPr/>
            </a:lvl1pPr>
          </a:lstStyle>
          <a:p>
            <a:pPr>
              <a:defRPr/>
            </a:pPr>
            <a:fld id="{EFCE9F3D-00D0-429C-9926-80A8887F27CF}" type="slidenum">
              <a:rPr lang="en-US"/>
              <a:pPr>
                <a:defRPr/>
              </a:pPr>
              <a:t>‹#›</a:t>
            </a:fld>
            <a:endParaRPr lang="en-US">
              <a:solidFill>
                <a:schemeClr val="folHlink"/>
              </a:solidFill>
            </a:endParaRPr>
          </a:p>
        </p:txBody>
      </p:sp>
    </p:spTree>
    <p:extLst>
      <p:ext uri="{BB962C8B-B14F-4D97-AF65-F5344CB8AC3E}">
        <p14:creationId xmlns:p14="http://schemas.microsoft.com/office/powerpoint/2010/main" val="2855351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28800"/>
            <a:ext cx="38100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0"/>
            <a:ext cx="38100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xfrm>
            <a:off x="685800" y="6324600"/>
            <a:ext cx="1905000" cy="457200"/>
          </a:xfrm>
          <a:prstGeom prst="rect">
            <a:avLst/>
          </a:prstGeom>
          <a:ln/>
        </p:spPr>
        <p:txBody>
          <a:bodyPr/>
          <a:lstStyle>
            <a:lvl1pPr>
              <a:defRPr/>
            </a:lvl1pPr>
          </a:lstStyle>
          <a:p>
            <a:pPr>
              <a:defRPr/>
            </a:pPr>
            <a:endParaRPr lang="en-US"/>
          </a:p>
        </p:txBody>
      </p:sp>
      <p:sp>
        <p:nvSpPr>
          <p:cNvPr id="6" name="Rectangle 7"/>
          <p:cNvSpPr>
            <a:spLocks noGrp="1" noChangeArrowheads="1"/>
          </p:cNvSpPr>
          <p:nvPr>
            <p:ph type="ftr" sz="quarter" idx="11"/>
          </p:nvPr>
        </p:nvSpPr>
        <p:spPr>
          <a:xfrm>
            <a:off x="3124200" y="6324600"/>
            <a:ext cx="2895600" cy="457200"/>
          </a:xfrm>
          <a:prstGeom prst="rect">
            <a:avLst/>
          </a:prstGeom>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xfrm>
            <a:off x="6553200" y="6324600"/>
            <a:ext cx="1905000" cy="457200"/>
          </a:xfrm>
          <a:prstGeom prst="rect">
            <a:avLst/>
          </a:prstGeom>
          <a:ln/>
        </p:spPr>
        <p:txBody>
          <a:bodyPr/>
          <a:lstStyle>
            <a:lvl1pPr>
              <a:defRPr/>
            </a:lvl1pPr>
          </a:lstStyle>
          <a:p>
            <a:pPr>
              <a:defRPr/>
            </a:pPr>
            <a:fld id="{7A05FB0C-71EB-4F04-A330-F4371D74C77D}" type="slidenum">
              <a:rPr lang="en-US"/>
              <a:pPr>
                <a:defRPr/>
              </a:pPr>
              <a:t>‹#›</a:t>
            </a:fld>
            <a:endParaRPr lang="en-US">
              <a:solidFill>
                <a:schemeClr val="folHlink"/>
              </a:solidFill>
            </a:endParaRPr>
          </a:p>
        </p:txBody>
      </p:sp>
    </p:spTree>
    <p:extLst>
      <p:ext uri="{BB962C8B-B14F-4D97-AF65-F5344CB8AC3E}">
        <p14:creationId xmlns:p14="http://schemas.microsoft.com/office/powerpoint/2010/main" val="2071121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4742593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Questions">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57200" y="2314426"/>
            <a:ext cx="8229600" cy="2000548"/>
          </a:xfrm>
        </p:spPr>
        <p:style>
          <a:lnRef idx="1">
            <a:schemeClr val="dk1"/>
          </a:lnRef>
          <a:fillRef idx="2">
            <a:schemeClr val="dk1"/>
          </a:fillRef>
          <a:effectRef idx="1">
            <a:schemeClr val="dk1"/>
          </a:effectRef>
          <a:fontRef idx="none"/>
        </p:style>
        <p:txBody>
          <a:bodyPr anchor="ctr" anchorCtr="0">
            <a:spAutoFit/>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01089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rot="16200000">
            <a:off x="-400993" y="5819131"/>
            <a:ext cx="1033306" cy="215444"/>
          </a:xfrm>
          <a:prstGeom prst="rect">
            <a:avLst/>
          </a:prstGeom>
        </p:spPr>
        <p:txBody>
          <a:bodyPr wrap="none">
            <a:spAutoFit/>
          </a:bodyPr>
          <a:lstStyle/>
          <a:p>
            <a:r>
              <a:rPr lang="en-US" sz="800" dirty="0">
                <a:solidFill>
                  <a:schemeClr val="bg1">
                    <a:lumMod val="65000"/>
                  </a:schemeClr>
                </a:solidFill>
              </a:rPr>
              <a:t>Getty </a:t>
            </a:r>
            <a:r>
              <a:rPr lang="en-US" sz="800" dirty="0" smtClean="0">
                <a:solidFill>
                  <a:schemeClr val="bg1">
                    <a:lumMod val="65000"/>
                  </a:schemeClr>
                </a:solidFill>
              </a:rPr>
              <a:t>Images/Corbis</a:t>
            </a:r>
            <a:endParaRPr lang="en-US" sz="800" dirty="0">
              <a:solidFill>
                <a:schemeClr val="bg1">
                  <a:lumMod val="65000"/>
                </a:scheme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Questions">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57200" y="2314426"/>
            <a:ext cx="8229600" cy="2000548"/>
          </a:xfrm>
        </p:spPr>
        <p:style>
          <a:lnRef idx="1">
            <a:schemeClr val="dk1"/>
          </a:lnRef>
          <a:fillRef idx="2">
            <a:schemeClr val="dk1"/>
          </a:fillRef>
          <a:effectRef idx="1">
            <a:schemeClr val="dk1"/>
          </a:effectRef>
          <a:fontRef idx="none"/>
        </p:style>
        <p:txBody>
          <a:bodyPr anchor="ctr" anchorCtr="0">
            <a:spAutoFit/>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01089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1066800"/>
            <a:ext cx="7772400" cy="609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828800"/>
            <a:ext cx="3810000" cy="3962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828800"/>
            <a:ext cx="3810000" cy="3962400"/>
          </a:xfrm>
        </p:spPr>
        <p:txBody>
          <a:bodyPr/>
          <a:lstStyle/>
          <a:p>
            <a:pPr lvl="0"/>
            <a:endParaRPr lang="en-US" noProof="0" smtClean="0"/>
          </a:p>
        </p:txBody>
      </p:sp>
      <p:sp>
        <p:nvSpPr>
          <p:cNvPr id="5" name="Rectangle 6"/>
          <p:cNvSpPr>
            <a:spLocks noGrp="1" noChangeArrowheads="1"/>
          </p:cNvSpPr>
          <p:nvPr>
            <p:ph type="dt" sz="half" idx="10"/>
          </p:nvPr>
        </p:nvSpPr>
        <p:spPr>
          <a:xfrm>
            <a:off x="685800" y="6324600"/>
            <a:ext cx="1905000" cy="457200"/>
          </a:xfrm>
          <a:prstGeom prst="rect">
            <a:avLst/>
          </a:prstGeom>
          <a:ln/>
        </p:spPr>
        <p:txBody>
          <a:bodyPr/>
          <a:lstStyle>
            <a:lvl1pPr>
              <a:defRPr/>
            </a:lvl1pPr>
          </a:lstStyle>
          <a:p>
            <a:pPr>
              <a:defRPr/>
            </a:pPr>
            <a:endParaRPr lang="en-US"/>
          </a:p>
        </p:txBody>
      </p:sp>
      <p:sp>
        <p:nvSpPr>
          <p:cNvPr id="6" name="Rectangle 7"/>
          <p:cNvSpPr>
            <a:spLocks noGrp="1" noChangeArrowheads="1"/>
          </p:cNvSpPr>
          <p:nvPr>
            <p:ph type="ftr" sz="quarter" idx="11"/>
          </p:nvPr>
        </p:nvSpPr>
        <p:spPr>
          <a:xfrm>
            <a:off x="3124200" y="6324600"/>
            <a:ext cx="2895600" cy="457200"/>
          </a:xfrm>
          <a:prstGeom prst="rect">
            <a:avLst/>
          </a:prstGeom>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xfrm>
            <a:off x="6553200" y="6324600"/>
            <a:ext cx="1905000" cy="457200"/>
          </a:xfrm>
          <a:prstGeom prst="rect">
            <a:avLst/>
          </a:prstGeom>
          <a:ln/>
        </p:spPr>
        <p:txBody>
          <a:bodyPr/>
          <a:lstStyle>
            <a:lvl1pPr>
              <a:defRPr/>
            </a:lvl1pPr>
          </a:lstStyle>
          <a:p>
            <a:pPr>
              <a:defRPr/>
            </a:pPr>
            <a:fld id="{5FC88AC6-5807-48A0-BC56-26B5BB0C2AEF}" type="slidenum">
              <a:rPr lang="en-US"/>
              <a:pPr>
                <a:defRPr/>
              </a:pPr>
              <a:t>‹#›</a:t>
            </a:fld>
            <a:endParaRPr lang="en-US">
              <a:solidFill>
                <a:schemeClr val="folHlink"/>
              </a:solidFill>
            </a:endParaRPr>
          </a:p>
        </p:txBody>
      </p:sp>
    </p:spTree>
    <p:extLst>
      <p:ext uri="{BB962C8B-B14F-4D97-AF65-F5344CB8AC3E}">
        <p14:creationId xmlns:p14="http://schemas.microsoft.com/office/powerpoint/2010/main" val="2519127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rot="16200000">
            <a:off x="-400993" y="5819131"/>
            <a:ext cx="1033306" cy="215444"/>
          </a:xfrm>
          <a:prstGeom prst="rect">
            <a:avLst/>
          </a:prstGeom>
        </p:spPr>
        <p:txBody>
          <a:bodyPr wrap="none">
            <a:spAutoFit/>
          </a:bodyPr>
          <a:lstStyle/>
          <a:p>
            <a:r>
              <a:rPr lang="en-US" sz="800" dirty="0">
                <a:solidFill>
                  <a:schemeClr val="bg1">
                    <a:lumMod val="65000"/>
                  </a:schemeClr>
                </a:solidFill>
              </a:rPr>
              <a:t>Getty </a:t>
            </a:r>
            <a:r>
              <a:rPr lang="en-US" sz="800" dirty="0" smtClean="0">
                <a:solidFill>
                  <a:schemeClr val="bg1">
                    <a:lumMod val="65000"/>
                  </a:schemeClr>
                </a:solidFill>
              </a:rPr>
              <a:t>Images/Corbis</a:t>
            </a:r>
            <a:endParaRPr lang="en-US" sz="800" dirty="0">
              <a:solidFill>
                <a:schemeClr val="bg1">
                  <a:lumMod val="65000"/>
                </a:schemeClr>
              </a:solidFill>
            </a:endParaRPr>
          </a:p>
        </p:txBody>
      </p:sp>
      <p:sp>
        <p:nvSpPr>
          <p:cNvPr id="5" name="Rectangle 4"/>
          <p:cNvSpPr/>
          <p:nvPr userDrawn="1"/>
        </p:nvSpPr>
        <p:spPr>
          <a:xfrm rot="16200000">
            <a:off x="-400993" y="5819131"/>
            <a:ext cx="1033306" cy="215444"/>
          </a:xfrm>
          <a:prstGeom prst="rect">
            <a:avLst/>
          </a:prstGeom>
        </p:spPr>
        <p:txBody>
          <a:bodyPr wrap="none">
            <a:spAutoFit/>
          </a:bodyPr>
          <a:lstStyle/>
          <a:p>
            <a:r>
              <a:rPr lang="en-US" sz="800" dirty="0">
                <a:solidFill>
                  <a:schemeClr val="bg1">
                    <a:lumMod val="65000"/>
                  </a:schemeClr>
                </a:solidFill>
              </a:rPr>
              <a:t>Getty </a:t>
            </a:r>
            <a:r>
              <a:rPr lang="en-US" sz="800" dirty="0" smtClean="0">
                <a:solidFill>
                  <a:schemeClr val="bg1">
                    <a:lumMod val="65000"/>
                  </a:schemeClr>
                </a:solidFill>
              </a:rPr>
              <a:t>Images/Corbis</a:t>
            </a:r>
            <a:endParaRPr lang="en-US" sz="800" dirty="0">
              <a:solidFill>
                <a:schemeClr val="bg1">
                  <a:lumMod val="65000"/>
                </a:schemeClr>
              </a:solidFill>
            </a:endParaRPr>
          </a:p>
        </p:txBody>
      </p:sp>
    </p:spTree>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21" r:id="rId7"/>
    <p:sldLayoutId id="2147483728" r:id="rId8"/>
    <p:sldLayoutId id="2147483736" r:id="rId9"/>
    <p:sldLayoutId id="2147483737" r:id="rId10"/>
    <p:sldLayoutId id="2147483738" r:id="rId11"/>
  </p:sldLayoutIdLst>
  <p:txStyles>
    <p:titleStyle>
      <a:lvl1pPr algn="l" defTabSz="914400" rtl="0" eaLnBrk="1" latinLnBrk="0" hangingPunct="1">
        <a:spcBef>
          <a:spcPct val="0"/>
        </a:spcBef>
        <a:buNone/>
        <a:defRPr sz="3600" kern="1200">
          <a:solidFill>
            <a:schemeClr val="tx2">
              <a:lumMod val="75000"/>
            </a:schemeClr>
          </a:solidFill>
          <a:latin typeface="+mj-lt"/>
          <a:ea typeface="+mj-ea"/>
          <a:cs typeface="+mj-cs"/>
        </a:defRPr>
      </a:lvl1pPr>
    </p:titleStyle>
    <p:bodyStyle>
      <a:lvl1pPr marL="342900" indent="-342900" algn="l" defTabSz="914400" rtl="0" eaLnBrk="1" latinLnBrk="0" hangingPunct="1">
        <a:spcBef>
          <a:spcPct val="20000"/>
        </a:spcBef>
        <a:buClr>
          <a:schemeClr val="accent6">
            <a:lumMod val="50000"/>
          </a:schemeClr>
        </a:buClr>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Clr>
          <a:schemeClr val="accent1">
            <a:lumMod val="75000"/>
          </a:schemeClr>
        </a:buClr>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upload.wikimedia.org/wikipedia/commons/e/e3/Divemaster-ready-to-go.jpg" TargetMode="External"/><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19.xml"/><Relationship Id="rId7" Type="http://schemas.openxmlformats.org/officeDocument/2006/relationships/oleObject" Target="../embeddings/oleObject3.bin"/><Relationship Id="rId2" Type="http://schemas.openxmlformats.org/officeDocument/2006/relationships/slideLayout" Target="../slideLayouts/slideLayout9.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5.wmf"/><Relationship Id="rId10" Type="http://schemas.openxmlformats.org/officeDocument/2006/relationships/oleObject" Target="../embeddings/oleObject6.bin"/><Relationship Id="rId4" Type="http://schemas.openxmlformats.org/officeDocument/2006/relationships/oleObject" Target="../embeddings/oleObject1.bin"/><Relationship Id="rId9" Type="http://schemas.openxmlformats.org/officeDocument/2006/relationships/oleObject" Target="../embeddings/oleObject5.bin"/></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9.xml"/><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16378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6984" y="171944"/>
            <a:ext cx="2017713"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fontScale="90000"/>
          </a:bodyPr>
          <a:lstStyle/>
          <a:p>
            <a:r>
              <a:rPr lang="en-US" dirty="0" smtClean="0"/>
              <a:t>Sperling’s Experiment </a:t>
            </a:r>
            <a:br>
              <a:rPr lang="en-US" dirty="0" smtClean="0"/>
            </a:br>
            <a:r>
              <a:rPr lang="en-US" dirty="0" smtClean="0"/>
              <a:t>Duration of Sensory Memory</a:t>
            </a:r>
            <a:endParaRPr lang="en-US" dirty="0"/>
          </a:p>
        </p:txBody>
      </p:sp>
      <p:sp>
        <p:nvSpPr>
          <p:cNvPr id="3" name="Content Placeholder 2"/>
          <p:cNvSpPr>
            <a:spLocks noGrp="1"/>
          </p:cNvSpPr>
          <p:nvPr>
            <p:ph idx="1"/>
          </p:nvPr>
        </p:nvSpPr>
        <p:spPr/>
        <p:txBody>
          <a:bodyPr>
            <a:normAutofit fontScale="85000" lnSpcReduction="20000"/>
          </a:bodyPr>
          <a:lstStyle/>
          <a:p>
            <a:pPr lvl="0" eaLnBrk="0" fontAlgn="base" hangingPunct="0">
              <a:lnSpc>
                <a:spcPct val="120000"/>
              </a:lnSpc>
              <a:spcBef>
                <a:spcPct val="0"/>
              </a:spcBef>
              <a:spcAft>
                <a:spcPts val="1200"/>
              </a:spcAft>
            </a:pPr>
            <a:r>
              <a:rPr lang="en-US" b="1" dirty="0">
                <a:latin typeface="Arial" pitchFamily="34" charset="0"/>
                <a:ea typeface="Calibri" pitchFamily="34" charset="0"/>
                <a:cs typeface="Arial" pitchFamily="34" charset="0"/>
              </a:rPr>
              <a:t>Visual sensory memory </a:t>
            </a:r>
            <a:r>
              <a:rPr lang="en-US" dirty="0">
                <a:latin typeface="Arial" pitchFamily="34" charset="0"/>
                <a:ea typeface="Calibri" pitchFamily="34" charset="0"/>
                <a:cs typeface="Arial" pitchFamily="34" charset="0"/>
              </a:rPr>
              <a:t>is sometimes referred to as </a:t>
            </a:r>
            <a:r>
              <a:rPr lang="en-US" b="1" dirty="0">
                <a:latin typeface="Arial" pitchFamily="34" charset="0"/>
                <a:ea typeface="Calibri" pitchFamily="34" charset="0"/>
                <a:cs typeface="Arial" pitchFamily="34" charset="0"/>
              </a:rPr>
              <a:t>iconic memory</a:t>
            </a:r>
            <a:r>
              <a:rPr lang="en-US" dirty="0">
                <a:latin typeface="Arial" pitchFamily="34" charset="0"/>
                <a:ea typeface="Calibri" pitchFamily="34" charset="0"/>
                <a:cs typeface="Arial" pitchFamily="34" charset="0"/>
              </a:rPr>
              <a:t> because it is the brief memory of an image, or icon.</a:t>
            </a:r>
          </a:p>
          <a:p>
            <a:pPr lvl="1" eaLnBrk="0" fontAlgn="base" hangingPunct="0">
              <a:lnSpc>
                <a:spcPct val="120000"/>
              </a:lnSpc>
              <a:spcBef>
                <a:spcPct val="0"/>
              </a:spcBef>
              <a:spcAft>
                <a:spcPts val="1200"/>
              </a:spcAft>
            </a:pPr>
            <a:r>
              <a:rPr lang="en-US" b="1" dirty="0">
                <a:latin typeface="Arial" pitchFamily="34" charset="0"/>
                <a:ea typeface="Calibri" pitchFamily="34" charset="0"/>
                <a:cs typeface="Arial" pitchFamily="34" charset="0"/>
              </a:rPr>
              <a:t>Duration</a:t>
            </a:r>
            <a:r>
              <a:rPr lang="en-US" dirty="0">
                <a:latin typeface="Arial" pitchFamily="34" charset="0"/>
                <a:ea typeface="Calibri" pitchFamily="34" charset="0"/>
                <a:cs typeface="Arial" pitchFamily="34" charset="0"/>
              </a:rPr>
              <a:t>: approximately ¼ to ½ of a second</a:t>
            </a:r>
          </a:p>
          <a:p>
            <a:pPr lvl="1" eaLnBrk="0" fontAlgn="base" hangingPunct="0">
              <a:lnSpc>
                <a:spcPct val="120000"/>
              </a:lnSpc>
              <a:spcBef>
                <a:spcPct val="0"/>
              </a:spcBef>
              <a:spcAft>
                <a:spcPts val="1200"/>
              </a:spcAft>
            </a:pPr>
            <a:r>
              <a:rPr lang="en-US" dirty="0">
                <a:latin typeface="Arial" pitchFamily="34" charset="0"/>
                <a:ea typeface="Calibri" pitchFamily="34" charset="0"/>
                <a:cs typeface="Arial" pitchFamily="34" charset="0"/>
              </a:rPr>
              <a:t>Measured first by George </a:t>
            </a:r>
            <a:r>
              <a:rPr lang="en-US" dirty="0" err="1">
                <a:latin typeface="Arial" pitchFamily="34" charset="0"/>
                <a:ea typeface="Calibri" pitchFamily="34" charset="0"/>
                <a:cs typeface="Arial" pitchFamily="34" charset="0"/>
              </a:rPr>
              <a:t>Sperling</a:t>
            </a:r>
            <a:r>
              <a:rPr lang="en-US" dirty="0">
                <a:latin typeface="Arial" pitchFamily="34" charset="0"/>
                <a:ea typeface="Calibri" pitchFamily="34" charset="0"/>
                <a:cs typeface="Arial" pitchFamily="34" charset="0"/>
              </a:rPr>
              <a:t> using partial report </a:t>
            </a:r>
            <a:r>
              <a:rPr lang="en-US" dirty="0" smtClean="0">
                <a:latin typeface="Arial" pitchFamily="34" charset="0"/>
                <a:ea typeface="Calibri" pitchFamily="34" charset="0"/>
                <a:cs typeface="Arial" pitchFamily="34" charset="0"/>
              </a:rPr>
              <a:t>technique</a:t>
            </a:r>
          </a:p>
          <a:p>
            <a:pPr lvl="0" eaLnBrk="0" fontAlgn="base" hangingPunct="0">
              <a:lnSpc>
                <a:spcPct val="120000"/>
              </a:lnSpc>
              <a:spcBef>
                <a:spcPct val="0"/>
              </a:spcBef>
              <a:spcAft>
                <a:spcPts val="1200"/>
              </a:spcAft>
            </a:pPr>
            <a:endParaRPr lang="en-US" dirty="0">
              <a:latin typeface="Arial" pitchFamily="34" charset="0"/>
              <a:ea typeface="Calibri" pitchFamily="34" charset="0"/>
              <a:cs typeface="Arial" pitchFamily="34" charset="0"/>
            </a:endParaRPr>
          </a:p>
          <a:p>
            <a:pPr lvl="0" eaLnBrk="0" fontAlgn="base" hangingPunct="0">
              <a:lnSpc>
                <a:spcPct val="120000"/>
              </a:lnSpc>
              <a:spcBef>
                <a:spcPct val="0"/>
              </a:spcBef>
              <a:spcAft>
                <a:spcPts val="1200"/>
              </a:spcAft>
            </a:pPr>
            <a:r>
              <a:rPr lang="en-US" b="1" dirty="0">
                <a:latin typeface="Arial" pitchFamily="34" charset="0"/>
                <a:ea typeface="Calibri" pitchFamily="34" charset="0"/>
                <a:cs typeface="Arial" pitchFamily="34" charset="0"/>
              </a:rPr>
              <a:t>Auditory sensory memory </a:t>
            </a:r>
            <a:r>
              <a:rPr lang="en-US" dirty="0">
                <a:latin typeface="Arial" pitchFamily="34" charset="0"/>
                <a:ea typeface="Calibri" pitchFamily="34" charset="0"/>
                <a:cs typeface="Arial" pitchFamily="34" charset="0"/>
              </a:rPr>
              <a:t>is sometimes referred to as echoic memory, meaning a brief memory that is like an echo.</a:t>
            </a:r>
          </a:p>
          <a:p>
            <a:pPr lvl="1" eaLnBrk="0" fontAlgn="base" hangingPunct="0">
              <a:lnSpc>
                <a:spcPct val="120000"/>
              </a:lnSpc>
              <a:spcBef>
                <a:spcPct val="0"/>
              </a:spcBef>
              <a:spcAft>
                <a:spcPts val="1200"/>
              </a:spcAft>
            </a:pPr>
            <a:r>
              <a:rPr lang="en-US" dirty="0">
                <a:latin typeface="Arial" pitchFamily="34" charset="0"/>
                <a:ea typeface="Calibri" pitchFamily="34" charset="0"/>
                <a:cs typeface="Arial" pitchFamily="34" charset="0"/>
              </a:rPr>
              <a:t>Lasts up to three or four seconds</a:t>
            </a:r>
          </a:p>
          <a:p>
            <a:pPr marL="0" lvl="0" indent="0" eaLnBrk="0" fontAlgn="base" hangingPunct="0">
              <a:lnSpc>
                <a:spcPts val="2200"/>
              </a:lnSpc>
              <a:spcBef>
                <a:spcPct val="0"/>
              </a:spcBef>
              <a:spcAft>
                <a:spcPts val="1200"/>
              </a:spcAft>
              <a:buNone/>
            </a:pPr>
            <a:endParaRPr lang="en-US" dirty="0">
              <a:latin typeface="Arial" pitchFamily="34" charset="0"/>
              <a:ea typeface="Calibri" pitchFamily="34" charset="0"/>
              <a:cs typeface="Arial" pitchFamily="34" charset="0"/>
            </a:endParaRPr>
          </a:p>
          <a:p>
            <a:pPr lvl="0" eaLnBrk="0" fontAlgn="base" hangingPunct="0">
              <a:lnSpc>
                <a:spcPts val="2200"/>
              </a:lnSpc>
              <a:spcBef>
                <a:spcPct val="0"/>
              </a:spcBef>
              <a:spcAft>
                <a:spcPts val="1200"/>
              </a:spcAft>
            </a:pPr>
            <a:endParaRPr lang="en-US" dirty="0">
              <a:latin typeface="Arial" pitchFamily="34" charset="0"/>
              <a:ea typeface="Calibri" pitchFamily="34" charset="0"/>
              <a:cs typeface="Arial" pitchFamily="34" charset="0"/>
            </a:endParaRPr>
          </a:p>
          <a:p>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6984" y="5278437"/>
            <a:ext cx="2109787" cy="157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6130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Short-Term Working Memory</a:t>
            </a:r>
            <a:endParaRPr lang="en-US" dirty="0"/>
          </a:p>
        </p:txBody>
      </p:sp>
      <p:sp>
        <p:nvSpPr>
          <p:cNvPr id="3" name="Content Placeholder 2"/>
          <p:cNvSpPr>
            <a:spLocks noGrp="1"/>
          </p:cNvSpPr>
          <p:nvPr>
            <p:ph idx="1"/>
          </p:nvPr>
        </p:nvSpPr>
        <p:spPr>
          <a:noFill/>
        </p:spPr>
        <p:txBody>
          <a:bodyPr>
            <a:normAutofit fontScale="92500" lnSpcReduction="20000"/>
          </a:bodyPr>
          <a:lstStyle/>
          <a:p>
            <a:pPr lvl="0" eaLnBrk="0" fontAlgn="base" hangingPunct="0">
              <a:spcBef>
                <a:spcPct val="0"/>
              </a:spcBef>
              <a:spcAft>
                <a:spcPts val="600"/>
              </a:spcAft>
            </a:pPr>
            <a:r>
              <a:rPr lang="en-US" sz="3200" dirty="0" smtClean="0">
                <a:latin typeface="Arial" pitchFamily="34" charset="0"/>
                <a:ea typeface="Calibri" pitchFamily="34" charset="0"/>
                <a:cs typeface="Arial" pitchFamily="34" charset="0"/>
              </a:rPr>
              <a:t>STM provides temporary storage for information transferred from sensory and long-term memory.</a:t>
            </a:r>
          </a:p>
          <a:p>
            <a:pPr lvl="0" eaLnBrk="0" fontAlgn="base" hangingPunct="0">
              <a:spcBef>
                <a:spcPct val="0"/>
              </a:spcBef>
              <a:spcAft>
                <a:spcPts val="600"/>
              </a:spcAft>
            </a:pPr>
            <a:r>
              <a:rPr lang="en-US" sz="3200" b="1" dirty="0" smtClean="0">
                <a:latin typeface="Arial" pitchFamily="34" charset="0"/>
                <a:ea typeface="Calibri" pitchFamily="34" charset="0"/>
                <a:cs typeface="Arial" pitchFamily="34" charset="0"/>
              </a:rPr>
              <a:t>Duration </a:t>
            </a:r>
            <a:r>
              <a:rPr lang="en-US" sz="3200" dirty="0" smtClean="0">
                <a:latin typeface="Arial" pitchFamily="34" charset="0"/>
                <a:ea typeface="Calibri" pitchFamily="34" charset="0"/>
                <a:cs typeface="Arial" pitchFamily="34" charset="0"/>
              </a:rPr>
              <a:t>– about 20 seconds</a:t>
            </a:r>
          </a:p>
          <a:p>
            <a:pPr marL="800100" lvl="1" indent="-342900" eaLnBrk="0" fontAlgn="base" hangingPunct="0">
              <a:spcBef>
                <a:spcPct val="0"/>
              </a:spcBef>
              <a:spcAft>
                <a:spcPts val="600"/>
              </a:spcAft>
              <a:buFont typeface="Arial" pitchFamily="34" charset="0"/>
              <a:buChar char="•"/>
            </a:pPr>
            <a:r>
              <a:rPr lang="en-US" sz="3200" dirty="0" smtClean="0">
                <a:latin typeface="Arial" pitchFamily="34" charset="0"/>
                <a:ea typeface="Calibri" pitchFamily="34" charset="0"/>
                <a:cs typeface="Arial" pitchFamily="34" charset="0"/>
              </a:rPr>
              <a:t>Can be retained longer through maintenance rehearsal </a:t>
            </a:r>
          </a:p>
          <a:p>
            <a:pPr marL="800100" lvl="1" indent="-342900" eaLnBrk="0" fontAlgn="base" hangingPunct="0">
              <a:spcBef>
                <a:spcPct val="0"/>
              </a:spcBef>
              <a:spcAft>
                <a:spcPts val="600"/>
              </a:spcAft>
              <a:buFont typeface="Arial" pitchFamily="34" charset="0"/>
              <a:buChar char="•"/>
            </a:pPr>
            <a:r>
              <a:rPr lang="en-US" sz="3200" dirty="0" smtClean="0">
                <a:latin typeface="Arial" pitchFamily="34" charset="0"/>
                <a:ea typeface="Calibri" pitchFamily="34" charset="0"/>
                <a:cs typeface="Arial" pitchFamily="34" charset="0"/>
              </a:rPr>
              <a:t>Mental or verbal repetition of information</a:t>
            </a:r>
          </a:p>
          <a:p>
            <a:pPr marL="800100" lvl="1" indent="-342900" eaLnBrk="0" fontAlgn="base" hangingPunct="0">
              <a:spcBef>
                <a:spcPct val="0"/>
              </a:spcBef>
              <a:spcAft>
                <a:spcPts val="600"/>
              </a:spcAft>
              <a:buFont typeface="Arial" pitchFamily="34" charset="0"/>
              <a:buChar char="•"/>
            </a:pPr>
            <a:r>
              <a:rPr lang="en-US" sz="3200" dirty="0" smtClean="0">
                <a:latin typeface="Arial" pitchFamily="34" charset="0"/>
                <a:ea typeface="Calibri" pitchFamily="34" charset="0"/>
                <a:cs typeface="Arial" pitchFamily="34" charset="0"/>
              </a:rPr>
              <a:t>Information loss may be due to </a:t>
            </a:r>
            <a:r>
              <a:rPr lang="en-US" sz="3200" b="1" dirty="0" smtClean="0">
                <a:latin typeface="Arial" pitchFamily="34" charset="0"/>
                <a:ea typeface="Calibri" pitchFamily="34" charset="0"/>
                <a:cs typeface="Arial" pitchFamily="34" charset="0"/>
              </a:rPr>
              <a:t>decay</a:t>
            </a:r>
            <a:r>
              <a:rPr lang="en-US" sz="3200" dirty="0" smtClean="0">
                <a:latin typeface="Arial" pitchFamily="34" charset="0"/>
                <a:ea typeface="Calibri" pitchFamily="34" charset="0"/>
                <a:cs typeface="Arial" pitchFamily="34" charset="0"/>
              </a:rPr>
              <a:t> or </a:t>
            </a:r>
            <a:r>
              <a:rPr lang="en-US" sz="3200" b="1" dirty="0" smtClean="0">
                <a:latin typeface="Arial" pitchFamily="34" charset="0"/>
                <a:ea typeface="Calibri" pitchFamily="34" charset="0"/>
                <a:cs typeface="Arial" pitchFamily="34" charset="0"/>
              </a:rPr>
              <a:t>interference</a:t>
            </a:r>
            <a:r>
              <a:rPr lang="en-US" sz="3200" dirty="0" smtClean="0">
                <a:latin typeface="Arial" pitchFamily="34" charset="0"/>
                <a:ea typeface="Calibri" pitchFamily="34" charset="0"/>
                <a:cs typeface="Arial" pitchFamily="34" charset="0"/>
              </a:rPr>
              <a:t> from new or competing information</a:t>
            </a:r>
            <a:endParaRPr lang="en-US" sz="3200" b="1" dirty="0" smtClean="0">
              <a:latin typeface="Arial" pitchFamily="34" charset="0"/>
              <a:ea typeface="Calibri" pitchFamily="34" charset="0"/>
              <a:cs typeface="Arial" pitchFamily="34" charset="0"/>
            </a:endParaRPr>
          </a:p>
          <a:p>
            <a:pPr marL="400050" eaLnBrk="0" fontAlgn="base" hangingPunct="0">
              <a:lnSpc>
                <a:spcPts val="2200"/>
              </a:lnSpc>
              <a:spcBef>
                <a:spcPct val="0"/>
              </a:spcBef>
              <a:spcAft>
                <a:spcPts val="600"/>
              </a:spcAft>
            </a:pPr>
            <a:endParaRPr lang="en-US" sz="2400" dirty="0" smtClean="0">
              <a:latin typeface="Arial" pitchFamily="34" charset="0"/>
              <a:ea typeface="Calibri" pitchFamily="34" charset="0"/>
              <a:cs typeface="Arial" pitchFamily="34" charset="0"/>
            </a:endParaRPr>
          </a:p>
          <a:p>
            <a:pPr marL="400050" eaLnBrk="0" fontAlgn="base" hangingPunct="0">
              <a:lnSpc>
                <a:spcPts val="2200"/>
              </a:lnSpc>
              <a:spcBef>
                <a:spcPct val="0"/>
              </a:spcBef>
              <a:spcAft>
                <a:spcPts val="600"/>
              </a:spcAft>
            </a:pPr>
            <a:endParaRPr lang="en-US" dirty="0" smtClean="0">
              <a:latin typeface="Arial" pitchFamily="34" charset="0"/>
              <a:ea typeface="Calibri" pitchFamily="34" charset="0"/>
              <a:cs typeface="Arial" pitchFamily="34" charset="0"/>
            </a:endParaRPr>
          </a:p>
        </p:txBody>
      </p:sp>
    </p:spTree>
    <p:extLst>
      <p:ext uri="{BB962C8B-B14F-4D97-AF65-F5344CB8AC3E}">
        <p14:creationId xmlns:p14="http://schemas.microsoft.com/office/powerpoint/2010/main" val="17220720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762000" y="762000"/>
            <a:ext cx="7772400" cy="1143000"/>
          </a:xfrm>
        </p:spPr>
        <p:txBody>
          <a:bodyPr/>
          <a:lstStyle/>
          <a:p>
            <a:pPr eaLnBrk="1" hangingPunct="1"/>
            <a:r>
              <a:rPr lang="en-US" altLang="en-US" smtClean="0"/>
              <a:t>Maintenance (Rote) Rehearsal </a:t>
            </a:r>
          </a:p>
        </p:txBody>
      </p:sp>
      <p:sp>
        <p:nvSpPr>
          <p:cNvPr id="99331" name="Rectangle 3"/>
          <p:cNvSpPr>
            <a:spLocks noGrp="1" noChangeArrowheads="1"/>
          </p:cNvSpPr>
          <p:nvPr>
            <p:ph type="body" idx="1"/>
          </p:nvPr>
        </p:nvSpPr>
        <p:spPr>
          <a:xfrm>
            <a:off x="609600" y="1676400"/>
            <a:ext cx="8153400" cy="1390650"/>
          </a:xfrm>
          <a:noFill/>
        </p:spPr>
        <p:txBody>
          <a:bodyPr lIns="92075" tIns="46038" rIns="92075" bIns="46038">
            <a:noAutofit/>
          </a:bodyPr>
          <a:lstStyle/>
          <a:p>
            <a:pPr algn="l" eaLnBrk="1" hangingPunct="1">
              <a:lnSpc>
                <a:spcPct val="120000"/>
              </a:lnSpc>
            </a:pPr>
            <a:r>
              <a:rPr lang="en-US" altLang="en-US" sz="3200" dirty="0" smtClean="0"/>
              <a:t>Mental or verbal repetition of information allows information to remain in working memory longer than the usual 20 seconds, usually without meaning</a:t>
            </a:r>
          </a:p>
        </p:txBody>
      </p:sp>
      <p:sp>
        <p:nvSpPr>
          <p:cNvPr id="99332" name="Rectangle 4"/>
          <p:cNvSpPr>
            <a:spLocks noChangeArrowheads="1"/>
          </p:cNvSpPr>
          <p:nvPr/>
        </p:nvSpPr>
        <p:spPr bwMode="auto">
          <a:xfrm>
            <a:off x="812800" y="2362200"/>
            <a:ext cx="8178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lgn="just" eaLnBrk="0" hangingPunct="0">
              <a:spcBef>
                <a:spcPct val="20000"/>
              </a:spcBef>
              <a:buChar char="•"/>
              <a:defRPr sz="3400">
                <a:solidFill>
                  <a:schemeClr val="accent2"/>
                </a:solidFill>
                <a:latin typeface="Helvetica" pitchFamily="34" charset="0"/>
              </a:defRPr>
            </a:lvl1pPr>
            <a:lvl2pPr marL="742950" indent="-285750" eaLnBrk="0" hangingPunct="0">
              <a:spcBef>
                <a:spcPct val="20000"/>
              </a:spcBef>
              <a:buChar char="–"/>
              <a:defRPr sz="3000">
                <a:solidFill>
                  <a:schemeClr val="hlink"/>
                </a:solidFill>
                <a:latin typeface="Helvetica" pitchFamily="34" charset="0"/>
              </a:defRPr>
            </a:lvl2pPr>
            <a:lvl3pPr marL="1143000" indent="-228600" eaLnBrk="0" hangingPunct="0">
              <a:spcBef>
                <a:spcPct val="20000"/>
              </a:spcBef>
              <a:buChar char="•"/>
              <a:defRPr sz="2800">
                <a:solidFill>
                  <a:schemeClr val="tx1"/>
                </a:solidFill>
                <a:latin typeface="Helvetica" pitchFamily="34" charset="0"/>
              </a:defRPr>
            </a:lvl3pPr>
            <a:lvl4pPr marL="1600200" indent="-228600" eaLnBrk="0" hangingPunct="0">
              <a:spcBef>
                <a:spcPct val="20000"/>
              </a:spcBef>
              <a:buChar char="–"/>
              <a:defRPr sz="2400">
                <a:solidFill>
                  <a:schemeClr val="tx1"/>
                </a:solidFill>
                <a:latin typeface="Helvetica" pitchFamily="34" charset="0"/>
              </a:defRPr>
            </a:lvl4pPr>
            <a:lvl5pPr marL="2057400" indent="-228600" eaLnBrk="0" hangingPunct="0">
              <a:spcBef>
                <a:spcPct val="20000"/>
              </a:spcBef>
              <a:buChar char="»"/>
              <a:defRPr sz="2000">
                <a:solidFill>
                  <a:schemeClr val="tx1"/>
                </a:solidFill>
                <a:latin typeface="Helvetica" pitchFamily="34" charset="0"/>
              </a:defRPr>
            </a:lvl5pPr>
            <a:lvl6pPr marL="2514600" indent="-228600" eaLnBrk="0" fontAlgn="base" hangingPunct="0">
              <a:spcBef>
                <a:spcPct val="20000"/>
              </a:spcBef>
              <a:spcAft>
                <a:spcPct val="0"/>
              </a:spcAft>
              <a:buChar char="»"/>
              <a:defRPr sz="2000">
                <a:solidFill>
                  <a:schemeClr val="tx1"/>
                </a:solidFill>
                <a:latin typeface="Helvetica" pitchFamily="34" charset="0"/>
              </a:defRPr>
            </a:lvl6pPr>
            <a:lvl7pPr marL="2971800" indent="-228600" eaLnBrk="0" fontAlgn="base" hangingPunct="0">
              <a:spcBef>
                <a:spcPct val="20000"/>
              </a:spcBef>
              <a:spcAft>
                <a:spcPct val="0"/>
              </a:spcAft>
              <a:buChar char="»"/>
              <a:defRPr sz="2000">
                <a:solidFill>
                  <a:schemeClr val="tx1"/>
                </a:solidFill>
                <a:latin typeface="Helvetica" pitchFamily="34" charset="0"/>
              </a:defRPr>
            </a:lvl7pPr>
            <a:lvl8pPr marL="3429000" indent="-228600" eaLnBrk="0" fontAlgn="base" hangingPunct="0">
              <a:spcBef>
                <a:spcPct val="20000"/>
              </a:spcBef>
              <a:spcAft>
                <a:spcPct val="0"/>
              </a:spcAft>
              <a:buChar char="»"/>
              <a:defRPr sz="2000">
                <a:solidFill>
                  <a:schemeClr val="tx1"/>
                </a:solidFill>
                <a:latin typeface="Helvetica" pitchFamily="34" charset="0"/>
              </a:defRPr>
            </a:lvl8pPr>
            <a:lvl9pPr marL="3886200" indent="-228600" eaLnBrk="0" fontAlgn="base" hangingPunct="0">
              <a:spcBef>
                <a:spcPct val="20000"/>
              </a:spcBef>
              <a:spcAft>
                <a:spcPct val="0"/>
              </a:spcAft>
              <a:buChar char="»"/>
              <a:defRPr sz="2000">
                <a:solidFill>
                  <a:schemeClr val="tx1"/>
                </a:solidFill>
                <a:latin typeface="Helvetica" pitchFamily="34" charset="0"/>
              </a:defRPr>
            </a:lvl9pPr>
          </a:lstStyle>
          <a:p>
            <a:pPr algn="l">
              <a:spcBef>
                <a:spcPct val="0"/>
              </a:spcBef>
              <a:buFontTx/>
              <a:buNone/>
            </a:pPr>
            <a:endParaRPr lang="en-US" altLang="en-US" sz="9600">
              <a:solidFill>
                <a:schemeClr val="tx1"/>
              </a:solidFill>
              <a:latin typeface="Arial Black" pitchFamily="34" charset="0"/>
            </a:endParaRPr>
          </a:p>
        </p:txBody>
      </p:sp>
    </p:spTree>
    <p:extLst>
      <p:ext uri="{BB962C8B-B14F-4D97-AF65-F5344CB8AC3E}">
        <p14:creationId xmlns:p14="http://schemas.microsoft.com/office/powerpoint/2010/main" val="21510209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9331">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99331">
                                            <p:txEl>
                                              <p:pRg st="0" end="0"/>
                                            </p:txEl>
                                          </p:spTgt>
                                        </p:tgtEl>
                                        <p:attrNameLst>
                                          <p:attrName>ppt_c</p:attrName>
                                        </p:attrNameLst>
                                      </p:cBhvr>
                                      <p:to>
                                        <a:schemeClr val="tx2"/>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499"/>
                                          </p:stCondLst>
                                        </p:cTn>
                                        <p:tgtEl>
                                          <p:spTgt spid="99332"/>
                                        </p:tgtEl>
                                        <p:attrNameLst>
                                          <p:attrName>style.visibility</p:attrName>
                                        </p:attrNameLst>
                                      </p:cBhvr>
                                      <p:to>
                                        <p:strVal val="visible"/>
                                      </p:to>
                                    </p:set>
                                  </p:childTnLst>
                                  <p:subTnLst>
                                    <p:animClr clrSpc="rgb" dir="cw">
                                      <p:cBhvr override="childStyle">
                                        <p:cTn dur="1" fill="hold" display="0" masterRel="nextClick" afterEffect="1"/>
                                        <p:tgtEl>
                                          <p:spTgt spid="99332"/>
                                        </p:tgtEl>
                                        <p:attrNameLst>
                                          <p:attrName>ppt_c</p:attrName>
                                        </p:attrNameLst>
                                      </p:cBhvr>
                                      <p:to>
                                        <a:schemeClr val="tx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1" grpId="0" build="p" autoUpdateAnimBg="0"/>
      <p:bldP spid="99332"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Short-Term Working Memory</a:t>
            </a:r>
            <a:endParaRPr lang="en-US" dirty="0"/>
          </a:p>
        </p:txBody>
      </p:sp>
      <p:sp>
        <p:nvSpPr>
          <p:cNvPr id="3" name="Content Placeholder 2"/>
          <p:cNvSpPr>
            <a:spLocks noGrp="1"/>
          </p:cNvSpPr>
          <p:nvPr>
            <p:ph idx="1"/>
          </p:nvPr>
        </p:nvSpPr>
        <p:spPr>
          <a:noFill/>
        </p:spPr>
        <p:txBody>
          <a:bodyPr>
            <a:normAutofit fontScale="92500" lnSpcReduction="10000"/>
          </a:bodyPr>
          <a:lstStyle/>
          <a:p>
            <a:pPr marL="400050" eaLnBrk="0" fontAlgn="base" hangingPunct="0">
              <a:spcBef>
                <a:spcPct val="0"/>
              </a:spcBef>
              <a:spcAft>
                <a:spcPts val="600"/>
              </a:spcAft>
            </a:pPr>
            <a:r>
              <a:rPr lang="en-US" sz="3200" b="1" dirty="0" smtClean="0">
                <a:latin typeface="Arial" pitchFamily="34" charset="0"/>
                <a:ea typeface="Calibri" pitchFamily="34" charset="0"/>
                <a:cs typeface="Arial" pitchFamily="34" charset="0"/>
              </a:rPr>
              <a:t>Capacity</a:t>
            </a:r>
          </a:p>
          <a:p>
            <a:pPr lvl="1">
              <a:spcAft>
                <a:spcPts val="600"/>
              </a:spcAft>
            </a:pPr>
            <a:r>
              <a:rPr lang="en-US" sz="3200" dirty="0" smtClean="0">
                <a:latin typeface="Arial" pitchFamily="34" charset="0"/>
                <a:cs typeface="Arial" pitchFamily="34" charset="0"/>
              </a:rPr>
              <a:t>Described by George Miller as “The Magical Number Seven, Plus or Minus Two”</a:t>
            </a:r>
          </a:p>
          <a:p>
            <a:pPr lvl="1">
              <a:spcAft>
                <a:spcPts val="600"/>
              </a:spcAft>
            </a:pPr>
            <a:r>
              <a:rPr lang="en-US" sz="3200" dirty="0" smtClean="0">
                <a:latin typeface="Arial" pitchFamily="34" charset="0"/>
                <a:cs typeface="Arial" pitchFamily="34" charset="0"/>
              </a:rPr>
              <a:t>Can be increased by chunking; maintenance rehearsal to encode</a:t>
            </a:r>
          </a:p>
          <a:p>
            <a:pPr lvl="1">
              <a:spcAft>
                <a:spcPts val="600"/>
              </a:spcAft>
            </a:pPr>
            <a:r>
              <a:rPr lang="en-US" sz="3200" dirty="0" smtClean="0">
                <a:latin typeface="Arial" pitchFamily="34" charset="0"/>
                <a:cs typeface="Arial" pitchFamily="34" charset="0"/>
              </a:rPr>
              <a:t>Current research suggests that the true “magical number” is four plus or minus one when chunking not an option (Cowan)</a:t>
            </a:r>
          </a:p>
          <a:p>
            <a:pPr marL="800100" lvl="1" eaLnBrk="0" fontAlgn="base" hangingPunct="0">
              <a:lnSpc>
                <a:spcPts val="2200"/>
              </a:lnSpc>
              <a:spcBef>
                <a:spcPct val="0"/>
              </a:spcBef>
              <a:spcAft>
                <a:spcPts val="600"/>
              </a:spcAft>
            </a:pPr>
            <a:endParaRPr lang="en-US" sz="2000" b="1" dirty="0" smtClean="0">
              <a:latin typeface="Arial" pitchFamily="34" charset="0"/>
              <a:ea typeface="Calibri" pitchFamily="34" charset="0"/>
              <a:cs typeface="Arial" pitchFamily="34" charset="0"/>
            </a:endParaRPr>
          </a:p>
          <a:p>
            <a:pPr marL="400050" eaLnBrk="0" fontAlgn="base" hangingPunct="0">
              <a:lnSpc>
                <a:spcPts val="2200"/>
              </a:lnSpc>
              <a:spcBef>
                <a:spcPct val="0"/>
              </a:spcBef>
              <a:spcAft>
                <a:spcPts val="600"/>
              </a:spcAft>
            </a:pPr>
            <a:endParaRPr lang="en-US" sz="2400" dirty="0" smtClean="0">
              <a:latin typeface="Arial" pitchFamily="34" charset="0"/>
              <a:ea typeface="Calibri" pitchFamily="34" charset="0"/>
              <a:cs typeface="Arial" pitchFamily="34" charset="0"/>
            </a:endParaRPr>
          </a:p>
          <a:p>
            <a:pPr marL="400050" eaLnBrk="0" fontAlgn="base" hangingPunct="0">
              <a:lnSpc>
                <a:spcPts val="2200"/>
              </a:lnSpc>
              <a:spcBef>
                <a:spcPct val="0"/>
              </a:spcBef>
              <a:spcAft>
                <a:spcPts val="600"/>
              </a:spcAft>
            </a:pPr>
            <a:endParaRPr lang="en-US" dirty="0" smtClean="0">
              <a:latin typeface="Arial" pitchFamily="34" charset="0"/>
              <a:ea typeface="Calibri" pitchFamily="34" charset="0"/>
              <a:cs typeface="Arial" pitchFamily="34" charset="0"/>
            </a:endParaRPr>
          </a:p>
        </p:txBody>
      </p:sp>
    </p:spTree>
    <p:extLst>
      <p:ext uri="{BB962C8B-B14F-4D97-AF65-F5344CB8AC3E}">
        <p14:creationId xmlns:p14="http://schemas.microsoft.com/office/powerpoint/2010/main" val="356616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haroni" pitchFamily="2" charset="-79"/>
                <a:cs typeface="Aharoni" pitchFamily="2" charset="-79"/>
              </a:rPr>
              <a:t>Demonstration of Short</a:t>
            </a:r>
            <a:r>
              <a:rPr lang="en-US" dirty="0" smtClean="0">
                <a:latin typeface="Aharoni" pitchFamily="2" charset="-79"/>
                <a:cs typeface="Aharoni" pitchFamily="2" charset="-79"/>
              </a:rPr>
              <a:t>-Term </a:t>
            </a:r>
            <a:r>
              <a:rPr lang="en-US" dirty="0">
                <a:latin typeface="Aharoni" pitchFamily="2" charset="-79"/>
                <a:cs typeface="Aharoni" pitchFamily="2" charset="-79"/>
              </a:rPr>
              <a:t>Memory Capacity</a:t>
            </a:r>
          </a:p>
        </p:txBody>
      </p:sp>
      <p:sp>
        <p:nvSpPr>
          <p:cNvPr id="3" name="Content Placeholder 2"/>
          <p:cNvSpPr>
            <a:spLocks noGrp="1"/>
          </p:cNvSpPr>
          <p:nvPr>
            <p:ph idx="1"/>
          </p:nvPr>
        </p:nvSpPr>
        <p:spPr/>
        <p:txBody>
          <a:bodyPr/>
          <a:lstStyle/>
          <a:p>
            <a:r>
              <a:rPr lang="pl-PL" dirty="0" err="1"/>
              <a:t>Row</a:t>
            </a:r>
            <a:r>
              <a:rPr lang="pl-PL" dirty="0"/>
              <a:t> 1 — 8 7 4 6 </a:t>
            </a:r>
          </a:p>
          <a:p>
            <a:r>
              <a:rPr lang="pl-PL" dirty="0" err="1"/>
              <a:t>Row</a:t>
            </a:r>
            <a:r>
              <a:rPr lang="pl-PL" dirty="0"/>
              <a:t> 2 — 3 4 9 6 2</a:t>
            </a:r>
          </a:p>
          <a:p>
            <a:r>
              <a:rPr lang="pl-PL" dirty="0" err="1"/>
              <a:t>Row</a:t>
            </a:r>
            <a:r>
              <a:rPr lang="pl-PL" dirty="0"/>
              <a:t> 3 — 4 2 7 7 1 6 </a:t>
            </a:r>
          </a:p>
          <a:p>
            <a:r>
              <a:rPr lang="pl-PL" dirty="0" err="1"/>
              <a:t>Row</a:t>
            </a:r>
            <a:r>
              <a:rPr lang="pl-PL" dirty="0"/>
              <a:t> 4 — 5 1 4 0 8 1 3 </a:t>
            </a:r>
          </a:p>
          <a:p>
            <a:r>
              <a:rPr lang="pl-PL" dirty="0" err="1"/>
              <a:t>Row</a:t>
            </a:r>
            <a:r>
              <a:rPr lang="pl-PL" dirty="0"/>
              <a:t> 5 — 1 8 3 9 5 5 2 1 </a:t>
            </a:r>
            <a:endParaRPr lang="pl-PL" dirty="0" smtClean="0"/>
          </a:p>
          <a:p>
            <a:r>
              <a:rPr lang="pl-PL" dirty="0" err="1" smtClean="0"/>
              <a:t>Row</a:t>
            </a:r>
            <a:r>
              <a:rPr lang="pl-PL" dirty="0" smtClean="0"/>
              <a:t> </a:t>
            </a:r>
            <a:r>
              <a:rPr lang="pl-PL" dirty="0"/>
              <a:t>6 — 2 1 4 9 7 5 2 4 8 </a:t>
            </a:r>
            <a:endParaRPr lang="pl-PL" dirty="0" smtClean="0"/>
          </a:p>
          <a:p>
            <a:r>
              <a:rPr lang="pl-PL" dirty="0" err="1" smtClean="0"/>
              <a:t>Row</a:t>
            </a:r>
            <a:r>
              <a:rPr lang="pl-PL" dirty="0" smtClean="0"/>
              <a:t> </a:t>
            </a:r>
            <a:r>
              <a:rPr lang="pl-PL" dirty="0"/>
              <a:t>7 — 9 3 7 1 0 4 2 8 9 7 </a:t>
            </a:r>
            <a:endParaRPr lang="pl-PL" dirty="0" smtClean="0"/>
          </a:p>
          <a:p>
            <a:r>
              <a:rPr lang="pl-PL" dirty="0" err="1" smtClean="0"/>
              <a:t>Row</a:t>
            </a:r>
            <a:r>
              <a:rPr lang="pl-PL" dirty="0" smtClean="0"/>
              <a:t> </a:t>
            </a:r>
            <a:r>
              <a:rPr lang="pl-PL" dirty="0"/>
              <a:t>8 — 7 1 9 0 4 2 6 0 4 1 8</a:t>
            </a:r>
            <a:endParaRPr lang="en-US" dirty="0"/>
          </a:p>
        </p:txBody>
      </p:sp>
    </p:spTree>
    <p:extLst>
      <p:ext uri="{BB962C8B-B14F-4D97-AF65-F5344CB8AC3E}">
        <p14:creationId xmlns:p14="http://schemas.microsoft.com/office/powerpoint/2010/main" val="24229804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smtClean="0"/>
              <a:t>Chunking</a:t>
            </a:r>
          </a:p>
        </p:txBody>
      </p:sp>
      <p:sp>
        <p:nvSpPr>
          <p:cNvPr id="109571" name="Rectangle 3"/>
          <p:cNvSpPr>
            <a:spLocks noGrp="1" noChangeArrowheads="1"/>
          </p:cNvSpPr>
          <p:nvPr>
            <p:ph type="body" idx="1"/>
          </p:nvPr>
        </p:nvSpPr>
        <p:spPr/>
        <p:txBody>
          <a:bodyPr/>
          <a:lstStyle/>
          <a:p>
            <a:pPr eaLnBrk="1" hangingPunct="1"/>
            <a:r>
              <a:rPr lang="en-US" altLang="en-US" sz="3800" dirty="0" smtClean="0"/>
              <a:t>Grouping small bits of information into larger units of information</a:t>
            </a:r>
            <a:endParaRPr lang="en-US" altLang="en-US" dirty="0" smtClean="0"/>
          </a:p>
          <a:p>
            <a:pPr lvl="1" eaLnBrk="1" hangingPunct="1"/>
            <a:r>
              <a:rPr lang="en-US" altLang="en-US" dirty="0" smtClean="0"/>
              <a:t>expands working memory load</a:t>
            </a:r>
          </a:p>
          <a:p>
            <a:pPr eaLnBrk="1" hangingPunct="1"/>
            <a:r>
              <a:rPr lang="en-US" altLang="en-US" sz="3800" dirty="0" smtClean="0"/>
              <a:t>Which is easier to remember?</a:t>
            </a:r>
            <a:endParaRPr lang="en-US" altLang="en-US" dirty="0" smtClean="0"/>
          </a:p>
          <a:p>
            <a:pPr lvl="1" eaLnBrk="1" hangingPunct="1"/>
            <a:r>
              <a:rPr lang="en-US" altLang="en-US" dirty="0" smtClean="0"/>
              <a:t> UAVFCIDBDSAI</a:t>
            </a:r>
          </a:p>
          <a:p>
            <a:pPr lvl="1" eaLnBrk="1" hangingPunct="1"/>
            <a:r>
              <a:rPr lang="en-US" altLang="en-US" dirty="0" smtClean="0"/>
              <a:t>DVDFBIUSACIA</a:t>
            </a:r>
          </a:p>
        </p:txBody>
      </p:sp>
    </p:spTree>
    <p:extLst>
      <p:ext uri="{BB962C8B-B14F-4D97-AF65-F5344CB8AC3E}">
        <p14:creationId xmlns:p14="http://schemas.microsoft.com/office/powerpoint/2010/main" val="17031475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9571">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09571">
                                            <p:txEl>
                                              <p:pRg st="0" end="0"/>
                                            </p:txEl>
                                          </p:spTgt>
                                        </p:tgtEl>
                                        <p:attrNameLst>
                                          <p:attrName>ppt_c</p:attrName>
                                        </p:attrNameLst>
                                      </p:cBhvr>
                                      <p:to>
                                        <a:schemeClr val="tx2"/>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9571">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09571">
                                            <p:txEl>
                                              <p:pRg st="1" end="1"/>
                                            </p:txEl>
                                          </p:spTgt>
                                        </p:tgtEl>
                                        <p:attrNameLst>
                                          <p:attrName>ppt_c</p:attrName>
                                        </p:attrNameLst>
                                      </p:cBhvr>
                                      <p:to>
                                        <a:schemeClr val="tx2"/>
                                      </p:to>
                                    </p:animClr>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9571">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09571">
                                            <p:txEl>
                                              <p:pRg st="2" end="2"/>
                                            </p:txEl>
                                          </p:spTgt>
                                        </p:tgtEl>
                                        <p:attrNameLst>
                                          <p:attrName>ppt_c</p:attrName>
                                        </p:attrNameLst>
                                      </p:cBhvr>
                                      <p:to>
                                        <a:schemeClr val="tx2"/>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09571">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109571">
                                            <p:txEl>
                                              <p:pRg st="3" end="3"/>
                                            </p:txEl>
                                          </p:spTgt>
                                        </p:tgtEl>
                                        <p:attrNameLst>
                                          <p:attrName>ppt_c</p:attrName>
                                        </p:attrNameLst>
                                      </p:cBhvr>
                                      <p:to>
                                        <a:schemeClr val="tx2"/>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09571">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109571">
                                            <p:txEl>
                                              <p:pRg st="4" end="4"/>
                                            </p:txEl>
                                          </p:spTgt>
                                        </p:tgtEl>
                                        <p:attrNameLst>
                                          <p:attrName>ppt_c</p:attrName>
                                        </p:attrNameLst>
                                      </p:cBhvr>
                                      <p:to>
                                        <a:schemeClr val="tx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1" grpId="0" build="p" bldLvl="5"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
            </a:r>
            <a:br>
              <a:rPr lang="en-US" smtClean="0"/>
            </a:br>
            <a:r>
              <a:rPr lang="en-US" smtClean="0"/>
              <a:t>From Short-Term Memory to Working Memory</a:t>
            </a:r>
            <a:br>
              <a:rPr lang="en-US" smtClean="0"/>
            </a:br>
            <a:endParaRPr lang="en-US" dirty="0"/>
          </a:p>
        </p:txBody>
      </p:sp>
      <p:sp>
        <p:nvSpPr>
          <p:cNvPr id="3" name="Content Placeholder 2"/>
          <p:cNvSpPr>
            <a:spLocks noGrp="1"/>
          </p:cNvSpPr>
          <p:nvPr>
            <p:ph idx="1"/>
          </p:nvPr>
        </p:nvSpPr>
        <p:spPr/>
        <p:txBody>
          <a:bodyPr/>
          <a:lstStyle/>
          <a:p>
            <a:r>
              <a:rPr lang="en-US" dirty="0" smtClean="0"/>
              <a:t>Baddeley’s model of working memory</a:t>
            </a:r>
          </a:p>
          <a:p>
            <a:pPr lvl="1"/>
            <a:r>
              <a:rPr lang="en-US" dirty="0" smtClean="0"/>
              <a:t>The terms working memory and short-term memory are sometimes used interchangeably</a:t>
            </a:r>
          </a:p>
          <a:p>
            <a:pPr lvl="1"/>
            <a:r>
              <a:rPr lang="en-US" dirty="0" smtClean="0"/>
              <a:t>Working memory refers to the active, conscious manipulation of temporarily stored information with three main components, each of which can function independently</a:t>
            </a:r>
          </a:p>
          <a:p>
            <a:pPr lvl="1"/>
            <a:r>
              <a:rPr lang="en-US" dirty="0" smtClean="0"/>
              <a:t>Phonological Loop: specializes in verbal material</a:t>
            </a:r>
          </a:p>
          <a:p>
            <a:pPr lvl="1"/>
            <a:r>
              <a:rPr lang="en-US" dirty="0" smtClean="0"/>
              <a:t>Visuospatial Sketchpad: visual or spatial material</a:t>
            </a:r>
          </a:p>
          <a:p>
            <a:pPr lvl="1"/>
            <a:r>
              <a:rPr lang="en-US" dirty="0" smtClean="0"/>
              <a:t>Central Executive: retrieves from LTM if needed</a:t>
            </a:r>
            <a:endParaRPr lang="en-US" dirty="0"/>
          </a:p>
        </p:txBody>
      </p:sp>
    </p:spTree>
    <p:extLst>
      <p:ext uri="{BB962C8B-B14F-4D97-AF65-F5344CB8AC3E}">
        <p14:creationId xmlns:p14="http://schemas.microsoft.com/office/powerpoint/2010/main" val="11647733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85800" y="609600"/>
            <a:ext cx="7772400" cy="1143000"/>
          </a:xfrm>
        </p:spPr>
        <p:txBody>
          <a:bodyPr/>
          <a:lstStyle/>
          <a:p>
            <a:pPr eaLnBrk="1" hangingPunct="1"/>
            <a:r>
              <a:rPr lang="en-US" altLang="en-US" smtClean="0"/>
              <a:t>Long-term Memory</a:t>
            </a:r>
          </a:p>
        </p:txBody>
      </p:sp>
      <p:sp>
        <p:nvSpPr>
          <p:cNvPr id="115715" name="Rectangle 3"/>
          <p:cNvSpPr>
            <a:spLocks noGrp="1" noChangeArrowheads="1"/>
          </p:cNvSpPr>
          <p:nvPr>
            <p:ph type="body" sz="half" idx="1"/>
          </p:nvPr>
        </p:nvSpPr>
        <p:spPr>
          <a:xfrm>
            <a:off x="685800" y="1676400"/>
            <a:ext cx="7620000" cy="1676400"/>
          </a:xfrm>
          <a:noFill/>
        </p:spPr>
        <p:txBody>
          <a:bodyPr lIns="92075" tIns="46038" rIns="92075" bIns="46038">
            <a:normAutofit/>
          </a:bodyPr>
          <a:lstStyle/>
          <a:p>
            <a:pPr algn="l" eaLnBrk="1" hangingPunct="1">
              <a:lnSpc>
                <a:spcPct val="110000"/>
              </a:lnSpc>
            </a:pPr>
            <a:r>
              <a:rPr lang="en-US" altLang="en-US" sz="3000" dirty="0" smtClean="0"/>
              <a:t>Once information passes from sensory to working (short term) memory, it can be encoded into long-term memory </a:t>
            </a:r>
          </a:p>
        </p:txBody>
      </p:sp>
      <p:grpSp>
        <p:nvGrpSpPr>
          <p:cNvPr id="2" name="Group 4"/>
          <p:cNvGrpSpPr>
            <a:grpSpLocks/>
          </p:cNvGrpSpPr>
          <p:nvPr/>
        </p:nvGrpSpPr>
        <p:grpSpPr bwMode="auto">
          <a:xfrm>
            <a:off x="0" y="3276600"/>
            <a:ext cx="8991600" cy="2703513"/>
            <a:chOff x="0" y="1584"/>
            <a:chExt cx="5664" cy="1800"/>
          </a:xfrm>
        </p:grpSpPr>
        <p:sp>
          <p:nvSpPr>
            <p:cNvPr id="18437" name="Rectangle 5"/>
            <p:cNvSpPr>
              <a:spLocks noChangeArrowheads="1"/>
            </p:cNvSpPr>
            <p:nvPr/>
          </p:nvSpPr>
          <p:spPr bwMode="auto">
            <a:xfrm>
              <a:off x="4560" y="2304"/>
              <a:ext cx="1104" cy="1056"/>
            </a:xfrm>
            <a:prstGeom prst="rect">
              <a:avLst/>
            </a:prstGeom>
            <a:solidFill>
              <a:schemeClr val="accent1"/>
            </a:solidFill>
            <a:ln w="12700">
              <a:solidFill>
                <a:schemeClr val="tx1"/>
              </a:solidFill>
              <a:miter lim="800000"/>
              <a:headEnd type="none" w="sm" len="sm"/>
              <a:tailEnd type="none" w="sm" len="sm"/>
            </a:ln>
          </p:spPr>
          <p:txBody>
            <a:bodyPr wrap="none" anchor="ctr"/>
            <a:lstStyle>
              <a:lvl1pPr algn="just" eaLnBrk="0" hangingPunct="0">
                <a:spcBef>
                  <a:spcPct val="20000"/>
                </a:spcBef>
                <a:buChar char="•"/>
                <a:defRPr sz="3400">
                  <a:solidFill>
                    <a:schemeClr val="accent2"/>
                  </a:solidFill>
                  <a:latin typeface="Helvetica" pitchFamily="34" charset="0"/>
                </a:defRPr>
              </a:lvl1pPr>
              <a:lvl2pPr marL="742950" indent="-285750" eaLnBrk="0" hangingPunct="0">
                <a:spcBef>
                  <a:spcPct val="20000"/>
                </a:spcBef>
                <a:buChar char="–"/>
                <a:defRPr sz="3000">
                  <a:solidFill>
                    <a:schemeClr val="hlink"/>
                  </a:solidFill>
                  <a:latin typeface="Helvetica" pitchFamily="34" charset="0"/>
                </a:defRPr>
              </a:lvl2pPr>
              <a:lvl3pPr marL="1143000" indent="-228600" eaLnBrk="0" hangingPunct="0">
                <a:spcBef>
                  <a:spcPct val="20000"/>
                </a:spcBef>
                <a:buChar char="•"/>
                <a:defRPr sz="2800">
                  <a:solidFill>
                    <a:schemeClr val="tx1"/>
                  </a:solidFill>
                  <a:latin typeface="Helvetica" pitchFamily="34" charset="0"/>
                </a:defRPr>
              </a:lvl3pPr>
              <a:lvl4pPr marL="1600200" indent="-228600" eaLnBrk="0" hangingPunct="0">
                <a:spcBef>
                  <a:spcPct val="20000"/>
                </a:spcBef>
                <a:buChar char="–"/>
                <a:defRPr sz="2400">
                  <a:solidFill>
                    <a:schemeClr val="tx1"/>
                  </a:solidFill>
                  <a:latin typeface="Helvetica" pitchFamily="34" charset="0"/>
                </a:defRPr>
              </a:lvl4pPr>
              <a:lvl5pPr marL="2057400" indent="-228600" eaLnBrk="0" hangingPunct="0">
                <a:spcBef>
                  <a:spcPct val="20000"/>
                </a:spcBef>
                <a:buChar char="»"/>
                <a:defRPr sz="2000">
                  <a:solidFill>
                    <a:schemeClr val="tx1"/>
                  </a:solidFill>
                  <a:latin typeface="Helvetica" pitchFamily="34" charset="0"/>
                </a:defRPr>
              </a:lvl5pPr>
              <a:lvl6pPr marL="2514600" indent="-228600" eaLnBrk="0" fontAlgn="base" hangingPunct="0">
                <a:spcBef>
                  <a:spcPct val="20000"/>
                </a:spcBef>
                <a:spcAft>
                  <a:spcPct val="0"/>
                </a:spcAft>
                <a:buChar char="»"/>
                <a:defRPr sz="2000">
                  <a:solidFill>
                    <a:schemeClr val="tx1"/>
                  </a:solidFill>
                  <a:latin typeface="Helvetica" pitchFamily="34" charset="0"/>
                </a:defRPr>
              </a:lvl6pPr>
              <a:lvl7pPr marL="2971800" indent="-228600" eaLnBrk="0" fontAlgn="base" hangingPunct="0">
                <a:spcBef>
                  <a:spcPct val="20000"/>
                </a:spcBef>
                <a:spcAft>
                  <a:spcPct val="0"/>
                </a:spcAft>
                <a:buChar char="»"/>
                <a:defRPr sz="2000">
                  <a:solidFill>
                    <a:schemeClr val="tx1"/>
                  </a:solidFill>
                  <a:latin typeface="Helvetica" pitchFamily="34" charset="0"/>
                </a:defRPr>
              </a:lvl7pPr>
              <a:lvl8pPr marL="3429000" indent="-228600" eaLnBrk="0" fontAlgn="base" hangingPunct="0">
                <a:spcBef>
                  <a:spcPct val="20000"/>
                </a:spcBef>
                <a:spcAft>
                  <a:spcPct val="0"/>
                </a:spcAft>
                <a:buChar char="»"/>
                <a:defRPr sz="2000">
                  <a:solidFill>
                    <a:schemeClr val="tx1"/>
                  </a:solidFill>
                  <a:latin typeface="Helvetica" pitchFamily="34" charset="0"/>
                </a:defRPr>
              </a:lvl8pPr>
              <a:lvl9pPr marL="3886200" indent="-228600" eaLnBrk="0" fontAlgn="base" hangingPunct="0">
                <a:spcBef>
                  <a:spcPct val="20000"/>
                </a:spcBef>
                <a:spcAft>
                  <a:spcPct val="0"/>
                </a:spcAft>
                <a:buChar char="»"/>
                <a:defRPr sz="2000">
                  <a:solidFill>
                    <a:schemeClr val="tx1"/>
                  </a:solidFill>
                  <a:latin typeface="Helvetica" pitchFamily="34" charset="0"/>
                </a:defRPr>
              </a:lvl9pPr>
            </a:lstStyle>
            <a:p>
              <a:pPr algn="ctr">
                <a:spcBef>
                  <a:spcPct val="0"/>
                </a:spcBef>
                <a:buFontTx/>
                <a:buNone/>
              </a:pPr>
              <a:r>
                <a:rPr lang="en-US" altLang="en-US" sz="2400" b="1">
                  <a:solidFill>
                    <a:srgbClr val="C2003C"/>
                  </a:solidFill>
                  <a:latin typeface="Arial" charset="0"/>
                </a:rPr>
                <a:t>Long-term </a:t>
              </a:r>
            </a:p>
            <a:p>
              <a:pPr algn="ctr">
                <a:spcBef>
                  <a:spcPct val="0"/>
                </a:spcBef>
                <a:buFontTx/>
                <a:buNone/>
              </a:pPr>
              <a:r>
                <a:rPr lang="en-US" altLang="en-US" sz="2400" b="1">
                  <a:solidFill>
                    <a:srgbClr val="C2003C"/>
                  </a:solidFill>
                  <a:latin typeface="Arial" charset="0"/>
                </a:rPr>
                <a:t>Memory</a:t>
              </a:r>
              <a:endParaRPr lang="en-US" altLang="en-US" sz="2400">
                <a:solidFill>
                  <a:srgbClr val="C2003C"/>
                </a:solidFill>
                <a:latin typeface="Arial" charset="0"/>
              </a:endParaRPr>
            </a:p>
          </p:txBody>
        </p:sp>
        <p:sp>
          <p:nvSpPr>
            <p:cNvPr id="18438" name="Rectangle 6"/>
            <p:cNvSpPr>
              <a:spLocks noChangeArrowheads="1"/>
            </p:cNvSpPr>
            <p:nvPr/>
          </p:nvSpPr>
          <p:spPr bwMode="auto">
            <a:xfrm>
              <a:off x="2640" y="2305"/>
              <a:ext cx="1104" cy="1056"/>
            </a:xfrm>
            <a:prstGeom prst="rect">
              <a:avLst/>
            </a:prstGeom>
            <a:solidFill>
              <a:schemeClr val="accent1"/>
            </a:solidFill>
            <a:ln w="12700">
              <a:solidFill>
                <a:schemeClr val="tx1"/>
              </a:solidFill>
              <a:miter lim="800000"/>
              <a:headEnd type="none" w="sm" len="sm"/>
              <a:tailEnd type="none" w="sm" len="sm"/>
            </a:ln>
          </p:spPr>
          <p:txBody>
            <a:bodyPr wrap="none" anchor="ctr"/>
            <a:lstStyle>
              <a:lvl1pPr algn="just" eaLnBrk="0" hangingPunct="0">
                <a:spcBef>
                  <a:spcPct val="20000"/>
                </a:spcBef>
                <a:buChar char="•"/>
                <a:defRPr sz="3400">
                  <a:solidFill>
                    <a:schemeClr val="accent2"/>
                  </a:solidFill>
                  <a:latin typeface="Helvetica" pitchFamily="34" charset="0"/>
                </a:defRPr>
              </a:lvl1pPr>
              <a:lvl2pPr marL="742950" indent="-285750" eaLnBrk="0" hangingPunct="0">
                <a:spcBef>
                  <a:spcPct val="20000"/>
                </a:spcBef>
                <a:buChar char="–"/>
                <a:defRPr sz="3000">
                  <a:solidFill>
                    <a:schemeClr val="hlink"/>
                  </a:solidFill>
                  <a:latin typeface="Helvetica" pitchFamily="34" charset="0"/>
                </a:defRPr>
              </a:lvl2pPr>
              <a:lvl3pPr marL="1143000" indent="-228600" eaLnBrk="0" hangingPunct="0">
                <a:spcBef>
                  <a:spcPct val="20000"/>
                </a:spcBef>
                <a:buChar char="•"/>
                <a:defRPr sz="2800">
                  <a:solidFill>
                    <a:schemeClr val="tx1"/>
                  </a:solidFill>
                  <a:latin typeface="Helvetica" pitchFamily="34" charset="0"/>
                </a:defRPr>
              </a:lvl3pPr>
              <a:lvl4pPr marL="1600200" indent="-228600" eaLnBrk="0" hangingPunct="0">
                <a:spcBef>
                  <a:spcPct val="20000"/>
                </a:spcBef>
                <a:buChar char="–"/>
                <a:defRPr sz="2400">
                  <a:solidFill>
                    <a:schemeClr val="tx1"/>
                  </a:solidFill>
                  <a:latin typeface="Helvetica" pitchFamily="34" charset="0"/>
                </a:defRPr>
              </a:lvl4pPr>
              <a:lvl5pPr marL="2057400" indent="-228600" eaLnBrk="0" hangingPunct="0">
                <a:spcBef>
                  <a:spcPct val="20000"/>
                </a:spcBef>
                <a:buChar char="»"/>
                <a:defRPr sz="2000">
                  <a:solidFill>
                    <a:schemeClr val="tx1"/>
                  </a:solidFill>
                  <a:latin typeface="Helvetica" pitchFamily="34" charset="0"/>
                </a:defRPr>
              </a:lvl5pPr>
              <a:lvl6pPr marL="2514600" indent="-228600" eaLnBrk="0" fontAlgn="base" hangingPunct="0">
                <a:spcBef>
                  <a:spcPct val="20000"/>
                </a:spcBef>
                <a:spcAft>
                  <a:spcPct val="0"/>
                </a:spcAft>
                <a:buChar char="»"/>
                <a:defRPr sz="2000">
                  <a:solidFill>
                    <a:schemeClr val="tx1"/>
                  </a:solidFill>
                  <a:latin typeface="Helvetica" pitchFamily="34" charset="0"/>
                </a:defRPr>
              </a:lvl6pPr>
              <a:lvl7pPr marL="2971800" indent="-228600" eaLnBrk="0" fontAlgn="base" hangingPunct="0">
                <a:spcBef>
                  <a:spcPct val="20000"/>
                </a:spcBef>
                <a:spcAft>
                  <a:spcPct val="0"/>
                </a:spcAft>
                <a:buChar char="»"/>
                <a:defRPr sz="2000">
                  <a:solidFill>
                    <a:schemeClr val="tx1"/>
                  </a:solidFill>
                  <a:latin typeface="Helvetica" pitchFamily="34" charset="0"/>
                </a:defRPr>
              </a:lvl7pPr>
              <a:lvl8pPr marL="3429000" indent="-228600" eaLnBrk="0" fontAlgn="base" hangingPunct="0">
                <a:spcBef>
                  <a:spcPct val="20000"/>
                </a:spcBef>
                <a:spcAft>
                  <a:spcPct val="0"/>
                </a:spcAft>
                <a:buChar char="»"/>
                <a:defRPr sz="2000">
                  <a:solidFill>
                    <a:schemeClr val="tx1"/>
                  </a:solidFill>
                  <a:latin typeface="Helvetica" pitchFamily="34" charset="0"/>
                </a:defRPr>
              </a:lvl8pPr>
              <a:lvl9pPr marL="3886200" indent="-228600" eaLnBrk="0" fontAlgn="base" hangingPunct="0">
                <a:spcBef>
                  <a:spcPct val="20000"/>
                </a:spcBef>
                <a:spcAft>
                  <a:spcPct val="0"/>
                </a:spcAft>
                <a:buChar char="»"/>
                <a:defRPr sz="2000">
                  <a:solidFill>
                    <a:schemeClr val="tx1"/>
                  </a:solidFill>
                  <a:latin typeface="Helvetica" pitchFamily="34" charset="0"/>
                </a:defRPr>
              </a:lvl9pPr>
            </a:lstStyle>
            <a:p>
              <a:pPr algn="ctr">
                <a:spcBef>
                  <a:spcPct val="0"/>
                </a:spcBef>
                <a:buFontTx/>
                <a:buNone/>
              </a:pPr>
              <a:r>
                <a:rPr lang="en-US" altLang="en-US" sz="2400" b="1" dirty="0">
                  <a:solidFill>
                    <a:srgbClr val="C2003C"/>
                  </a:solidFill>
                  <a:latin typeface="Arial" charset="0"/>
                </a:rPr>
                <a:t> </a:t>
              </a:r>
            </a:p>
            <a:p>
              <a:pPr algn="ctr">
                <a:spcBef>
                  <a:spcPct val="0"/>
                </a:spcBef>
                <a:buFontTx/>
                <a:buNone/>
              </a:pPr>
              <a:r>
                <a:rPr lang="en-US" altLang="en-US" sz="2400" b="1" dirty="0">
                  <a:solidFill>
                    <a:srgbClr val="C2003C"/>
                  </a:solidFill>
                  <a:latin typeface="Arial" charset="0"/>
                </a:rPr>
                <a:t>Working or</a:t>
              </a:r>
            </a:p>
            <a:p>
              <a:pPr algn="ctr">
                <a:spcBef>
                  <a:spcPct val="0"/>
                </a:spcBef>
                <a:buFontTx/>
                <a:buNone/>
              </a:pPr>
              <a:r>
                <a:rPr lang="en-US" altLang="en-US" sz="2400" b="1" dirty="0">
                  <a:solidFill>
                    <a:srgbClr val="C2003C"/>
                  </a:solidFill>
                  <a:latin typeface="Arial" charset="0"/>
                </a:rPr>
                <a:t>Short-term</a:t>
              </a:r>
            </a:p>
            <a:p>
              <a:pPr algn="ctr">
                <a:spcBef>
                  <a:spcPct val="0"/>
                </a:spcBef>
                <a:buFontTx/>
                <a:buNone/>
              </a:pPr>
              <a:r>
                <a:rPr lang="en-US" altLang="en-US" sz="2400" b="1" dirty="0">
                  <a:solidFill>
                    <a:srgbClr val="C2003C"/>
                  </a:solidFill>
                  <a:latin typeface="Arial" charset="0"/>
                </a:rPr>
                <a:t>Memory</a:t>
              </a:r>
              <a:endParaRPr lang="en-US" altLang="en-US" sz="2400" dirty="0">
                <a:solidFill>
                  <a:srgbClr val="C2003C"/>
                </a:solidFill>
                <a:latin typeface="Arial" charset="0"/>
              </a:endParaRPr>
            </a:p>
          </p:txBody>
        </p:sp>
        <p:sp>
          <p:nvSpPr>
            <p:cNvPr id="18439" name="Text Box 7"/>
            <p:cNvSpPr txBox="1">
              <a:spLocks noChangeArrowheads="1"/>
            </p:cNvSpPr>
            <p:nvPr/>
          </p:nvSpPr>
          <p:spPr bwMode="auto">
            <a:xfrm>
              <a:off x="0" y="2501"/>
              <a:ext cx="747" cy="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lgn="just" eaLnBrk="0" hangingPunct="0">
                <a:spcBef>
                  <a:spcPct val="20000"/>
                </a:spcBef>
                <a:buChar char="•"/>
                <a:defRPr sz="3400">
                  <a:solidFill>
                    <a:schemeClr val="accent2"/>
                  </a:solidFill>
                  <a:latin typeface="Helvetica" pitchFamily="34" charset="0"/>
                </a:defRPr>
              </a:lvl1pPr>
              <a:lvl2pPr marL="742950" indent="-285750" eaLnBrk="0" hangingPunct="0">
                <a:spcBef>
                  <a:spcPct val="20000"/>
                </a:spcBef>
                <a:buChar char="–"/>
                <a:defRPr sz="3000">
                  <a:solidFill>
                    <a:schemeClr val="hlink"/>
                  </a:solidFill>
                  <a:latin typeface="Helvetica" pitchFamily="34" charset="0"/>
                </a:defRPr>
              </a:lvl2pPr>
              <a:lvl3pPr marL="1143000" indent="-228600" eaLnBrk="0" hangingPunct="0">
                <a:spcBef>
                  <a:spcPct val="20000"/>
                </a:spcBef>
                <a:buChar char="•"/>
                <a:defRPr sz="2800">
                  <a:solidFill>
                    <a:schemeClr val="tx1"/>
                  </a:solidFill>
                  <a:latin typeface="Helvetica" pitchFamily="34" charset="0"/>
                </a:defRPr>
              </a:lvl3pPr>
              <a:lvl4pPr marL="1600200" indent="-228600" eaLnBrk="0" hangingPunct="0">
                <a:spcBef>
                  <a:spcPct val="20000"/>
                </a:spcBef>
                <a:buChar char="–"/>
                <a:defRPr sz="2400">
                  <a:solidFill>
                    <a:schemeClr val="tx1"/>
                  </a:solidFill>
                  <a:latin typeface="Helvetica" pitchFamily="34" charset="0"/>
                </a:defRPr>
              </a:lvl4pPr>
              <a:lvl5pPr marL="2057400" indent="-228600" eaLnBrk="0" hangingPunct="0">
                <a:spcBef>
                  <a:spcPct val="20000"/>
                </a:spcBef>
                <a:buChar char="»"/>
                <a:defRPr sz="2000">
                  <a:solidFill>
                    <a:schemeClr val="tx1"/>
                  </a:solidFill>
                  <a:latin typeface="Helvetica" pitchFamily="34" charset="0"/>
                </a:defRPr>
              </a:lvl5pPr>
              <a:lvl6pPr marL="2514600" indent="-228600" eaLnBrk="0" fontAlgn="base" hangingPunct="0">
                <a:spcBef>
                  <a:spcPct val="20000"/>
                </a:spcBef>
                <a:spcAft>
                  <a:spcPct val="0"/>
                </a:spcAft>
                <a:buChar char="»"/>
                <a:defRPr sz="2000">
                  <a:solidFill>
                    <a:schemeClr val="tx1"/>
                  </a:solidFill>
                  <a:latin typeface="Helvetica" pitchFamily="34" charset="0"/>
                </a:defRPr>
              </a:lvl6pPr>
              <a:lvl7pPr marL="2971800" indent="-228600" eaLnBrk="0" fontAlgn="base" hangingPunct="0">
                <a:spcBef>
                  <a:spcPct val="20000"/>
                </a:spcBef>
                <a:spcAft>
                  <a:spcPct val="0"/>
                </a:spcAft>
                <a:buChar char="»"/>
                <a:defRPr sz="2000">
                  <a:solidFill>
                    <a:schemeClr val="tx1"/>
                  </a:solidFill>
                  <a:latin typeface="Helvetica" pitchFamily="34" charset="0"/>
                </a:defRPr>
              </a:lvl7pPr>
              <a:lvl8pPr marL="3429000" indent="-228600" eaLnBrk="0" fontAlgn="base" hangingPunct="0">
                <a:spcBef>
                  <a:spcPct val="20000"/>
                </a:spcBef>
                <a:spcAft>
                  <a:spcPct val="0"/>
                </a:spcAft>
                <a:buChar char="»"/>
                <a:defRPr sz="2000">
                  <a:solidFill>
                    <a:schemeClr val="tx1"/>
                  </a:solidFill>
                  <a:latin typeface="Helvetica" pitchFamily="34" charset="0"/>
                </a:defRPr>
              </a:lvl8pPr>
              <a:lvl9pPr marL="3886200" indent="-228600" eaLnBrk="0" fontAlgn="base" hangingPunct="0">
                <a:spcBef>
                  <a:spcPct val="20000"/>
                </a:spcBef>
                <a:spcAft>
                  <a:spcPct val="0"/>
                </a:spcAft>
                <a:buChar char="»"/>
                <a:defRPr sz="2000">
                  <a:solidFill>
                    <a:schemeClr val="tx1"/>
                  </a:solidFill>
                  <a:latin typeface="Helvetica" pitchFamily="34" charset="0"/>
                </a:defRPr>
              </a:lvl9pPr>
            </a:lstStyle>
            <a:p>
              <a:pPr algn="l">
                <a:lnSpc>
                  <a:spcPct val="80000"/>
                </a:lnSpc>
                <a:spcBef>
                  <a:spcPct val="0"/>
                </a:spcBef>
                <a:buFontTx/>
                <a:buNone/>
              </a:pPr>
              <a:r>
                <a:rPr lang="en-US" altLang="en-US" sz="2000" b="1">
                  <a:solidFill>
                    <a:srgbClr val="C2003C"/>
                  </a:solidFill>
                  <a:latin typeface="Arial" charset="0"/>
                </a:rPr>
                <a:t>Sensory</a:t>
              </a:r>
            </a:p>
            <a:p>
              <a:pPr algn="l">
                <a:lnSpc>
                  <a:spcPct val="80000"/>
                </a:lnSpc>
                <a:spcBef>
                  <a:spcPct val="0"/>
                </a:spcBef>
                <a:buFontTx/>
                <a:buNone/>
              </a:pPr>
              <a:endParaRPr lang="en-US" altLang="en-US" sz="2400">
                <a:solidFill>
                  <a:srgbClr val="C2003C"/>
                </a:solidFill>
                <a:latin typeface="Arial" charset="0"/>
              </a:endParaRPr>
            </a:p>
            <a:p>
              <a:pPr algn="l">
                <a:lnSpc>
                  <a:spcPct val="80000"/>
                </a:lnSpc>
                <a:spcBef>
                  <a:spcPct val="0"/>
                </a:spcBef>
                <a:buFontTx/>
                <a:buNone/>
              </a:pPr>
              <a:endParaRPr lang="en-US" altLang="en-US" sz="2000" b="1">
                <a:solidFill>
                  <a:srgbClr val="C2003C"/>
                </a:solidFill>
                <a:latin typeface="Arial" charset="0"/>
              </a:endParaRPr>
            </a:p>
            <a:p>
              <a:pPr algn="l">
                <a:lnSpc>
                  <a:spcPct val="80000"/>
                </a:lnSpc>
                <a:spcBef>
                  <a:spcPct val="0"/>
                </a:spcBef>
                <a:buFontTx/>
                <a:buNone/>
              </a:pPr>
              <a:r>
                <a:rPr lang="en-US" altLang="en-US" sz="2000" b="1">
                  <a:solidFill>
                    <a:srgbClr val="C2003C"/>
                  </a:solidFill>
                  <a:latin typeface="Arial" charset="0"/>
                </a:rPr>
                <a:t>  Input</a:t>
              </a:r>
              <a:endParaRPr lang="en-US" altLang="en-US" sz="2400">
                <a:solidFill>
                  <a:srgbClr val="C2003C"/>
                </a:solidFill>
                <a:latin typeface="Arial" charset="0"/>
              </a:endParaRPr>
            </a:p>
          </p:txBody>
        </p:sp>
        <p:sp>
          <p:nvSpPr>
            <p:cNvPr id="18440" name="Rectangle 8"/>
            <p:cNvSpPr>
              <a:spLocks noChangeArrowheads="1"/>
            </p:cNvSpPr>
            <p:nvPr/>
          </p:nvSpPr>
          <p:spPr bwMode="auto">
            <a:xfrm>
              <a:off x="720" y="2305"/>
              <a:ext cx="1104" cy="1056"/>
            </a:xfrm>
            <a:prstGeom prst="rect">
              <a:avLst/>
            </a:prstGeom>
            <a:solidFill>
              <a:schemeClr val="accent1"/>
            </a:solidFill>
            <a:ln w="12700">
              <a:solidFill>
                <a:schemeClr val="tx1"/>
              </a:solidFill>
              <a:miter lim="800000"/>
              <a:headEnd type="none" w="sm" len="sm"/>
              <a:tailEnd type="none" w="sm" len="sm"/>
            </a:ln>
          </p:spPr>
          <p:txBody>
            <a:bodyPr wrap="none" anchor="ctr"/>
            <a:lstStyle>
              <a:lvl1pPr algn="just" eaLnBrk="0" hangingPunct="0">
                <a:spcBef>
                  <a:spcPct val="20000"/>
                </a:spcBef>
                <a:buChar char="•"/>
                <a:defRPr sz="3400">
                  <a:solidFill>
                    <a:schemeClr val="accent2"/>
                  </a:solidFill>
                  <a:latin typeface="Helvetica" pitchFamily="34" charset="0"/>
                </a:defRPr>
              </a:lvl1pPr>
              <a:lvl2pPr marL="742950" indent="-285750" eaLnBrk="0" hangingPunct="0">
                <a:spcBef>
                  <a:spcPct val="20000"/>
                </a:spcBef>
                <a:buChar char="–"/>
                <a:defRPr sz="3000">
                  <a:solidFill>
                    <a:schemeClr val="hlink"/>
                  </a:solidFill>
                  <a:latin typeface="Helvetica" pitchFamily="34" charset="0"/>
                </a:defRPr>
              </a:lvl2pPr>
              <a:lvl3pPr marL="1143000" indent="-228600" eaLnBrk="0" hangingPunct="0">
                <a:spcBef>
                  <a:spcPct val="20000"/>
                </a:spcBef>
                <a:buChar char="•"/>
                <a:defRPr sz="2800">
                  <a:solidFill>
                    <a:schemeClr val="tx1"/>
                  </a:solidFill>
                  <a:latin typeface="Helvetica" pitchFamily="34" charset="0"/>
                </a:defRPr>
              </a:lvl3pPr>
              <a:lvl4pPr marL="1600200" indent="-228600" eaLnBrk="0" hangingPunct="0">
                <a:spcBef>
                  <a:spcPct val="20000"/>
                </a:spcBef>
                <a:buChar char="–"/>
                <a:defRPr sz="2400">
                  <a:solidFill>
                    <a:schemeClr val="tx1"/>
                  </a:solidFill>
                  <a:latin typeface="Helvetica" pitchFamily="34" charset="0"/>
                </a:defRPr>
              </a:lvl4pPr>
              <a:lvl5pPr marL="2057400" indent="-228600" eaLnBrk="0" hangingPunct="0">
                <a:spcBef>
                  <a:spcPct val="20000"/>
                </a:spcBef>
                <a:buChar char="»"/>
                <a:defRPr sz="2000">
                  <a:solidFill>
                    <a:schemeClr val="tx1"/>
                  </a:solidFill>
                  <a:latin typeface="Helvetica" pitchFamily="34" charset="0"/>
                </a:defRPr>
              </a:lvl5pPr>
              <a:lvl6pPr marL="2514600" indent="-228600" eaLnBrk="0" fontAlgn="base" hangingPunct="0">
                <a:spcBef>
                  <a:spcPct val="20000"/>
                </a:spcBef>
                <a:spcAft>
                  <a:spcPct val="0"/>
                </a:spcAft>
                <a:buChar char="»"/>
                <a:defRPr sz="2000">
                  <a:solidFill>
                    <a:schemeClr val="tx1"/>
                  </a:solidFill>
                  <a:latin typeface="Helvetica" pitchFamily="34" charset="0"/>
                </a:defRPr>
              </a:lvl6pPr>
              <a:lvl7pPr marL="2971800" indent="-228600" eaLnBrk="0" fontAlgn="base" hangingPunct="0">
                <a:spcBef>
                  <a:spcPct val="20000"/>
                </a:spcBef>
                <a:spcAft>
                  <a:spcPct val="0"/>
                </a:spcAft>
                <a:buChar char="»"/>
                <a:defRPr sz="2000">
                  <a:solidFill>
                    <a:schemeClr val="tx1"/>
                  </a:solidFill>
                  <a:latin typeface="Helvetica" pitchFamily="34" charset="0"/>
                </a:defRPr>
              </a:lvl7pPr>
              <a:lvl8pPr marL="3429000" indent="-228600" eaLnBrk="0" fontAlgn="base" hangingPunct="0">
                <a:spcBef>
                  <a:spcPct val="20000"/>
                </a:spcBef>
                <a:spcAft>
                  <a:spcPct val="0"/>
                </a:spcAft>
                <a:buChar char="»"/>
                <a:defRPr sz="2000">
                  <a:solidFill>
                    <a:schemeClr val="tx1"/>
                  </a:solidFill>
                  <a:latin typeface="Helvetica" pitchFamily="34" charset="0"/>
                </a:defRPr>
              </a:lvl8pPr>
              <a:lvl9pPr marL="3886200" indent="-228600" eaLnBrk="0" fontAlgn="base" hangingPunct="0">
                <a:spcBef>
                  <a:spcPct val="20000"/>
                </a:spcBef>
                <a:spcAft>
                  <a:spcPct val="0"/>
                </a:spcAft>
                <a:buChar char="»"/>
                <a:defRPr sz="2000">
                  <a:solidFill>
                    <a:schemeClr val="tx1"/>
                  </a:solidFill>
                  <a:latin typeface="Helvetica" pitchFamily="34" charset="0"/>
                </a:defRPr>
              </a:lvl9pPr>
            </a:lstStyle>
            <a:p>
              <a:pPr algn="ctr">
                <a:spcBef>
                  <a:spcPct val="0"/>
                </a:spcBef>
                <a:buFontTx/>
                <a:buNone/>
              </a:pPr>
              <a:r>
                <a:rPr lang="en-US" altLang="en-US" sz="2400" b="1" dirty="0">
                  <a:solidFill>
                    <a:srgbClr val="C2003C"/>
                  </a:solidFill>
                  <a:latin typeface="Arial" charset="0"/>
                </a:rPr>
                <a:t>Sensory </a:t>
              </a:r>
            </a:p>
            <a:p>
              <a:pPr algn="ctr">
                <a:spcBef>
                  <a:spcPct val="0"/>
                </a:spcBef>
                <a:buFontTx/>
                <a:buNone/>
              </a:pPr>
              <a:r>
                <a:rPr lang="en-US" altLang="en-US" sz="2400" b="1" dirty="0">
                  <a:solidFill>
                    <a:srgbClr val="C2003C"/>
                  </a:solidFill>
                  <a:latin typeface="Arial" charset="0"/>
                </a:rPr>
                <a:t>Memory</a:t>
              </a:r>
              <a:endParaRPr lang="en-US" altLang="en-US" sz="2400" dirty="0">
                <a:solidFill>
                  <a:srgbClr val="C2003C"/>
                </a:solidFill>
                <a:latin typeface="Arial" charset="0"/>
              </a:endParaRPr>
            </a:p>
          </p:txBody>
        </p:sp>
        <p:sp>
          <p:nvSpPr>
            <p:cNvPr id="18441" name="Line 9"/>
            <p:cNvSpPr>
              <a:spLocks noChangeShapeType="1"/>
            </p:cNvSpPr>
            <p:nvPr/>
          </p:nvSpPr>
          <p:spPr bwMode="auto">
            <a:xfrm>
              <a:off x="1968" y="2833"/>
              <a:ext cx="576" cy="0"/>
            </a:xfrm>
            <a:prstGeom prst="line">
              <a:avLst/>
            </a:prstGeom>
            <a:noFill/>
            <a:ln w="76200">
              <a:solidFill>
                <a:srgbClr val="0000FF"/>
              </a:solidFill>
              <a:round/>
              <a:headEnd type="none" w="sm" len="sm"/>
              <a:tailEnd type="triangle" w="lg" len="med"/>
            </a:ln>
            <a:extLst>
              <a:ext uri="{909E8E84-426E-40DD-AFC4-6F175D3DCCD1}">
                <a14:hiddenFill xmlns:a14="http://schemas.microsoft.com/office/drawing/2010/main">
                  <a:noFill/>
                </a14:hiddenFill>
              </a:ext>
            </a:extLst>
          </p:spPr>
          <p:txBody>
            <a:bodyPr wrap="none" anchor="ctr"/>
            <a:lstStyle/>
            <a:p>
              <a:endParaRPr lang="en-US"/>
            </a:p>
          </p:txBody>
        </p:sp>
        <p:sp>
          <p:nvSpPr>
            <p:cNvPr id="18442" name="Text Box 10"/>
            <p:cNvSpPr txBox="1">
              <a:spLocks noChangeArrowheads="1"/>
            </p:cNvSpPr>
            <p:nvPr/>
          </p:nvSpPr>
          <p:spPr bwMode="auto">
            <a:xfrm>
              <a:off x="1824" y="2486"/>
              <a:ext cx="818"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lgn="just" eaLnBrk="0" hangingPunct="0">
                <a:spcBef>
                  <a:spcPct val="20000"/>
                </a:spcBef>
                <a:buChar char="•"/>
                <a:defRPr sz="3400">
                  <a:solidFill>
                    <a:schemeClr val="accent2"/>
                  </a:solidFill>
                  <a:latin typeface="Helvetica" pitchFamily="34" charset="0"/>
                </a:defRPr>
              </a:lvl1pPr>
              <a:lvl2pPr marL="742950" indent="-285750" eaLnBrk="0" hangingPunct="0">
                <a:spcBef>
                  <a:spcPct val="20000"/>
                </a:spcBef>
                <a:buChar char="–"/>
                <a:defRPr sz="3000">
                  <a:solidFill>
                    <a:schemeClr val="hlink"/>
                  </a:solidFill>
                  <a:latin typeface="Helvetica" pitchFamily="34" charset="0"/>
                </a:defRPr>
              </a:lvl2pPr>
              <a:lvl3pPr marL="1143000" indent="-228600" eaLnBrk="0" hangingPunct="0">
                <a:spcBef>
                  <a:spcPct val="20000"/>
                </a:spcBef>
                <a:buChar char="•"/>
                <a:defRPr sz="2800">
                  <a:solidFill>
                    <a:schemeClr val="tx1"/>
                  </a:solidFill>
                  <a:latin typeface="Helvetica" pitchFamily="34" charset="0"/>
                </a:defRPr>
              </a:lvl3pPr>
              <a:lvl4pPr marL="1600200" indent="-228600" eaLnBrk="0" hangingPunct="0">
                <a:spcBef>
                  <a:spcPct val="20000"/>
                </a:spcBef>
                <a:buChar char="–"/>
                <a:defRPr sz="2400">
                  <a:solidFill>
                    <a:schemeClr val="tx1"/>
                  </a:solidFill>
                  <a:latin typeface="Helvetica" pitchFamily="34" charset="0"/>
                </a:defRPr>
              </a:lvl4pPr>
              <a:lvl5pPr marL="2057400" indent="-228600" eaLnBrk="0" hangingPunct="0">
                <a:spcBef>
                  <a:spcPct val="20000"/>
                </a:spcBef>
                <a:buChar char="»"/>
                <a:defRPr sz="2000">
                  <a:solidFill>
                    <a:schemeClr val="tx1"/>
                  </a:solidFill>
                  <a:latin typeface="Helvetica" pitchFamily="34" charset="0"/>
                </a:defRPr>
              </a:lvl5pPr>
              <a:lvl6pPr marL="2514600" indent="-228600" eaLnBrk="0" fontAlgn="base" hangingPunct="0">
                <a:spcBef>
                  <a:spcPct val="20000"/>
                </a:spcBef>
                <a:spcAft>
                  <a:spcPct val="0"/>
                </a:spcAft>
                <a:buChar char="»"/>
                <a:defRPr sz="2000">
                  <a:solidFill>
                    <a:schemeClr val="tx1"/>
                  </a:solidFill>
                  <a:latin typeface="Helvetica" pitchFamily="34" charset="0"/>
                </a:defRPr>
              </a:lvl6pPr>
              <a:lvl7pPr marL="2971800" indent="-228600" eaLnBrk="0" fontAlgn="base" hangingPunct="0">
                <a:spcBef>
                  <a:spcPct val="20000"/>
                </a:spcBef>
                <a:spcAft>
                  <a:spcPct val="0"/>
                </a:spcAft>
                <a:buChar char="»"/>
                <a:defRPr sz="2000">
                  <a:solidFill>
                    <a:schemeClr val="tx1"/>
                  </a:solidFill>
                  <a:latin typeface="Helvetica" pitchFamily="34" charset="0"/>
                </a:defRPr>
              </a:lvl7pPr>
              <a:lvl8pPr marL="3429000" indent="-228600" eaLnBrk="0" fontAlgn="base" hangingPunct="0">
                <a:spcBef>
                  <a:spcPct val="20000"/>
                </a:spcBef>
                <a:spcAft>
                  <a:spcPct val="0"/>
                </a:spcAft>
                <a:buChar char="»"/>
                <a:defRPr sz="2000">
                  <a:solidFill>
                    <a:schemeClr val="tx1"/>
                  </a:solidFill>
                  <a:latin typeface="Helvetica" pitchFamily="34" charset="0"/>
                </a:defRPr>
              </a:lvl8pPr>
              <a:lvl9pPr marL="3886200" indent="-228600" eaLnBrk="0" fontAlgn="base" hangingPunct="0">
                <a:spcBef>
                  <a:spcPct val="20000"/>
                </a:spcBef>
                <a:spcAft>
                  <a:spcPct val="0"/>
                </a:spcAft>
                <a:buChar char="»"/>
                <a:defRPr sz="2000">
                  <a:solidFill>
                    <a:schemeClr val="tx1"/>
                  </a:solidFill>
                  <a:latin typeface="Helvetica" pitchFamily="34" charset="0"/>
                </a:defRPr>
              </a:lvl9pPr>
            </a:lstStyle>
            <a:p>
              <a:pPr algn="l">
                <a:spcBef>
                  <a:spcPct val="0"/>
                </a:spcBef>
                <a:buFontTx/>
                <a:buNone/>
              </a:pPr>
              <a:r>
                <a:rPr lang="en-US" altLang="en-US" sz="2000" b="1">
                  <a:solidFill>
                    <a:srgbClr val="C2003C"/>
                  </a:solidFill>
                  <a:latin typeface="Arial" charset="0"/>
                </a:rPr>
                <a:t>Attention</a:t>
              </a:r>
              <a:endParaRPr lang="en-US" altLang="en-US" sz="2400">
                <a:solidFill>
                  <a:srgbClr val="C2003C"/>
                </a:solidFill>
                <a:latin typeface="Arial" charset="0"/>
              </a:endParaRPr>
            </a:p>
          </p:txBody>
        </p:sp>
        <p:sp>
          <p:nvSpPr>
            <p:cNvPr id="18443" name="Text Box 11"/>
            <p:cNvSpPr txBox="1">
              <a:spLocks noChangeArrowheads="1"/>
            </p:cNvSpPr>
            <p:nvPr/>
          </p:nvSpPr>
          <p:spPr bwMode="auto">
            <a:xfrm>
              <a:off x="3744" y="2334"/>
              <a:ext cx="845"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lgn="just" eaLnBrk="0" hangingPunct="0">
                <a:spcBef>
                  <a:spcPct val="20000"/>
                </a:spcBef>
                <a:buChar char="•"/>
                <a:defRPr sz="3400">
                  <a:solidFill>
                    <a:schemeClr val="accent2"/>
                  </a:solidFill>
                  <a:latin typeface="Helvetica" pitchFamily="34" charset="0"/>
                </a:defRPr>
              </a:lvl1pPr>
              <a:lvl2pPr marL="742950" indent="-285750" eaLnBrk="0" hangingPunct="0">
                <a:spcBef>
                  <a:spcPct val="20000"/>
                </a:spcBef>
                <a:buChar char="–"/>
                <a:defRPr sz="3000">
                  <a:solidFill>
                    <a:schemeClr val="hlink"/>
                  </a:solidFill>
                  <a:latin typeface="Helvetica" pitchFamily="34" charset="0"/>
                </a:defRPr>
              </a:lvl2pPr>
              <a:lvl3pPr marL="1143000" indent="-228600" eaLnBrk="0" hangingPunct="0">
                <a:spcBef>
                  <a:spcPct val="20000"/>
                </a:spcBef>
                <a:buChar char="•"/>
                <a:defRPr sz="2800">
                  <a:solidFill>
                    <a:schemeClr val="tx1"/>
                  </a:solidFill>
                  <a:latin typeface="Helvetica" pitchFamily="34" charset="0"/>
                </a:defRPr>
              </a:lvl3pPr>
              <a:lvl4pPr marL="1600200" indent="-228600" eaLnBrk="0" hangingPunct="0">
                <a:spcBef>
                  <a:spcPct val="20000"/>
                </a:spcBef>
                <a:buChar char="–"/>
                <a:defRPr sz="2400">
                  <a:solidFill>
                    <a:schemeClr val="tx1"/>
                  </a:solidFill>
                  <a:latin typeface="Helvetica" pitchFamily="34" charset="0"/>
                </a:defRPr>
              </a:lvl4pPr>
              <a:lvl5pPr marL="2057400" indent="-228600" eaLnBrk="0" hangingPunct="0">
                <a:spcBef>
                  <a:spcPct val="20000"/>
                </a:spcBef>
                <a:buChar char="»"/>
                <a:defRPr sz="2000">
                  <a:solidFill>
                    <a:schemeClr val="tx1"/>
                  </a:solidFill>
                  <a:latin typeface="Helvetica" pitchFamily="34" charset="0"/>
                </a:defRPr>
              </a:lvl5pPr>
              <a:lvl6pPr marL="2514600" indent="-228600" eaLnBrk="0" fontAlgn="base" hangingPunct="0">
                <a:spcBef>
                  <a:spcPct val="20000"/>
                </a:spcBef>
                <a:spcAft>
                  <a:spcPct val="0"/>
                </a:spcAft>
                <a:buChar char="»"/>
                <a:defRPr sz="2000">
                  <a:solidFill>
                    <a:schemeClr val="tx1"/>
                  </a:solidFill>
                  <a:latin typeface="Helvetica" pitchFamily="34" charset="0"/>
                </a:defRPr>
              </a:lvl6pPr>
              <a:lvl7pPr marL="2971800" indent="-228600" eaLnBrk="0" fontAlgn="base" hangingPunct="0">
                <a:spcBef>
                  <a:spcPct val="20000"/>
                </a:spcBef>
                <a:spcAft>
                  <a:spcPct val="0"/>
                </a:spcAft>
                <a:buChar char="»"/>
                <a:defRPr sz="2000">
                  <a:solidFill>
                    <a:schemeClr val="tx1"/>
                  </a:solidFill>
                  <a:latin typeface="Helvetica" pitchFamily="34" charset="0"/>
                </a:defRPr>
              </a:lvl7pPr>
              <a:lvl8pPr marL="3429000" indent="-228600" eaLnBrk="0" fontAlgn="base" hangingPunct="0">
                <a:spcBef>
                  <a:spcPct val="20000"/>
                </a:spcBef>
                <a:spcAft>
                  <a:spcPct val="0"/>
                </a:spcAft>
                <a:buChar char="»"/>
                <a:defRPr sz="2000">
                  <a:solidFill>
                    <a:schemeClr val="tx1"/>
                  </a:solidFill>
                  <a:latin typeface="Helvetica" pitchFamily="34" charset="0"/>
                </a:defRPr>
              </a:lvl8pPr>
              <a:lvl9pPr marL="3886200" indent="-228600" eaLnBrk="0" fontAlgn="base" hangingPunct="0">
                <a:spcBef>
                  <a:spcPct val="20000"/>
                </a:spcBef>
                <a:spcAft>
                  <a:spcPct val="0"/>
                </a:spcAft>
                <a:buChar char="»"/>
                <a:defRPr sz="2000">
                  <a:solidFill>
                    <a:schemeClr val="tx1"/>
                  </a:solidFill>
                  <a:latin typeface="Helvetica" pitchFamily="34" charset="0"/>
                </a:defRPr>
              </a:lvl9pPr>
            </a:lstStyle>
            <a:p>
              <a:pPr algn="l">
                <a:spcBef>
                  <a:spcPct val="0"/>
                </a:spcBef>
                <a:buFontTx/>
                <a:buNone/>
              </a:pPr>
              <a:r>
                <a:rPr lang="en-US" altLang="en-US" sz="2000" b="1">
                  <a:solidFill>
                    <a:srgbClr val="C2003C"/>
                  </a:solidFill>
                  <a:latin typeface="Arial" charset="0"/>
                </a:rPr>
                <a:t>Encoding</a:t>
              </a:r>
              <a:endParaRPr lang="en-US" altLang="en-US" sz="2400">
                <a:solidFill>
                  <a:srgbClr val="C2003C"/>
                </a:solidFill>
                <a:latin typeface="Arial" charset="0"/>
              </a:endParaRPr>
            </a:p>
          </p:txBody>
        </p:sp>
        <p:sp>
          <p:nvSpPr>
            <p:cNvPr id="18444" name="Text Box 12"/>
            <p:cNvSpPr txBox="1">
              <a:spLocks noChangeArrowheads="1"/>
            </p:cNvSpPr>
            <p:nvPr/>
          </p:nvSpPr>
          <p:spPr bwMode="auto">
            <a:xfrm>
              <a:off x="3744" y="3120"/>
              <a:ext cx="79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lgn="just" eaLnBrk="0" hangingPunct="0">
                <a:spcBef>
                  <a:spcPct val="20000"/>
                </a:spcBef>
                <a:buChar char="•"/>
                <a:defRPr sz="3400">
                  <a:solidFill>
                    <a:schemeClr val="accent2"/>
                  </a:solidFill>
                  <a:latin typeface="Helvetica" pitchFamily="34" charset="0"/>
                </a:defRPr>
              </a:lvl1pPr>
              <a:lvl2pPr marL="742950" indent="-285750" eaLnBrk="0" hangingPunct="0">
                <a:spcBef>
                  <a:spcPct val="20000"/>
                </a:spcBef>
                <a:buChar char="–"/>
                <a:defRPr sz="3000">
                  <a:solidFill>
                    <a:schemeClr val="hlink"/>
                  </a:solidFill>
                  <a:latin typeface="Helvetica" pitchFamily="34" charset="0"/>
                </a:defRPr>
              </a:lvl2pPr>
              <a:lvl3pPr marL="1143000" indent="-228600" eaLnBrk="0" hangingPunct="0">
                <a:spcBef>
                  <a:spcPct val="20000"/>
                </a:spcBef>
                <a:buChar char="•"/>
                <a:defRPr sz="2800">
                  <a:solidFill>
                    <a:schemeClr val="tx1"/>
                  </a:solidFill>
                  <a:latin typeface="Helvetica" pitchFamily="34" charset="0"/>
                </a:defRPr>
              </a:lvl3pPr>
              <a:lvl4pPr marL="1600200" indent="-228600" eaLnBrk="0" hangingPunct="0">
                <a:spcBef>
                  <a:spcPct val="20000"/>
                </a:spcBef>
                <a:buChar char="–"/>
                <a:defRPr sz="2400">
                  <a:solidFill>
                    <a:schemeClr val="tx1"/>
                  </a:solidFill>
                  <a:latin typeface="Helvetica" pitchFamily="34" charset="0"/>
                </a:defRPr>
              </a:lvl4pPr>
              <a:lvl5pPr marL="2057400" indent="-228600" eaLnBrk="0" hangingPunct="0">
                <a:spcBef>
                  <a:spcPct val="20000"/>
                </a:spcBef>
                <a:buChar char="»"/>
                <a:defRPr sz="2000">
                  <a:solidFill>
                    <a:schemeClr val="tx1"/>
                  </a:solidFill>
                  <a:latin typeface="Helvetica" pitchFamily="34" charset="0"/>
                </a:defRPr>
              </a:lvl5pPr>
              <a:lvl6pPr marL="2514600" indent="-228600" eaLnBrk="0" fontAlgn="base" hangingPunct="0">
                <a:spcBef>
                  <a:spcPct val="20000"/>
                </a:spcBef>
                <a:spcAft>
                  <a:spcPct val="0"/>
                </a:spcAft>
                <a:buChar char="»"/>
                <a:defRPr sz="2000">
                  <a:solidFill>
                    <a:schemeClr val="tx1"/>
                  </a:solidFill>
                  <a:latin typeface="Helvetica" pitchFamily="34" charset="0"/>
                </a:defRPr>
              </a:lvl6pPr>
              <a:lvl7pPr marL="2971800" indent="-228600" eaLnBrk="0" fontAlgn="base" hangingPunct="0">
                <a:spcBef>
                  <a:spcPct val="20000"/>
                </a:spcBef>
                <a:spcAft>
                  <a:spcPct val="0"/>
                </a:spcAft>
                <a:buChar char="»"/>
                <a:defRPr sz="2000">
                  <a:solidFill>
                    <a:schemeClr val="tx1"/>
                  </a:solidFill>
                  <a:latin typeface="Helvetica" pitchFamily="34" charset="0"/>
                </a:defRPr>
              </a:lvl7pPr>
              <a:lvl8pPr marL="3429000" indent="-228600" eaLnBrk="0" fontAlgn="base" hangingPunct="0">
                <a:spcBef>
                  <a:spcPct val="20000"/>
                </a:spcBef>
                <a:spcAft>
                  <a:spcPct val="0"/>
                </a:spcAft>
                <a:buChar char="»"/>
                <a:defRPr sz="2000">
                  <a:solidFill>
                    <a:schemeClr val="tx1"/>
                  </a:solidFill>
                  <a:latin typeface="Helvetica" pitchFamily="34" charset="0"/>
                </a:defRPr>
              </a:lvl8pPr>
              <a:lvl9pPr marL="3886200" indent="-228600" eaLnBrk="0" fontAlgn="base" hangingPunct="0">
                <a:spcBef>
                  <a:spcPct val="20000"/>
                </a:spcBef>
                <a:spcAft>
                  <a:spcPct val="0"/>
                </a:spcAft>
                <a:buChar char="»"/>
                <a:defRPr sz="2000">
                  <a:solidFill>
                    <a:schemeClr val="tx1"/>
                  </a:solidFill>
                  <a:latin typeface="Helvetica" pitchFamily="34" charset="0"/>
                </a:defRPr>
              </a:lvl9pPr>
            </a:lstStyle>
            <a:p>
              <a:pPr algn="l">
                <a:spcBef>
                  <a:spcPct val="0"/>
                </a:spcBef>
                <a:buFontTx/>
                <a:buNone/>
              </a:pPr>
              <a:r>
                <a:rPr lang="en-US" altLang="en-US" sz="2000" b="1">
                  <a:solidFill>
                    <a:srgbClr val="C2003C"/>
                  </a:solidFill>
                  <a:latin typeface="Arial" charset="0"/>
                </a:rPr>
                <a:t>Retrieval</a:t>
              </a:r>
              <a:endParaRPr lang="en-US" altLang="en-US" sz="2400">
                <a:solidFill>
                  <a:srgbClr val="C2003C"/>
                </a:solidFill>
                <a:latin typeface="Arial" charset="0"/>
              </a:endParaRPr>
            </a:p>
          </p:txBody>
        </p:sp>
        <p:grpSp>
          <p:nvGrpSpPr>
            <p:cNvPr id="18445" name="Group 13"/>
            <p:cNvGrpSpPr>
              <a:grpSpLocks/>
            </p:cNvGrpSpPr>
            <p:nvPr/>
          </p:nvGrpSpPr>
          <p:grpSpPr bwMode="auto">
            <a:xfrm>
              <a:off x="2688" y="1873"/>
              <a:ext cx="1056" cy="720"/>
              <a:chOff x="2832" y="1920"/>
              <a:chExt cx="1056" cy="720"/>
            </a:xfrm>
          </p:grpSpPr>
          <p:sp>
            <p:nvSpPr>
              <p:cNvPr id="18450" name="AutoShape 14"/>
              <p:cNvSpPr>
                <a:spLocks noChangeArrowheads="1"/>
              </p:cNvSpPr>
              <p:nvPr/>
            </p:nvSpPr>
            <p:spPr bwMode="auto">
              <a:xfrm rot="5400000">
                <a:off x="3144" y="1608"/>
                <a:ext cx="336" cy="960"/>
              </a:xfrm>
              <a:prstGeom prst="curvedRightArrow">
                <a:avLst>
                  <a:gd name="adj1" fmla="val 57143"/>
                  <a:gd name="adj2" fmla="val 114286"/>
                  <a:gd name="adj3" fmla="val 33333"/>
                </a:avLst>
              </a:prstGeom>
              <a:solidFill>
                <a:srgbClr val="FF0000"/>
              </a:solidFill>
              <a:ln w="12700">
                <a:solidFill>
                  <a:schemeClr val="tx1"/>
                </a:solidFill>
                <a:miter lim="800000"/>
                <a:headEnd type="none" w="sm" len="sm"/>
                <a:tailEnd type="none" w="sm" len="sm"/>
              </a:ln>
            </p:spPr>
            <p:txBody>
              <a:bodyPr wrap="none" anchor="ctr"/>
              <a:lstStyle>
                <a:lvl1pPr algn="just" eaLnBrk="0" hangingPunct="0">
                  <a:spcBef>
                    <a:spcPct val="20000"/>
                  </a:spcBef>
                  <a:buChar char="•"/>
                  <a:defRPr sz="3400">
                    <a:solidFill>
                      <a:schemeClr val="accent2"/>
                    </a:solidFill>
                    <a:latin typeface="Helvetica" pitchFamily="34" charset="0"/>
                  </a:defRPr>
                </a:lvl1pPr>
                <a:lvl2pPr marL="742950" indent="-285750" eaLnBrk="0" hangingPunct="0">
                  <a:spcBef>
                    <a:spcPct val="20000"/>
                  </a:spcBef>
                  <a:buChar char="–"/>
                  <a:defRPr sz="3000">
                    <a:solidFill>
                      <a:schemeClr val="hlink"/>
                    </a:solidFill>
                    <a:latin typeface="Helvetica" pitchFamily="34" charset="0"/>
                  </a:defRPr>
                </a:lvl2pPr>
                <a:lvl3pPr marL="1143000" indent="-228600" eaLnBrk="0" hangingPunct="0">
                  <a:spcBef>
                    <a:spcPct val="20000"/>
                  </a:spcBef>
                  <a:buChar char="•"/>
                  <a:defRPr sz="2800">
                    <a:solidFill>
                      <a:schemeClr val="tx1"/>
                    </a:solidFill>
                    <a:latin typeface="Helvetica" pitchFamily="34" charset="0"/>
                  </a:defRPr>
                </a:lvl3pPr>
                <a:lvl4pPr marL="1600200" indent="-228600" eaLnBrk="0" hangingPunct="0">
                  <a:spcBef>
                    <a:spcPct val="20000"/>
                  </a:spcBef>
                  <a:buChar char="–"/>
                  <a:defRPr sz="2400">
                    <a:solidFill>
                      <a:schemeClr val="tx1"/>
                    </a:solidFill>
                    <a:latin typeface="Helvetica" pitchFamily="34" charset="0"/>
                  </a:defRPr>
                </a:lvl4pPr>
                <a:lvl5pPr marL="2057400" indent="-228600" eaLnBrk="0" hangingPunct="0">
                  <a:spcBef>
                    <a:spcPct val="20000"/>
                  </a:spcBef>
                  <a:buChar char="»"/>
                  <a:defRPr sz="2000">
                    <a:solidFill>
                      <a:schemeClr val="tx1"/>
                    </a:solidFill>
                    <a:latin typeface="Helvetica" pitchFamily="34" charset="0"/>
                  </a:defRPr>
                </a:lvl5pPr>
                <a:lvl6pPr marL="2514600" indent="-228600" eaLnBrk="0" fontAlgn="base" hangingPunct="0">
                  <a:spcBef>
                    <a:spcPct val="20000"/>
                  </a:spcBef>
                  <a:spcAft>
                    <a:spcPct val="0"/>
                  </a:spcAft>
                  <a:buChar char="»"/>
                  <a:defRPr sz="2000">
                    <a:solidFill>
                      <a:schemeClr val="tx1"/>
                    </a:solidFill>
                    <a:latin typeface="Helvetica" pitchFamily="34" charset="0"/>
                  </a:defRPr>
                </a:lvl6pPr>
                <a:lvl7pPr marL="2971800" indent="-228600" eaLnBrk="0" fontAlgn="base" hangingPunct="0">
                  <a:spcBef>
                    <a:spcPct val="20000"/>
                  </a:spcBef>
                  <a:spcAft>
                    <a:spcPct val="0"/>
                  </a:spcAft>
                  <a:buChar char="»"/>
                  <a:defRPr sz="2000">
                    <a:solidFill>
                      <a:schemeClr val="tx1"/>
                    </a:solidFill>
                    <a:latin typeface="Helvetica" pitchFamily="34" charset="0"/>
                  </a:defRPr>
                </a:lvl7pPr>
                <a:lvl8pPr marL="3429000" indent="-228600" eaLnBrk="0" fontAlgn="base" hangingPunct="0">
                  <a:spcBef>
                    <a:spcPct val="20000"/>
                  </a:spcBef>
                  <a:spcAft>
                    <a:spcPct val="0"/>
                  </a:spcAft>
                  <a:buChar char="»"/>
                  <a:defRPr sz="2000">
                    <a:solidFill>
                      <a:schemeClr val="tx1"/>
                    </a:solidFill>
                    <a:latin typeface="Helvetica" pitchFamily="34" charset="0"/>
                  </a:defRPr>
                </a:lvl8pPr>
                <a:lvl9pPr marL="3886200" indent="-228600" eaLnBrk="0" fontAlgn="base" hangingPunct="0">
                  <a:spcBef>
                    <a:spcPct val="20000"/>
                  </a:spcBef>
                  <a:spcAft>
                    <a:spcPct val="0"/>
                  </a:spcAft>
                  <a:buChar char="»"/>
                  <a:defRPr sz="2000">
                    <a:solidFill>
                      <a:schemeClr val="tx1"/>
                    </a:solidFill>
                    <a:latin typeface="Helvetica" pitchFamily="34" charset="0"/>
                  </a:defRPr>
                </a:lvl9pPr>
              </a:lstStyle>
              <a:p>
                <a:pPr algn="l" eaLnBrk="1" hangingPunct="1">
                  <a:spcBef>
                    <a:spcPct val="0"/>
                  </a:spcBef>
                  <a:buFontTx/>
                  <a:buNone/>
                </a:pPr>
                <a:endParaRPr lang="en-US" altLang="en-US" sz="2400">
                  <a:solidFill>
                    <a:schemeClr val="tx1"/>
                  </a:solidFill>
                </a:endParaRPr>
              </a:p>
            </p:txBody>
          </p:sp>
          <p:sp>
            <p:nvSpPr>
              <p:cNvPr id="18451" name="AutoShape 15"/>
              <p:cNvSpPr>
                <a:spLocks noChangeArrowheads="1"/>
              </p:cNvSpPr>
              <p:nvPr/>
            </p:nvSpPr>
            <p:spPr bwMode="auto">
              <a:xfrm>
                <a:off x="2928" y="2304"/>
                <a:ext cx="960" cy="336"/>
              </a:xfrm>
              <a:prstGeom prst="curvedUpArrow">
                <a:avLst>
                  <a:gd name="adj1" fmla="val 57143"/>
                  <a:gd name="adj2" fmla="val 114286"/>
                  <a:gd name="adj3" fmla="val 33333"/>
                </a:avLst>
              </a:prstGeom>
              <a:solidFill>
                <a:srgbClr val="FF0000"/>
              </a:solidFill>
              <a:ln w="12700">
                <a:solidFill>
                  <a:schemeClr val="tx1"/>
                </a:solidFill>
                <a:miter lim="800000"/>
                <a:headEnd type="none" w="sm" len="sm"/>
                <a:tailEnd type="none" w="sm" len="sm"/>
              </a:ln>
            </p:spPr>
            <p:txBody>
              <a:bodyPr wrap="none" anchor="ctr"/>
              <a:lstStyle>
                <a:lvl1pPr algn="just" eaLnBrk="0" hangingPunct="0">
                  <a:spcBef>
                    <a:spcPct val="20000"/>
                  </a:spcBef>
                  <a:buChar char="•"/>
                  <a:defRPr sz="3400">
                    <a:solidFill>
                      <a:schemeClr val="accent2"/>
                    </a:solidFill>
                    <a:latin typeface="Helvetica" pitchFamily="34" charset="0"/>
                  </a:defRPr>
                </a:lvl1pPr>
                <a:lvl2pPr marL="742950" indent="-285750" eaLnBrk="0" hangingPunct="0">
                  <a:spcBef>
                    <a:spcPct val="20000"/>
                  </a:spcBef>
                  <a:buChar char="–"/>
                  <a:defRPr sz="3000">
                    <a:solidFill>
                      <a:schemeClr val="hlink"/>
                    </a:solidFill>
                    <a:latin typeface="Helvetica" pitchFamily="34" charset="0"/>
                  </a:defRPr>
                </a:lvl2pPr>
                <a:lvl3pPr marL="1143000" indent="-228600" eaLnBrk="0" hangingPunct="0">
                  <a:spcBef>
                    <a:spcPct val="20000"/>
                  </a:spcBef>
                  <a:buChar char="•"/>
                  <a:defRPr sz="2800">
                    <a:solidFill>
                      <a:schemeClr val="tx1"/>
                    </a:solidFill>
                    <a:latin typeface="Helvetica" pitchFamily="34" charset="0"/>
                  </a:defRPr>
                </a:lvl3pPr>
                <a:lvl4pPr marL="1600200" indent="-228600" eaLnBrk="0" hangingPunct="0">
                  <a:spcBef>
                    <a:spcPct val="20000"/>
                  </a:spcBef>
                  <a:buChar char="–"/>
                  <a:defRPr sz="2400">
                    <a:solidFill>
                      <a:schemeClr val="tx1"/>
                    </a:solidFill>
                    <a:latin typeface="Helvetica" pitchFamily="34" charset="0"/>
                  </a:defRPr>
                </a:lvl4pPr>
                <a:lvl5pPr marL="2057400" indent="-228600" eaLnBrk="0" hangingPunct="0">
                  <a:spcBef>
                    <a:spcPct val="20000"/>
                  </a:spcBef>
                  <a:buChar char="»"/>
                  <a:defRPr sz="2000">
                    <a:solidFill>
                      <a:schemeClr val="tx1"/>
                    </a:solidFill>
                    <a:latin typeface="Helvetica" pitchFamily="34" charset="0"/>
                  </a:defRPr>
                </a:lvl5pPr>
                <a:lvl6pPr marL="2514600" indent="-228600" eaLnBrk="0" fontAlgn="base" hangingPunct="0">
                  <a:spcBef>
                    <a:spcPct val="20000"/>
                  </a:spcBef>
                  <a:spcAft>
                    <a:spcPct val="0"/>
                  </a:spcAft>
                  <a:buChar char="»"/>
                  <a:defRPr sz="2000">
                    <a:solidFill>
                      <a:schemeClr val="tx1"/>
                    </a:solidFill>
                    <a:latin typeface="Helvetica" pitchFamily="34" charset="0"/>
                  </a:defRPr>
                </a:lvl6pPr>
                <a:lvl7pPr marL="2971800" indent="-228600" eaLnBrk="0" fontAlgn="base" hangingPunct="0">
                  <a:spcBef>
                    <a:spcPct val="20000"/>
                  </a:spcBef>
                  <a:spcAft>
                    <a:spcPct val="0"/>
                  </a:spcAft>
                  <a:buChar char="»"/>
                  <a:defRPr sz="2000">
                    <a:solidFill>
                      <a:schemeClr val="tx1"/>
                    </a:solidFill>
                    <a:latin typeface="Helvetica" pitchFamily="34" charset="0"/>
                  </a:defRPr>
                </a:lvl7pPr>
                <a:lvl8pPr marL="3429000" indent="-228600" eaLnBrk="0" fontAlgn="base" hangingPunct="0">
                  <a:spcBef>
                    <a:spcPct val="20000"/>
                  </a:spcBef>
                  <a:spcAft>
                    <a:spcPct val="0"/>
                  </a:spcAft>
                  <a:buChar char="»"/>
                  <a:defRPr sz="2000">
                    <a:solidFill>
                      <a:schemeClr val="tx1"/>
                    </a:solidFill>
                    <a:latin typeface="Helvetica" pitchFamily="34" charset="0"/>
                  </a:defRPr>
                </a:lvl8pPr>
                <a:lvl9pPr marL="3886200" indent="-228600" eaLnBrk="0" fontAlgn="base" hangingPunct="0">
                  <a:spcBef>
                    <a:spcPct val="20000"/>
                  </a:spcBef>
                  <a:spcAft>
                    <a:spcPct val="0"/>
                  </a:spcAft>
                  <a:buChar char="»"/>
                  <a:defRPr sz="2000">
                    <a:solidFill>
                      <a:schemeClr val="tx1"/>
                    </a:solidFill>
                    <a:latin typeface="Helvetica" pitchFamily="34" charset="0"/>
                  </a:defRPr>
                </a:lvl9pPr>
              </a:lstStyle>
              <a:p>
                <a:pPr algn="l" eaLnBrk="1" hangingPunct="1">
                  <a:spcBef>
                    <a:spcPct val="0"/>
                  </a:spcBef>
                  <a:buFontTx/>
                  <a:buNone/>
                </a:pPr>
                <a:endParaRPr lang="en-US" altLang="en-US" sz="2400">
                  <a:solidFill>
                    <a:schemeClr val="tx1"/>
                  </a:solidFill>
                </a:endParaRPr>
              </a:p>
            </p:txBody>
          </p:sp>
        </p:grpSp>
        <p:sp>
          <p:nvSpPr>
            <p:cNvPr id="18446" name="Text Box 16"/>
            <p:cNvSpPr txBox="1">
              <a:spLocks noChangeArrowheads="1"/>
            </p:cNvSpPr>
            <p:nvPr/>
          </p:nvSpPr>
          <p:spPr bwMode="auto">
            <a:xfrm>
              <a:off x="2282" y="1584"/>
              <a:ext cx="1895"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lgn="just" eaLnBrk="0" hangingPunct="0">
                <a:spcBef>
                  <a:spcPct val="20000"/>
                </a:spcBef>
                <a:buChar char="•"/>
                <a:defRPr sz="3400">
                  <a:solidFill>
                    <a:schemeClr val="accent2"/>
                  </a:solidFill>
                  <a:latin typeface="Helvetica" pitchFamily="34" charset="0"/>
                </a:defRPr>
              </a:lvl1pPr>
              <a:lvl2pPr marL="742950" indent="-285750" eaLnBrk="0" hangingPunct="0">
                <a:spcBef>
                  <a:spcPct val="20000"/>
                </a:spcBef>
                <a:buChar char="–"/>
                <a:defRPr sz="3000">
                  <a:solidFill>
                    <a:schemeClr val="hlink"/>
                  </a:solidFill>
                  <a:latin typeface="Helvetica" pitchFamily="34" charset="0"/>
                </a:defRPr>
              </a:lvl2pPr>
              <a:lvl3pPr marL="1143000" indent="-228600" eaLnBrk="0" hangingPunct="0">
                <a:spcBef>
                  <a:spcPct val="20000"/>
                </a:spcBef>
                <a:buChar char="•"/>
                <a:defRPr sz="2800">
                  <a:solidFill>
                    <a:schemeClr val="tx1"/>
                  </a:solidFill>
                  <a:latin typeface="Helvetica" pitchFamily="34" charset="0"/>
                </a:defRPr>
              </a:lvl3pPr>
              <a:lvl4pPr marL="1600200" indent="-228600" eaLnBrk="0" hangingPunct="0">
                <a:spcBef>
                  <a:spcPct val="20000"/>
                </a:spcBef>
                <a:buChar char="–"/>
                <a:defRPr sz="2400">
                  <a:solidFill>
                    <a:schemeClr val="tx1"/>
                  </a:solidFill>
                  <a:latin typeface="Helvetica" pitchFamily="34" charset="0"/>
                </a:defRPr>
              </a:lvl4pPr>
              <a:lvl5pPr marL="2057400" indent="-228600" eaLnBrk="0" hangingPunct="0">
                <a:spcBef>
                  <a:spcPct val="20000"/>
                </a:spcBef>
                <a:buChar char="»"/>
                <a:defRPr sz="2000">
                  <a:solidFill>
                    <a:schemeClr val="tx1"/>
                  </a:solidFill>
                  <a:latin typeface="Helvetica" pitchFamily="34" charset="0"/>
                </a:defRPr>
              </a:lvl5pPr>
              <a:lvl6pPr marL="2514600" indent="-228600" eaLnBrk="0" fontAlgn="base" hangingPunct="0">
                <a:spcBef>
                  <a:spcPct val="20000"/>
                </a:spcBef>
                <a:spcAft>
                  <a:spcPct val="0"/>
                </a:spcAft>
                <a:buChar char="»"/>
                <a:defRPr sz="2000">
                  <a:solidFill>
                    <a:schemeClr val="tx1"/>
                  </a:solidFill>
                  <a:latin typeface="Helvetica" pitchFamily="34" charset="0"/>
                </a:defRPr>
              </a:lvl6pPr>
              <a:lvl7pPr marL="2971800" indent="-228600" eaLnBrk="0" fontAlgn="base" hangingPunct="0">
                <a:spcBef>
                  <a:spcPct val="20000"/>
                </a:spcBef>
                <a:spcAft>
                  <a:spcPct val="0"/>
                </a:spcAft>
                <a:buChar char="»"/>
                <a:defRPr sz="2000">
                  <a:solidFill>
                    <a:schemeClr val="tx1"/>
                  </a:solidFill>
                  <a:latin typeface="Helvetica" pitchFamily="34" charset="0"/>
                </a:defRPr>
              </a:lvl7pPr>
              <a:lvl8pPr marL="3429000" indent="-228600" eaLnBrk="0" fontAlgn="base" hangingPunct="0">
                <a:spcBef>
                  <a:spcPct val="20000"/>
                </a:spcBef>
                <a:spcAft>
                  <a:spcPct val="0"/>
                </a:spcAft>
                <a:buChar char="»"/>
                <a:defRPr sz="2000">
                  <a:solidFill>
                    <a:schemeClr val="tx1"/>
                  </a:solidFill>
                  <a:latin typeface="Helvetica" pitchFamily="34" charset="0"/>
                </a:defRPr>
              </a:lvl8pPr>
              <a:lvl9pPr marL="3886200" indent="-228600" eaLnBrk="0" fontAlgn="base" hangingPunct="0">
                <a:spcBef>
                  <a:spcPct val="20000"/>
                </a:spcBef>
                <a:spcAft>
                  <a:spcPct val="0"/>
                </a:spcAft>
                <a:buChar char="»"/>
                <a:defRPr sz="2000">
                  <a:solidFill>
                    <a:schemeClr val="tx1"/>
                  </a:solidFill>
                  <a:latin typeface="Helvetica" pitchFamily="34" charset="0"/>
                </a:defRPr>
              </a:lvl9pPr>
            </a:lstStyle>
            <a:p>
              <a:pPr algn="l">
                <a:spcBef>
                  <a:spcPct val="0"/>
                </a:spcBef>
                <a:buFontTx/>
                <a:buNone/>
              </a:pPr>
              <a:r>
                <a:rPr lang="en-US" altLang="en-US" sz="2000" b="1">
                  <a:solidFill>
                    <a:srgbClr val="C2003C"/>
                  </a:solidFill>
                  <a:latin typeface="Arial" charset="0"/>
                </a:rPr>
                <a:t>Maintenance Rehearsal</a:t>
              </a:r>
            </a:p>
          </p:txBody>
        </p:sp>
        <p:sp>
          <p:nvSpPr>
            <p:cNvPr id="18447" name="Line 17"/>
            <p:cNvSpPr>
              <a:spLocks noChangeShapeType="1"/>
            </p:cNvSpPr>
            <p:nvPr/>
          </p:nvSpPr>
          <p:spPr bwMode="auto">
            <a:xfrm>
              <a:off x="96" y="2832"/>
              <a:ext cx="576" cy="0"/>
            </a:xfrm>
            <a:prstGeom prst="line">
              <a:avLst/>
            </a:prstGeom>
            <a:noFill/>
            <a:ln w="76200">
              <a:solidFill>
                <a:srgbClr val="0000FF"/>
              </a:solidFill>
              <a:round/>
              <a:headEnd type="none" w="sm" len="sm"/>
              <a:tailEnd type="triangle" w="lg" len="med"/>
            </a:ln>
            <a:extLst>
              <a:ext uri="{909E8E84-426E-40DD-AFC4-6F175D3DCCD1}">
                <a14:hiddenFill xmlns:a14="http://schemas.microsoft.com/office/drawing/2010/main">
                  <a:noFill/>
                </a14:hiddenFill>
              </a:ext>
            </a:extLst>
          </p:spPr>
          <p:txBody>
            <a:bodyPr wrap="none" anchor="ctr"/>
            <a:lstStyle/>
            <a:p>
              <a:endParaRPr lang="en-US"/>
            </a:p>
          </p:txBody>
        </p:sp>
        <p:sp>
          <p:nvSpPr>
            <p:cNvPr id="18448" name="Line 18"/>
            <p:cNvSpPr>
              <a:spLocks noChangeShapeType="1"/>
            </p:cNvSpPr>
            <p:nvPr/>
          </p:nvSpPr>
          <p:spPr bwMode="auto">
            <a:xfrm>
              <a:off x="3840" y="2736"/>
              <a:ext cx="576" cy="0"/>
            </a:xfrm>
            <a:prstGeom prst="line">
              <a:avLst/>
            </a:prstGeom>
            <a:noFill/>
            <a:ln w="76200">
              <a:solidFill>
                <a:srgbClr val="0000FF"/>
              </a:solidFill>
              <a:round/>
              <a:headEnd type="none" w="sm" len="sm"/>
              <a:tailEnd type="triangle" w="lg" len="med"/>
            </a:ln>
            <a:extLst>
              <a:ext uri="{909E8E84-426E-40DD-AFC4-6F175D3DCCD1}">
                <a14:hiddenFill xmlns:a14="http://schemas.microsoft.com/office/drawing/2010/main">
                  <a:noFill/>
                </a14:hiddenFill>
              </a:ext>
            </a:extLst>
          </p:spPr>
          <p:txBody>
            <a:bodyPr wrap="none" anchor="ctr"/>
            <a:lstStyle/>
            <a:p>
              <a:endParaRPr lang="en-US"/>
            </a:p>
          </p:txBody>
        </p:sp>
        <p:sp>
          <p:nvSpPr>
            <p:cNvPr id="18449" name="Line 19"/>
            <p:cNvSpPr>
              <a:spLocks noChangeShapeType="1"/>
            </p:cNvSpPr>
            <p:nvPr/>
          </p:nvSpPr>
          <p:spPr bwMode="auto">
            <a:xfrm flipH="1">
              <a:off x="3840" y="2976"/>
              <a:ext cx="576" cy="0"/>
            </a:xfrm>
            <a:prstGeom prst="line">
              <a:avLst/>
            </a:prstGeom>
            <a:noFill/>
            <a:ln w="76200">
              <a:solidFill>
                <a:srgbClr val="0000FF"/>
              </a:solidFill>
              <a:round/>
              <a:headEnd type="none" w="sm" len="sm"/>
              <a:tailEnd type="triangle" w="lg" len="med"/>
            </a:ln>
            <a:extLst>
              <a:ext uri="{909E8E84-426E-40DD-AFC4-6F175D3DCCD1}">
                <a14:hiddenFill xmlns:a14="http://schemas.microsoft.com/office/drawing/2010/main">
                  <a:noFill/>
                </a14:hiddenFill>
              </a:ext>
            </a:extLst>
          </p:spPr>
          <p:txBody>
            <a:bodyPr wrap="none" anchor="ctr"/>
            <a:lstStyle/>
            <a:p>
              <a:endParaRPr lang="en-US"/>
            </a:p>
          </p:txBody>
        </p:sp>
      </p:grpSp>
    </p:spTree>
    <p:extLst>
      <p:ext uri="{BB962C8B-B14F-4D97-AF65-F5344CB8AC3E}">
        <p14:creationId xmlns:p14="http://schemas.microsoft.com/office/powerpoint/2010/main" val="14982555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5715">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15715">
                                            <p:txEl>
                                              <p:pRg st="0" end="0"/>
                                            </p:txEl>
                                          </p:spTgt>
                                        </p:tgtEl>
                                        <p:attrNameLst>
                                          <p:attrName>ppt_c</p:attrName>
                                        </p:attrNameLst>
                                      </p:cBhvr>
                                      <p:to>
                                        <a:schemeClr val="tx2"/>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5" grpId="0" build="p" bldLvl="3"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5" descr="06-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303" y="1836682"/>
            <a:ext cx="8891065" cy="4206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15387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Long-Term Memory</a:t>
            </a:r>
            <a:endParaRPr lang="en-US" dirty="0"/>
          </a:p>
        </p:txBody>
      </p:sp>
      <p:sp>
        <p:nvSpPr>
          <p:cNvPr id="3" name="Content Placeholder 2"/>
          <p:cNvSpPr>
            <a:spLocks noGrp="1"/>
          </p:cNvSpPr>
          <p:nvPr>
            <p:ph idx="1"/>
          </p:nvPr>
        </p:nvSpPr>
        <p:spPr>
          <a:solidFill>
            <a:schemeClr val="bg2"/>
          </a:solidFill>
        </p:spPr>
        <p:txBody>
          <a:bodyPr>
            <a:normAutofit/>
          </a:bodyPr>
          <a:lstStyle/>
          <a:p>
            <a:pPr lvl="0" eaLnBrk="0" fontAlgn="base" hangingPunct="0">
              <a:spcBef>
                <a:spcPct val="0"/>
              </a:spcBef>
              <a:spcAft>
                <a:spcPts val="600"/>
              </a:spcAft>
            </a:pPr>
            <a:r>
              <a:rPr lang="en-US" sz="3200" dirty="0" smtClean="0">
                <a:latin typeface="Arial" pitchFamily="34" charset="0"/>
                <a:ea typeface="Calibri" pitchFamily="34" charset="0"/>
                <a:cs typeface="Arial" pitchFamily="34" charset="0"/>
              </a:rPr>
              <a:t>LTM </a:t>
            </a:r>
            <a:r>
              <a:rPr lang="en-US" sz="3200" dirty="0">
                <a:latin typeface="Arial" pitchFamily="34" charset="0"/>
                <a:ea typeface="Calibri" pitchFamily="34" charset="0"/>
                <a:cs typeface="Arial" pitchFamily="34" charset="0"/>
              </a:rPr>
              <a:t>provides </a:t>
            </a:r>
            <a:r>
              <a:rPr lang="en-US" sz="3200" dirty="0" smtClean="0">
                <a:latin typeface="Arial" pitchFamily="34" charset="0"/>
                <a:ea typeface="Calibri" pitchFamily="34" charset="0"/>
                <a:cs typeface="Arial" pitchFamily="34" charset="0"/>
              </a:rPr>
              <a:t>storage </a:t>
            </a:r>
            <a:r>
              <a:rPr lang="en-US" sz="3200" dirty="0">
                <a:latin typeface="Arial" pitchFamily="34" charset="0"/>
                <a:ea typeface="Calibri" pitchFamily="34" charset="0"/>
                <a:cs typeface="Arial" pitchFamily="34" charset="0"/>
              </a:rPr>
              <a:t>for information </a:t>
            </a:r>
            <a:r>
              <a:rPr lang="en-US" sz="3200" dirty="0" smtClean="0">
                <a:latin typeface="Arial" pitchFamily="34" charset="0"/>
                <a:ea typeface="Calibri" pitchFamily="34" charset="0"/>
                <a:cs typeface="Arial" pitchFamily="34" charset="0"/>
              </a:rPr>
              <a:t>for extended period of time.</a:t>
            </a:r>
            <a:endParaRPr lang="en-US" sz="3200" dirty="0">
              <a:latin typeface="Arial" pitchFamily="34" charset="0"/>
              <a:ea typeface="Calibri" pitchFamily="34" charset="0"/>
              <a:cs typeface="Arial" pitchFamily="34" charset="0"/>
            </a:endParaRPr>
          </a:p>
          <a:p>
            <a:pPr lvl="0" eaLnBrk="0" fontAlgn="base" hangingPunct="0">
              <a:spcBef>
                <a:spcPct val="0"/>
              </a:spcBef>
              <a:spcAft>
                <a:spcPts val="600"/>
              </a:spcAft>
            </a:pPr>
            <a:r>
              <a:rPr lang="en-US" sz="3200" b="1" dirty="0">
                <a:latin typeface="Arial" pitchFamily="34" charset="0"/>
                <a:ea typeface="Calibri" pitchFamily="34" charset="0"/>
                <a:cs typeface="Arial" pitchFamily="34" charset="0"/>
              </a:rPr>
              <a:t>Duration </a:t>
            </a:r>
            <a:r>
              <a:rPr lang="en-US" sz="3200" dirty="0">
                <a:latin typeface="Arial" pitchFamily="34" charset="0"/>
                <a:ea typeface="Calibri" pitchFamily="34" charset="0"/>
                <a:cs typeface="Arial" pitchFamily="34" charset="0"/>
              </a:rPr>
              <a:t>– </a:t>
            </a:r>
            <a:r>
              <a:rPr lang="en-US" sz="3200" dirty="0" smtClean="0">
                <a:latin typeface="Arial" pitchFamily="34" charset="0"/>
                <a:ea typeface="Calibri" pitchFamily="34" charset="0"/>
                <a:cs typeface="Arial" pitchFamily="34" charset="0"/>
              </a:rPr>
              <a:t>longer than 20 seconds</a:t>
            </a:r>
          </a:p>
          <a:p>
            <a:pPr lvl="0" eaLnBrk="0" fontAlgn="base" hangingPunct="0">
              <a:spcBef>
                <a:spcPct val="0"/>
              </a:spcBef>
              <a:spcAft>
                <a:spcPts val="600"/>
              </a:spcAft>
            </a:pPr>
            <a:r>
              <a:rPr lang="en-US" sz="3200" b="1" dirty="0" smtClean="0">
                <a:latin typeface="Arial" pitchFamily="34" charset="0"/>
                <a:ea typeface="Calibri" pitchFamily="34" charset="0"/>
                <a:cs typeface="Arial" pitchFamily="34" charset="0"/>
              </a:rPr>
              <a:t>Capacity-</a:t>
            </a:r>
            <a:r>
              <a:rPr lang="en-US" sz="3200" dirty="0" smtClean="0">
                <a:latin typeface="Arial" pitchFamily="34" charset="0"/>
                <a:ea typeface="Calibri" pitchFamily="34" charset="0"/>
                <a:cs typeface="Arial" pitchFamily="34" charset="0"/>
              </a:rPr>
              <a:t>-limitless</a:t>
            </a:r>
            <a:endParaRPr lang="en-US" sz="3200" dirty="0">
              <a:latin typeface="Arial" pitchFamily="34" charset="0"/>
              <a:ea typeface="Calibri" pitchFamily="34" charset="0"/>
              <a:cs typeface="Arial" pitchFamily="34" charset="0"/>
            </a:endParaRPr>
          </a:p>
          <a:p>
            <a:pPr marL="800100" lvl="1" indent="-342900" eaLnBrk="0" fontAlgn="base" hangingPunct="0">
              <a:spcBef>
                <a:spcPct val="0"/>
              </a:spcBef>
              <a:spcAft>
                <a:spcPts val="600"/>
              </a:spcAft>
              <a:buFont typeface="Arial" pitchFamily="34" charset="0"/>
              <a:buChar char="•"/>
            </a:pPr>
            <a:r>
              <a:rPr lang="en-US" sz="3200" dirty="0" smtClean="0">
                <a:latin typeface="Arial" pitchFamily="34" charset="0"/>
                <a:ea typeface="Calibri" pitchFamily="34" charset="0"/>
                <a:cs typeface="Arial" pitchFamily="34" charset="0"/>
              </a:rPr>
              <a:t>Involves quick retrieval with little effort </a:t>
            </a:r>
            <a:endParaRPr lang="en-US" sz="3200" dirty="0">
              <a:latin typeface="Arial" pitchFamily="34" charset="0"/>
              <a:ea typeface="Calibri" pitchFamily="34" charset="0"/>
              <a:cs typeface="Arial"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7727" y="4572000"/>
            <a:ext cx="343759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1722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57200" y="2363671"/>
            <a:ext cx="8229600" cy="1902059"/>
          </a:xfrm>
        </p:spPr>
        <p:txBody>
          <a:bodyPr/>
          <a:lstStyle/>
          <a:p>
            <a:pPr lvl="0"/>
            <a:r>
              <a:rPr lang="en-US" b="1" dirty="0" smtClean="0">
                <a:solidFill>
                  <a:srgbClr val="000000"/>
                </a:solidFill>
              </a:rPr>
              <a:t>Memory</a:t>
            </a:r>
            <a:r>
              <a:rPr lang="en-US" dirty="0" smtClean="0">
                <a:solidFill>
                  <a:srgbClr val="000000"/>
                </a:solidFill>
              </a:rPr>
              <a:t>: </a:t>
            </a:r>
            <a:r>
              <a:rPr lang="en-US" dirty="0" smtClean="0">
                <a:solidFill>
                  <a:srgbClr val="000000"/>
                </a:solidFill>
                <a:latin typeface="Arial" pitchFamily="34" charset="0"/>
                <a:ea typeface="Times New Roman" pitchFamily="18" charset="0"/>
                <a:cs typeface="Arial" pitchFamily="34" charset="0"/>
              </a:rPr>
              <a:t>A </a:t>
            </a:r>
            <a:r>
              <a:rPr lang="en-US" dirty="0">
                <a:solidFill>
                  <a:srgbClr val="000000"/>
                </a:solidFill>
                <a:latin typeface="Arial" pitchFamily="34" charset="0"/>
                <a:ea typeface="Times New Roman" pitchFamily="18" charset="0"/>
                <a:cs typeface="Arial" pitchFamily="34" charset="0"/>
              </a:rPr>
              <a:t>group of related mental processes that are involved in acquiring, storing, and retrieving information</a:t>
            </a:r>
          </a:p>
          <a:p>
            <a:endParaRPr lang="en-US" b="1" dirty="0"/>
          </a:p>
        </p:txBody>
      </p:sp>
    </p:spTree>
    <p:extLst>
      <p:ext uri="{BB962C8B-B14F-4D97-AF65-F5344CB8AC3E}">
        <p14:creationId xmlns:p14="http://schemas.microsoft.com/office/powerpoint/2010/main" val="29281855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7235" y="4296301"/>
            <a:ext cx="4227024" cy="2468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Long-Term Memory: Encoding</a:t>
            </a:r>
            <a:endParaRPr lang="en-US" dirty="0"/>
          </a:p>
        </p:txBody>
      </p:sp>
      <p:sp>
        <p:nvSpPr>
          <p:cNvPr id="3" name="Content Placeholder 2"/>
          <p:cNvSpPr>
            <a:spLocks noGrp="1"/>
          </p:cNvSpPr>
          <p:nvPr>
            <p:ph idx="1"/>
          </p:nvPr>
        </p:nvSpPr>
        <p:spPr>
          <a:xfrm>
            <a:off x="441434" y="1253358"/>
            <a:ext cx="8229600" cy="4525963"/>
          </a:xfrm>
        </p:spPr>
        <p:txBody>
          <a:bodyPr>
            <a:normAutofit/>
          </a:bodyPr>
          <a:lstStyle/>
          <a:p>
            <a:r>
              <a:rPr lang="en-US" dirty="0" smtClean="0"/>
              <a:t>Elaborative </a:t>
            </a:r>
            <a:r>
              <a:rPr lang="en-US" dirty="0" smtClean="0"/>
              <a:t>rehearsal </a:t>
            </a:r>
          </a:p>
          <a:p>
            <a:pPr lvl="1"/>
            <a:r>
              <a:rPr lang="en-US" sz="2800" dirty="0" smtClean="0"/>
              <a:t>Focus on the meaning of the information</a:t>
            </a:r>
          </a:p>
          <a:p>
            <a:pPr lvl="1"/>
            <a:r>
              <a:rPr lang="en-US" sz="2800" dirty="0" smtClean="0"/>
              <a:t>Relate the info to things you already know</a:t>
            </a:r>
          </a:p>
          <a:p>
            <a:r>
              <a:rPr lang="en-US" dirty="0" smtClean="0"/>
              <a:t>Self-reference effect </a:t>
            </a:r>
          </a:p>
          <a:p>
            <a:pPr lvl="1"/>
            <a:r>
              <a:rPr lang="en-US" sz="2800" dirty="0" smtClean="0"/>
              <a:t>Apply information to yourself</a:t>
            </a:r>
            <a:endParaRPr lang="en-US" sz="2800" dirty="0"/>
          </a:p>
          <a:p>
            <a:r>
              <a:rPr lang="en-US" dirty="0" smtClean="0"/>
              <a:t>Visual imagery</a:t>
            </a:r>
          </a:p>
          <a:p>
            <a:pPr lvl="1"/>
            <a:r>
              <a:rPr lang="en-US" sz="2800" dirty="0" smtClean="0"/>
              <a:t>Images can help your memory</a:t>
            </a:r>
            <a:endParaRPr lang="en-US" sz="2800" dirty="0"/>
          </a:p>
        </p:txBody>
      </p:sp>
    </p:spTree>
    <p:extLst>
      <p:ext uri="{BB962C8B-B14F-4D97-AF65-F5344CB8AC3E}">
        <p14:creationId xmlns:p14="http://schemas.microsoft.com/office/powerpoint/2010/main" val="1315848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Long-Term Memory: Storage</a:t>
            </a:r>
            <a:endParaRPr lang="en-US" dirty="0"/>
          </a:p>
        </p:txBody>
      </p:sp>
      <p:sp>
        <p:nvSpPr>
          <p:cNvPr id="3" name="Content Placeholder 2"/>
          <p:cNvSpPr>
            <a:spLocks noGrp="1"/>
          </p:cNvSpPr>
          <p:nvPr>
            <p:ph idx="1"/>
          </p:nvPr>
        </p:nvSpPr>
        <p:spPr>
          <a:xfrm>
            <a:off x="456406" y="2828706"/>
            <a:ext cx="8229600" cy="4525963"/>
          </a:xfrm>
        </p:spPr>
        <p:txBody>
          <a:bodyPr/>
          <a:lstStyle/>
          <a:p>
            <a:r>
              <a:rPr lang="en-US" dirty="0" smtClean="0"/>
              <a:t>Procedural </a:t>
            </a:r>
            <a:r>
              <a:rPr lang="en-US" dirty="0"/>
              <a:t>memory – how to perform different skills, operations, and actions</a:t>
            </a:r>
          </a:p>
          <a:p>
            <a:r>
              <a:rPr lang="en-US" dirty="0"/>
              <a:t>Episodic memory – memory of specific events or episodes</a:t>
            </a:r>
          </a:p>
          <a:p>
            <a:pPr lvl="1"/>
            <a:r>
              <a:rPr lang="en-US" dirty="0"/>
              <a:t>Autobiographical memory – memory of life events</a:t>
            </a:r>
          </a:p>
          <a:p>
            <a:r>
              <a:rPr lang="en-US" dirty="0"/>
              <a:t>Semantic memory – general knowledge</a:t>
            </a:r>
          </a:p>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3838" y="196686"/>
            <a:ext cx="2395537" cy="2395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573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Types of Information Stored in Long</a:t>
            </a:r>
            <a:r>
              <a:rPr lang="en-US" dirty="0" smtClean="0"/>
              <a:t>-Term </a:t>
            </a:r>
            <a:r>
              <a:rPr lang="en-US" dirty="0"/>
              <a:t>Memory</a:t>
            </a:r>
          </a:p>
        </p:txBody>
      </p:sp>
      <p:sp>
        <p:nvSpPr>
          <p:cNvPr id="3" name="Content Placeholder 2"/>
          <p:cNvSpPr>
            <a:spLocks noGrp="1"/>
          </p:cNvSpPr>
          <p:nvPr>
            <p:ph idx="1"/>
          </p:nvPr>
        </p:nvSpPr>
        <p:spPr>
          <a:xfrm>
            <a:off x="457200" y="1600200"/>
            <a:ext cx="4155653" cy="4525963"/>
          </a:xfrm>
        </p:spPr>
        <p:txBody>
          <a:bodyPr>
            <a:normAutofit fontScale="62500" lnSpcReduction="20000"/>
          </a:bodyPr>
          <a:lstStyle/>
          <a:p>
            <a:r>
              <a:rPr lang="en-US" dirty="0"/>
              <a:t>A memorable </a:t>
            </a:r>
            <a:r>
              <a:rPr lang="en-US" dirty="0" smtClean="0"/>
              <a:t>skateboard ride involves three </a:t>
            </a:r>
            <a:r>
              <a:rPr lang="en-US" dirty="0"/>
              <a:t>types of long-</a:t>
            </a:r>
            <a:r>
              <a:rPr lang="en-US" dirty="0" smtClean="0"/>
              <a:t>term memory: procedural, semantic &amp; episodic.</a:t>
            </a:r>
            <a:br>
              <a:rPr lang="en-US" dirty="0" smtClean="0"/>
            </a:br>
            <a:endParaRPr lang="en-US" dirty="0" smtClean="0"/>
          </a:p>
          <a:p>
            <a:r>
              <a:rPr lang="en-US" dirty="0" smtClean="0"/>
              <a:t>Remembering </a:t>
            </a:r>
            <a:r>
              <a:rPr lang="en-US" dirty="0"/>
              <a:t>how to steer </a:t>
            </a:r>
            <a:r>
              <a:rPr lang="en-US" dirty="0" smtClean="0"/>
              <a:t>and balance </a:t>
            </a:r>
            <a:r>
              <a:rPr lang="en-US" dirty="0"/>
              <a:t>on a skateboard are examples </a:t>
            </a:r>
            <a:r>
              <a:rPr lang="en-US" dirty="0" smtClean="0"/>
              <a:t>of procedural </a:t>
            </a:r>
            <a:r>
              <a:rPr lang="en-US" dirty="0"/>
              <a:t>memory</a:t>
            </a:r>
            <a:r>
              <a:rPr lang="en-US" dirty="0" smtClean="0"/>
              <a:t>.</a:t>
            </a:r>
          </a:p>
          <a:p>
            <a:endParaRPr lang="en-US" dirty="0" smtClean="0"/>
          </a:p>
          <a:p>
            <a:r>
              <a:rPr lang="en-US" dirty="0" smtClean="0"/>
              <a:t>Knowing </a:t>
            </a:r>
            <a:r>
              <a:rPr lang="en-US" dirty="0"/>
              <a:t>the </a:t>
            </a:r>
            <a:r>
              <a:rPr lang="en-US" dirty="0" smtClean="0"/>
              <a:t>names of </a:t>
            </a:r>
            <a:r>
              <a:rPr lang="en-US" dirty="0"/>
              <a:t>the different parts of the </a:t>
            </a:r>
            <a:r>
              <a:rPr lang="en-US" dirty="0" smtClean="0"/>
              <a:t>skateboard would </a:t>
            </a:r>
            <a:r>
              <a:rPr lang="en-US" dirty="0"/>
              <a:t>be examples of semantic memory</a:t>
            </a:r>
            <a:r>
              <a:rPr lang="en-US" dirty="0" smtClean="0"/>
              <a:t>.</a:t>
            </a:r>
            <a:br>
              <a:rPr lang="en-US" dirty="0" smtClean="0"/>
            </a:br>
            <a:endParaRPr lang="en-US" dirty="0" smtClean="0"/>
          </a:p>
          <a:p>
            <a:r>
              <a:rPr lang="en-US" dirty="0" smtClean="0"/>
              <a:t>And</a:t>
            </a:r>
            <a:r>
              <a:rPr lang="en-US" dirty="0"/>
              <a:t>, the young man’s vivid memory </a:t>
            </a:r>
            <a:r>
              <a:rPr lang="en-US" dirty="0" smtClean="0"/>
              <a:t>of the </a:t>
            </a:r>
            <a:r>
              <a:rPr lang="en-US" dirty="0"/>
              <a:t>day he rode his skateboard in a </a:t>
            </a:r>
            <a:r>
              <a:rPr lang="en-US" dirty="0" smtClean="0"/>
              <a:t>huge drainpipe </a:t>
            </a:r>
            <a:r>
              <a:rPr lang="en-US" dirty="0"/>
              <a:t>would be an example of </a:t>
            </a:r>
            <a:r>
              <a:rPr lang="en-US" dirty="0" smtClean="0"/>
              <a:t>an episodic </a:t>
            </a:r>
            <a:r>
              <a:rPr lang="en-US" dirty="0"/>
              <a:t>memory.</a:t>
            </a:r>
          </a:p>
        </p:txBody>
      </p:sp>
      <p:pic>
        <p:nvPicPr>
          <p:cNvPr id="5" name="Picture 4" descr="&#10;" title="Photo of person on skateboar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2550" y="1600200"/>
            <a:ext cx="4192050" cy="3975100"/>
          </a:xfrm>
          <a:prstGeom prst="rect">
            <a:avLst/>
          </a:prstGeom>
        </p:spPr>
      </p:pic>
    </p:spTree>
    <p:extLst>
      <p:ext uri="{BB962C8B-B14F-4D97-AF65-F5344CB8AC3E}">
        <p14:creationId xmlns:p14="http://schemas.microsoft.com/office/powerpoint/2010/main" val="18055230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ts val="3200"/>
              </a:lnSpc>
            </a:pPr>
            <a:r>
              <a:rPr lang="en-US" dirty="0">
                <a:latin typeface="Aharoni" pitchFamily="2" charset="-79"/>
                <a:cs typeface="Aharoni" pitchFamily="2" charset="-79"/>
              </a:rPr>
              <a:t>Types of Information in Long-Term Memory: Three Major Categories</a:t>
            </a:r>
          </a:p>
        </p:txBody>
      </p:sp>
      <p:pic>
        <p:nvPicPr>
          <p:cNvPr id="4" name="Content Placeholder 3" descr="The figure is a flow chart depicting the types of long term memory. The text is as follows.&#10;Long term memory.&#10;&#10;Explicit Memory&#10;(Declarative Memory)&#10;Memory with conscious recall.&#10;Episodic Memory&#10;Events you have experienced.&#10;Semantic Memory&#10;General knowledge, facts.&#10;Implicit Memory&#10;(Nondeclarative Memory)&#10;Memory without conscious recall.&#10;Procedural Memory&#10;Motor skills, actions.&#10;&#10;&#10;" title="Figure 6.5"/>
          <p:cNvPicPr>
            <a:picLocks noGrp="1" noChangeAspect="1"/>
          </p:cNvPicPr>
          <p:nvPr>
            <p:ph idx="1"/>
          </p:nvPr>
        </p:nvPicPr>
        <p:blipFill>
          <a:blip r:embed="rId2" cstate="print"/>
          <a:srcRect t="171" b="171"/>
          <a:stretch>
            <a:fillRect/>
          </a:stretch>
        </p:blipFill>
        <p:spPr>
          <a:prstGeom prst="rect">
            <a:avLst/>
          </a:prstGeom>
        </p:spPr>
      </p:pic>
    </p:spTree>
    <p:extLst>
      <p:ext uri="{BB962C8B-B14F-4D97-AF65-F5344CB8AC3E}">
        <p14:creationId xmlns:p14="http://schemas.microsoft.com/office/powerpoint/2010/main" val="39704339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altLang="en-US" smtClean="0"/>
              <a:t>Episodic Memory</a:t>
            </a:r>
          </a:p>
        </p:txBody>
      </p:sp>
      <p:sp>
        <p:nvSpPr>
          <p:cNvPr id="28675" name="Rectangle 3"/>
          <p:cNvSpPr>
            <a:spLocks noGrp="1" noChangeArrowheads="1"/>
          </p:cNvSpPr>
          <p:nvPr>
            <p:ph type="body" idx="1"/>
          </p:nvPr>
        </p:nvSpPr>
        <p:spPr>
          <a:xfrm>
            <a:off x="457200" y="1828800"/>
            <a:ext cx="8458200" cy="4171950"/>
          </a:xfrm>
        </p:spPr>
        <p:txBody>
          <a:bodyPr/>
          <a:lstStyle/>
          <a:p>
            <a:pPr algn="l" eaLnBrk="1" hangingPunct="1">
              <a:lnSpc>
                <a:spcPct val="90000"/>
              </a:lnSpc>
            </a:pPr>
            <a:r>
              <a:rPr lang="en-US" altLang="en-US" smtClean="0"/>
              <a:t>Memory tied to your own personal experiences</a:t>
            </a:r>
          </a:p>
          <a:p>
            <a:pPr algn="l" eaLnBrk="1" hangingPunct="1">
              <a:lnSpc>
                <a:spcPct val="90000"/>
              </a:lnSpc>
            </a:pPr>
            <a:r>
              <a:rPr lang="en-US" altLang="en-US" smtClean="0"/>
              <a:t>Examples:</a:t>
            </a:r>
          </a:p>
          <a:p>
            <a:pPr lvl="1" eaLnBrk="1" hangingPunct="1">
              <a:lnSpc>
                <a:spcPct val="90000"/>
              </a:lnSpc>
            </a:pPr>
            <a:r>
              <a:rPr lang="en-US" altLang="en-US" sz="2600" smtClean="0"/>
              <a:t>What month is your birthday?</a:t>
            </a:r>
          </a:p>
          <a:p>
            <a:pPr lvl="1" eaLnBrk="1" hangingPunct="1">
              <a:lnSpc>
                <a:spcPct val="90000"/>
              </a:lnSpc>
            </a:pPr>
            <a:r>
              <a:rPr lang="en-US" altLang="en-US" sz="2600" smtClean="0"/>
              <a:t>Do you like to eat caramel apples?</a:t>
            </a:r>
            <a:endParaRPr lang="en-US" altLang="en-US" smtClean="0"/>
          </a:p>
          <a:p>
            <a:pPr algn="l" eaLnBrk="1" hangingPunct="1">
              <a:lnSpc>
                <a:spcPct val="90000"/>
              </a:lnSpc>
              <a:buFontTx/>
              <a:buNone/>
            </a:pPr>
            <a:r>
              <a:rPr lang="en-US" altLang="en-US" b="1" smtClean="0"/>
              <a:t>Q:</a:t>
            </a:r>
            <a:r>
              <a:rPr lang="en-US" altLang="en-US" smtClean="0"/>
              <a:t> Why are these explicit memories? </a:t>
            </a:r>
          </a:p>
          <a:p>
            <a:pPr algn="l" eaLnBrk="1" hangingPunct="1">
              <a:lnSpc>
                <a:spcPct val="90000"/>
              </a:lnSpc>
              <a:buFontTx/>
              <a:buNone/>
            </a:pPr>
            <a:r>
              <a:rPr lang="en-US" altLang="en-US" b="1" smtClean="0"/>
              <a:t>A:</a:t>
            </a:r>
            <a:r>
              <a:rPr lang="en-US" altLang="en-US" smtClean="0"/>
              <a:t> Because you can actively declare your answers to these questions</a:t>
            </a:r>
          </a:p>
        </p:txBody>
      </p:sp>
    </p:spTree>
    <p:extLst>
      <p:ext uri="{BB962C8B-B14F-4D97-AF65-F5344CB8AC3E}">
        <p14:creationId xmlns:p14="http://schemas.microsoft.com/office/powerpoint/2010/main" val="37697832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altLang="en-US" smtClean="0"/>
              <a:t>Semantic Memory</a:t>
            </a:r>
          </a:p>
        </p:txBody>
      </p:sp>
      <p:sp>
        <p:nvSpPr>
          <p:cNvPr id="29699" name="Rectangle 3"/>
          <p:cNvSpPr>
            <a:spLocks noGrp="1" noChangeArrowheads="1"/>
          </p:cNvSpPr>
          <p:nvPr>
            <p:ph type="body" idx="1"/>
          </p:nvPr>
        </p:nvSpPr>
        <p:spPr>
          <a:xfrm>
            <a:off x="381000" y="1828800"/>
            <a:ext cx="8458200" cy="4171950"/>
          </a:xfrm>
        </p:spPr>
        <p:txBody>
          <a:bodyPr/>
          <a:lstStyle/>
          <a:p>
            <a:pPr algn="l" eaLnBrk="1" hangingPunct="1">
              <a:lnSpc>
                <a:spcPct val="90000"/>
              </a:lnSpc>
            </a:pPr>
            <a:r>
              <a:rPr lang="en-US" altLang="en-US" sz="3900" smtClean="0"/>
              <a:t>Memory not tied to personal events</a:t>
            </a:r>
          </a:p>
          <a:p>
            <a:pPr algn="l" eaLnBrk="1" hangingPunct="1">
              <a:lnSpc>
                <a:spcPct val="90000"/>
              </a:lnSpc>
            </a:pPr>
            <a:r>
              <a:rPr lang="en-US" altLang="en-US" sz="3900" smtClean="0"/>
              <a:t>General facts and definitions about </a:t>
            </a:r>
            <a:br>
              <a:rPr lang="en-US" altLang="en-US" sz="3900" smtClean="0"/>
            </a:br>
            <a:r>
              <a:rPr lang="en-US" altLang="en-US" sz="3900" smtClean="0"/>
              <a:t>the world</a:t>
            </a:r>
          </a:p>
          <a:p>
            <a:pPr algn="l" eaLnBrk="1" hangingPunct="1">
              <a:lnSpc>
                <a:spcPct val="90000"/>
              </a:lnSpc>
            </a:pPr>
            <a:r>
              <a:rPr lang="en-US" altLang="en-US" sz="3900" smtClean="0"/>
              <a:t>Examples:</a:t>
            </a:r>
          </a:p>
          <a:p>
            <a:pPr lvl="1" eaLnBrk="1" hangingPunct="1">
              <a:lnSpc>
                <a:spcPct val="90000"/>
              </a:lnSpc>
            </a:pPr>
            <a:r>
              <a:rPr lang="en-US" altLang="en-US" smtClean="0"/>
              <a:t>How many tires on a car?</a:t>
            </a:r>
          </a:p>
          <a:p>
            <a:pPr lvl="1" eaLnBrk="1" hangingPunct="1">
              <a:lnSpc>
                <a:spcPct val="90000"/>
              </a:lnSpc>
            </a:pPr>
            <a:r>
              <a:rPr lang="en-US" altLang="en-US" smtClean="0"/>
              <a:t>What is a cloud?</a:t>
            </a:r>
          </a:p>
          <a:p>
            <a:pPr lvl="1" eaLnBrk="1" hangingPunct="1">
              <a:lnSpc>
                <a:spcPct val="90000"/>
              </a:lnSpc>
            </a:pPr>
            <a:r>
              <a:rPr lang="en-US" altLang="en-US" smtClean="0"/>
              <a:t>What color is a banana?</a:t>
            </a:r>
            <a:endParaRPr lang="en-US" altLang="en-US" sz="3500" smtClean="0"/>
          </a:p>
          <a:p>
            <a:pPr eaLnBrk="1" hangingPunct="1">
              <a:lnSpc>
                <a:spcPct val="90000"/>
              </a:lnSpc>
            </a:pPr>
            <a:endParaRPr lang="en-US" altLang="en-US" sz="3900" smtClean="0"/>
          </a:p>
        </p:txBody>
      </p:sp>
    </p:spTree>
    <p:extLst>
      <p:ext uri="{BB962C8B-B14F-4D97-AF65-F5344CB8AC3E}">
        <p14:creationId xmlns:p14="http://schemas.microsoft.com/office/powerpoint/2010/main" val="38636331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normAutofit fontScale="90000"/>
          </a:bodyPr>
          <a:lstStyle/>
          <a:p>
            <a:pPr eaLnBrk="1" hangingPunct="1"/>
            <a:r>
              <a:rPr lang="en-US" altLang="en-US" smtClean="0"/>
              <a:t>Procedural Memory</a:t>
            </a:r>
          </a:p>
        </p:txBody>
      </p:sp>
      <p:sp>
        <p:nvSpPr>
          <p:cNvPr id="32771" name="Rectangle 3"/>
          <p:cNvSpPr>
            <a:spLocks noGrp="1" noChangeArrowheads="1"/>
          </p:cNvSpPr>
          <p:nvPr>
            <p:ph type="body" sz="half" idx="1"/>
          </p:nvPr>
        </p:nvSpPr>
        <p:spPr>
          <a:xfrm>
            <a:off x="457200" y="1771650"/>
            <a:ext cx="8534400" cy="4171950"/>
          </a:xfrm>
        </p:spPr>
        <p:txBody>
          <a:bodyPr/>
          <a:lstStyle/>
          <a:p>
            <a:pPr algn="l" eaLnBrk="1" hangingPunct="1"/>
            <a:r>
              <a:rPr lang="en-US" altLang="en-US" sz="2600" smtClean="0"/>
              <a:t>Memory that enables you to perform specific </a:t>
            </a:r>
            <a:br>
              <a:rPr lang="en-US" altLang="en-US" sz="2600" smtClean="0"/>
            </a:br>
            <a:r>
              <a:rPr lang="en-US" altLang="en-US" sz="2600" smtClean="0"/>
              <a:t>learned skills or habitual responses</a:t>
            </a:r>
          </a:p>
          <a:p>
            <a:pPr algn="l" eaLnBrk="1" hangingPunct="1"/>
            <a:r>
              <a:rPr lang="en-US" altLang="en-US" sz="2600" smtClean="0"/>
              <a:t>Examples:</a:t>
            </a:r>
          </a:p>
          <a:p>
            <a:pPr lvl="1" eaLnBrk="1" hangingPunct="1"/>
            <a:r>
              <a:rPr lang="en-US" altLang="en-US" sz="2000" smtClean="0"/>
              <a:t>Riding a bike</a:t>
            </a:r>
          </a:p>
          <a:p>
            <a:pPr lvl="1" eaLnBrk="1" hangingPunct="1"/>
            <a:r>
              <a:rPr lang="en-US" altLang="en-US" sz="2000" smtClean="0"/>
              <a:t>Using the stickshift while driving</a:t>
            </a:r>
          </a:p>
          <a:p>
            <a:pPr lvl="1" eaLnBrk="1" hangingPunct="1"/>
            <a:r>
              <a:rPr lang="en-US" altLang="en-US" sz="2000" smtClean="0"/>
              <a:t>Tying your shoe laces</a:t>
            </a:r>
            <a:endParaRPr lang="en-US" altLang="en-US" sz="2200" smtClean="0"/>
          </a:p>
          <a:p>
            <a:pPr algn="l" eaLnBrk="1" hangingPunct="1">
              <a:buFontTx/>
              <a:buNone/>
            </a:pPr>
            <a:r>
              <a:rPr lang="en-US" altLang="en-US" sz="2600" b="1" smtClean="0"/>
              <a:t>Q:</a:t>
            </a:r>
            <a:r>
              <a:rPr lang="en-US" altLang="en-US" sz="2600" smtClean="0"/>
              <a:t> Why are these procedural memories implicit?</a:t>
            </a:r>
          </a:p>
          <a:p>
            <a:pPr algn="l" eaLnBrk="1" hangingPunct="1">
              <a:buFontTx/>
              <a:buNone/>
            </a:pPr>
            <a:r>
              <a:rPr lang="en-US" altLang="en-US" sz="2600" b="1" smtClean="0"/>
              <a:t>A:</a:t>
            </a:r>
            <a:r>
              <a:rPr lang="en-US" altLang="en-US" sz="2600" smtClean="0"/>
              <a:t> You don’t have to consciously remember the steps involved in these actions to perform them</a:t>
            </a:r>
          </a:p>
          <a:p>
            <a:pPr lvl="1" eaLnBrk="1" hangingPunct="1"/>
            <a:r>
              <a:rPr lang="en-US" altLang="en-US" sz="2000" smtClean="0"/>
              <a:t>Try to explain to someone how to tie a shoelace</a:t>
            </a:r>
            <a:endParaRPr lang="en-US" altLang="en-US" sz="2200" smtClean="0"/>
          </a:p>
        </p:txBody>
      </p:sp>
    </p:spTree>
    <p:extLst>
      <p:ext uri="{BB962C8B-B14F-4D97-AF65-F5344CB8AC3E}">
        <p14:creationId xmlns:p14="http://schemas.microsoft.com/office/powerpoint/2010/main" val="22477262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ts val="3200"/>
              </a:lnSpc>
            </a:pPr>
            <a:r>
              <a:rPr lang="en-US" dirty="0">
                <a:latin typeface="Aharoni" pitchFamily="2" charset="-79"/>
                <a:cs typeface="Aharoni" pitchFamily="2" charset="-79"/>
              </a:rPr>
              <a:t>Implicit and Explicit </a:t>
            </a:r>
            <a:r>
              <a:rPr lang="en-US" dirty="0" smtClean="0">
                <a:latin typeface="Aharoni" pitchFamily="2" charset="-79"/>
                <a:cs typeface="Aharoni" pitchFamily="2" charset="-79"/>
              </a:rPr>
              <a:t>Memory:</a:t>
            </a:r>
            <a:br>
              <a:rPr lang="en-US" dirty="0" smtClean="0">
                <a:latin typeface="Aharoni" pitchFamily="2" charset="-79"/>
                <a:cs typeface="Aharoni" pitchFamily="2" charset="-79"/>
              </a:rPr>
            </a:br>
            <a:r>
              <a:rPr lang="en-US" dirty="0" smtClean="0">
                <a:latin typeface="Aharoni" pitchFamily="2" charset="-79"/>
                <a:cs typeface="Aharoni" pitchFamily="2" charset="-79"/>
              </a:rPr>
              <a:t>Two </a:t>
            </a:r>
            <a:r>
              <a:rPr lang="en-US" dirty="0">
                <a:latin typeface="Aharoni" pitchFamily="2" charset="-79"/>
                <a:cs typeface="Aharoni" pitchFamily="2" charset="-79"/>
              </a:rPr>
              <a:t>Systems of LTM</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62613985"/>
              </p:ext>
            </p:extLst>
          </p:nvPr>
        </p:nvGraphicFramePr>
        <p:xfrm>
          <a:off x="457200" y="1324304"/>
          <a:ext cx="8229600" cy="48018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489865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title="Photo of children"/>
          <p:cNvPicPr>
            <a:picLocks noChangeAspect="1"/>
          </p:cNvPicPr>
          <p:nvPr/>
        </p:nvPicPr>
        <p:blipFill rotWithShape="1">
          <a:blip r:embed="rId3" cstate="print">
            <a:extLst>
              <a:ext uri="{28A0092B-C50C-407E-A947-70E740481C1C}">
                <a14:useLocalDpi xmlns:a14="http://schemas.microsoft.com/office/drawing/2010/main" val="0"/>
              </a:ext>
            </a:extLst>
          </a:blip>
          <a:srcRect r="11556"/>
          <a:stretch/>
        </p:blipFill>
        <p:spPr>
          <a:xfrm>
            <a:off x="-1" y="0"/>
            <a:ext cx="9144001" cy="6858000"/>
          </a:xfrm>
          <a:prstGeom prst="rect">
            <a:avLst/>
          </a:prstGeom>
        </p:spPr>
      </p:pic>
      <p:sp>
        <p:nvSpPr>
          <p:cNvPr id="2" name="Title 1"/>
          <p:cNvSpPr>
            <a:spLocks noGrp="1"/>
          </p:cNvSpPr>
          <p:nvPr>
            <p:ph type="title"/>
          </p:nvPr>
        </p:nvSpPr>
        <p:spPr>
          <a:xfrm>
            <a:off x="206829" y="185057"/>
            <a:ext cx="5334000" cy="1143000"/>
          </a:xfrm>
        </p:spPr>
        <p:txBody>
          <a:bodyPr>
            <a:noAutofit/>
          </a:bodyPr>
          <a:lstStyle/>
          <a:p>
            <a:pPr algn="l">
              <a:lnSpc>
                <a:spcPts val="3200"/>
              </a:lnSpc>
            </a:pPr>
            <a:r>
              <a:rPr lang="en-US" sz="3600" b="1" u="sng" dirty="0" smtClean="0">
                <a:solidFill>
                  <a:schemeClr val="accent2"/>
                </a:solidFill>
                <a:latin typeface="Aharoni" pitchFamily="2" charset="-79"/>
                <a:cs typeface="Aharoni" pitchFamily="2" charset="-79"/>
              </a:rPr>
              <a:t>Culture and Memory</a:t>
            </a:r>
            <a:endParaRPr lang="en-US" sz="3600" b="1" u="sng" dirty="0">
              <a:solidFill>
                <a:schemeClr val="accent2"/>
              </a:solidFill>
              <a:latin typeface="Aharoni" pitchFamily="2" charset="-79"/>
              <a:cs typeface="Aharoni" pitchFamily="2" charset="-79"/>
            </a:endParaRPr>
          </a:p>
        </p:txBody>
      </p:sp>
      <p:sp>
        <p:nvSpPr>
          <p:cNvPr id="10" name="Rectangle 1"/>
          <p:cNvSpPr>
            <a:spLocks noChangeArrowheads="1"/>
          </p:cNvSpPr>
          <p:nvPr/>
        </p:nvSpPr>
        <p:spPr bwMode="auto">
          <a:xfrm>
            <a:off x="370114" y="1147069"/>
            <a:ext cx="6705600" cy="4954348"/>
          </a:xfrm>
          <a:prstGeom prst="rect">
            <a:avLst/>
          </a:prstGeom>
          <a:solidFill>
            <a:srgbClr val="5A8B88">
              <a:alpha val="80000"/>
            </a:srgb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233363" indent="-233363" eaLnBrk="0" fontAlgn="base" hangingPunct="0">
              <a:lnSpc>
                <a:spcPts val="2200"/>
              </a:lnSpc>
              <a:spcBef>
                <a:spcPct val="0"/>
              </a:spcBef>
              <a:spcAft>
                <a:spcPts val="1200"/>
              </a:spcAft>
              <a:buFont typeface="Wingdings" pitchFamily="2" charset="2"/>
              <a:buChar char="§"/>
            </a:pPr>
            <a:r>
              <a:rPr lang="en-US" sz="2400" dirty="0" smtClean="0">
                <a:solidFill>
                  <a:schemeClr val="bg1"/>
                </a:solidFill>
                <a:latin typeface="Arial" pitchFamily="34" charset="0"/>
                <a:ea typeface="Calibri" pitchFamily="34" charset="0"/>
                <a:cs typeface="Arial" pitchFamily="34" charset="0"/>
              </a:rPr>
              <a:t>Cross-cultural </a:t>
            </a:r>
            <a:r>
              <a:rPr lang="en-US" sz="2400" dirty="0">
                <a:solidFill>
                  <a:schemeClr val="bg1"/>
                </a:solidFill>
                <a:latin typeface="Arial" pitchFamily="34" charset="0"/>
                <a:ea typeface="Calibri" pitchFamily="34" charset="0"/>
                <a:cs typeface="Arial" pitchFamily="34" charset="0"/>
              </a:rPr>
              <a:t>research </a:t>
            </a:r>
            <a:r>
              <a:rPr lang="en-US" sz="2400" dirty="0" smtClean="0">
                <a:solidFill>
                  <a:schemeClr val="bg1"/>
                </a:solidFill>
                <a:latin typeface="Arial" pitchFamily="34" charset="0"/>
                <a:ea typeface="Calibri" pitchFamily="34" charset="0"/>
                <a:cs typeface="Arial" pitchFamily="34" charset="0"/>
              </a:rPr>
              <a:t>shows how </a:t>
            </a:r>
            <a:r>
              <a:rPr lang="en-US" sz="2400" dirty="0">
                <a:solidFill>
                  <a:schemeClr val="bg1"/>
                </a:solidFill>
                <a:latin typeface="Arial" pitchFamily="34" charset="0"/>
                <a:ea typeface="Calibri" pitchFamily="34" charset="0"/>
                <a:cs typeface="Arial" pitchFamily="34" charset="0"/>
              </a:rPr>
              <a:t>culture helps shape one’s sense of </a:t>
            </a:r>
            <a:r>
              <a:rPr lang="en-US" sz="2400" dirty="0" smtClean="0">
                <a:solidFill>
                  <a:schemeClr val="bg1"/>
                </a:solidFill>
                <a:latin typeface="Arial" pitchFamily="34" charset="0"/>
                <a:ea typeface="Calibri" pitchFamily="34" charset="0"/>
                <a:cs typeface="Arial" pitchFamily="34" charset="0"/>
              </a:rPr>
              <a:t>self.</a:t>
            </a:r>
            <a:endParaRPr lang="en-US" sz="2400" dirty="0">
              <a:solidFill>
                <a:schemeClr val="bg1"/>
              </a:solidFill>
              <a:latin typeface="Arial" pitchFamily="34" charset="0"/>
              <a:ea typeface="Calibri" pitchFamily="34" charset="0"/>
              <a:cs typeface="Arial" pitchFamily="34" charset="0"/>
            </a:endParaRPr>
          </a:p>
          <a:p>
            <a:pPr marL="233363" indent="-233363" eaLnBrk="0" fontAlgn="base" hangingPunct="0">
              <a:lnSpc>
                <a:spcPts val="2200"/>
              </a:lnSpc>
              <a:spcBef>
                <a:spcPct val="0"/>
              </a:spcBef>
              <a:spcAft>
                <a:spcPts val="1200"/>
              </a:spcAft>
              <a:buFont typeface="Wingdings" pitchFamily="2" charset="2"/>
              <a:buChar char="§"/>
            </a:pPr>
            <a:r>
              <a:rPr lang="en-US" sz="2400" dirty="0" smtClean="0">
                <a:solidFill>
                  <a:schemeClr val="bg1"/>
                </a:solidFill>
                <a:latin typeface="Arial" pitchFamily="34" charset="0"/>
                <a:ea typeface="Calibri" pitchFamily="34" charset="0"/>
                <a:cs typeface="Arial" pitchFamily="34" charset="0"/>
              </a:rPr>
              <a:t>Earliest </a:t>
            </a:r>
            <a:r>
              <a:rPr lang="en-US" sz="2400" dirty="0">
                <a:solidFill>
                  <a:schemeClr val="bg1"/>
                </a:solidFill>
                <a:latin typeface="Arial" pitchFamily="34" charset="0"/>
                <a:ea typeface="Calibri" pitchFamily="34" charset="0"/>
                <a:cs typeface="Arial" pitchFamily="34" charset="0"/>
              </a:rPr>
              <a:t>autobiographical memories are for events that occurred between the ages of two and </a:t>
            </a:r>
            <a:r>
              <a:rPr lang="en-US" sz="2400" dirty="0" smtClean="0">
                <a:solidFill>
                  <a:schemeClr val="bg1"/>
                </a:solidFill>
                <a:latin typeface="Arial" pitchFamily="34" charset="0"/>
                <a:ea typeface="Calibri" pitchFamily="34" charset="0"/>
                <a:cs typeface="Arial" pitchFamily="34" charset="0"/>
              </a:rPr>
              <a:t>four.</a:t>
            </a:r>
          </a:p>
          <a:p>
            <a:pPr marL="233363" indent="-233363" eaLnBrk="0" fontAlgn="base" hangingPunct="0">
              <a:lnSpc>
                <a:spcPts val="2200"/>
              </a:lnSpc>
              <a:spcBef>
                <a:spcPct val="0"/>
              </a:spcBef>
              <a:spcAft>
                <a:spcPts val="1200"/>
              </a:spcAft>
              <a:buFont typeface="Wingdings" pitchFamily="2" charset="2"/>
              <a:buChar char="§"/>
            </a:pPr>
            <a:r>
              <a:rPr lang="en-US" sz="2400" dirty="0">
                <a:solidFill>
                  <a:schemeClr val="bg1"/>
                </a:solidFill>
                <a:latin typeface="Arial" pitchFamily="34" charset="0"/>
                <a:ea typeface="Calibri" pitchFamily="34" charset="0"/>
                <a:cs typeface="Arial" pitchFamily="34" charset="0"/>
              </a:rPr>
              <a:t>Cultural differences in autobiographical memory are formed in very early childhood, through interaction with family members</a:t>
            </a:r>
            <a:r>
              <a:rPr lang="en-US" sz="2400" dirty="0" smtClean="0">
                <a:solidFill>
                  <a:schemeClr val="bg1"/>
                </a:solidFill>
                <a:latin typeface="Arial" pitchFamily="34" charset="0"/>
                <a:ea typeface="Calibri" pitchFamily="34" charset="0"/>
                <a:cs typeface="Arial" pitchFamily="34" charset="0"/>
              </a:rPr>
              <a:t>.</a:t>
            </a:r>
            <a:endParaRPr lang="en-US" sz="2400" dirty="0">
              <a:solidFill>
                <a:schemeClr val="bg1"/>
              </a:solidFill>
              <a:latin typeface="Arial" pitchFamily="34" charset="0"/>
              <a:ea typeface="Calibri" pitchFamily="34" charset="0"/>
              <a:cs typeface="Arial" pitchFamily="34" charset="0"/>
            </a:endParaRPr>
          </a:p>
          <a:p>
            <a:pPr marL="690563" lvl="1" indent="-233363" eaLnBrk="0" fontAlgn="base" hangingPunct="0">
              <a:lnSpc>
                <a:spcPts val="2200"/>
              </a:lnSpc>
              <a:spcBef>
                <a:spcPct val="0"/>
              </a:spcBef>
              <a:spcAft>
                <a:spcPts val="1200"/>
              </a:spcAft>
              <a:buFont typeface="Wingdings" pitchFamily="2" charset="2"/>
              <a:buChar char="§"/>
            </a:pPr>
            <a:r>
              <a:rPr lang="en-US" sz="2400" dirty="0" smtClean="0">
                <a:solidFill>
                  <a:schemeClr val="bg1"/>
                </a:solidFill>
                <a:latin typeface="Arial" pitchFamily="34" charset="0"/>
                <a:ea typeface="Calibri" pitchFamily="34" charset="0"/>
                <a:cs typeface="Arial" pitchFamily="34" charset="0"/>
              </a:rPr>
              <a:t>American </a:t>
            </a:r>
            <a:r>
              <a:rPr lang="en-US" sz="2400" dirty="0">
                <a:solidFill>
                  <a:schemeClr val="bg1"/>
                </a:solidFill>
                <a:latin typeface="Arial" pitchFamily="34" charset="0"/>
                <a:ea typeface="Calibri" pitchFamily="34" charset="0"/>
                <a:cs typeface="Arial" pitchFamily="34" charset="0"/>
              </a:rPr>
              <a:t>memories: </a:t>
            </a:r>
            <a:r>
              <a:rPr lang="en-US" sz="2400" dirty="0" smtClean="0">
                <a:solidFill>
                  <a:schemeClr val="bg1"/>
                </a:solidFill>
                <a:latin typeface="Arial" pitchFamily="34" charset="0"/>
                <a:ea typeface="Calibri" pitchFamily="34" charset="0"/>
                <a:cs typeface="Arial" pitchFamily="34" charset="0"/>
              </a:rPr>
              <a:t>Discrete</a:t>
            </a:r>
            <a:r>
              <a:rPr lang="en-US" sz="2400" dirty="0">
                <a:solidFill>
                  <a:schemeClr val="bg1"/>
                </a:solidFill>
                <a:latin typeface="Arial" pitchFamily="34" charset="0"/>
                <a:ea typeface="Calibri" pitchFamily="34" charset="0"/>
                <a:cs typeface="Arial" pitchFamily="34" charset="0"/>
              </a:rPr>
              <a:t>, reflecting individual experiences or feelings</a:t>
            </a:r>
          </a:p>
          <a:p>
            <a:pPr marL="690563" lvl="1" indent="-233363" eaLnBrk="0" fontAlgn="base" hangingPunct="0">
              <a:lnSpc>
                <a:spcPts val="2200"/>
              </a:lnSpc>
              <a:spcBef>
                <a:spcPct val="0"/>
              </a:spcBef>
              <a:spcAft>
                <a:spcPts val="1200"/>
              </a:spcAft>
              <a:buFont typeface="Wingdings" pitchFamily="2" charset="2"/>
              <a:buChar char="§"/>
            </a:pPr>
            <a:r>
              <a:rPr lang="en-US" sz="2400" dirty="0" smtClean="0">
                <a:solidFill>
                  <a:schemeClr val="bg1"/>
                </a:solidFill>
                <a:latin typeface="Arial" pitchFamily="34" charset="0"/>
                <a:ea typeface="Calibri" pitchFamily="34" charset="0"/>
                <a:cs typeface="Arial" pitchFamily="34" charset="0"/>
              </a:rPr>
              <a:t>Chinese </a:t>
            </a:r>
            <a:r>
              <a:rPr lang="en-US" sz="2400" dirty="0">
                <a:solidFill>
                  <a:schemeClr val="bg1"/>
                </a:solidFill>
                <a:latin typeface="Arial" pitchFamily="34" charset="0"/>
                <a:ea typeface="Calibri" pitchFamily="34" charset="0"/>
                <a:cs typeface="Arial" pitchFamily="34" charset="0"/>
              </a:rPr>
              <a:t>and </a:t>
            </a:r>
            <a:r>
              <a:rPr lang="en-US" sz="2400" dirty="0" smtClean="0">
                <a:solidFill>
                  <a:schemeClr val="bg1"/>
                </a:solidFill>
                <a:latin typeface="Arial" pitchFamily="34" charset="0"/>
                <a:ea typeface="Calibri" pitchFamily="34" charset="0"/>
                <a:cs typeface="Arial" pitchFamily="34" charset="0"/>
              </a:rPr>
              <a:t>Taiwanese memories: </a:t>
            </a:r>
            <a:r>
              <a:rPr lang="en-US" sz="2400" dirty="0">
                <a:solidFill>
                  <a:schemeClr val="bg1"/>
                </a:solidFill>
                <a:latin typeface="Arial" pitchFamily="34" charset="0"/>
                <a:ea typeface="Calibri" pitchFamily="34" charset="0"/>
                <a:cs typeface="Arial" pitchFamily="34" charset="0"/>
              </a:rPr>
              <a:t>G</a:t>
            </a:r>
            <a:r>
              <a:rPr lang="en-US" sz="2400" dirty="0" smtClean="0">
                <a:solidFill>
                  <a:schemeClr val="bg1"/>
                </a:solidFill>
                <a:latin typeface="Arial" pitchFamily="34" charset="0"/>
                <a:ea typeface="Calibri" pitchFamily="34" charset="0"/>
                <a:cs typeface="Arial" pitchFamily="34" charset="0"/>
              </a:rPr>
              <a:t>eneral</a:t>
            </a:r>
            <a:r>
              <a:rPr lang="en-US" sz="2400" dirty="0">
                <a:solidFill>
                  <a:schemeClr val="bg1"/>
                </a:solidFill>
                <a:latin typeface="Arial" pitchFamily="34" charset="0"/>
                <a:ea typeface="Calibri" pitchFamily="34" charset="0"/>
                <a:cs typeface="Arial" pitchFamily="34" charset="0"/>
              </a:rPr>
              <a:t>, routine activities with family, schoolmates, or community members, brief accounts that centered on collective </a:t>
            </a:r>
            <a:r>
              <a:rPr lang="en-US" sz="2400" dirty="0" smtClean="0">
                <a:solidFill>
                  <a:schemeClr val="bg1"/>
                </a:solidFill>
                <a:latin typeface="Arial" pitchFamily="34" charset="0"/>
                <a:ea typeface="Calibri" pitchFamily="34" charset="0"/>
                <a:cs typeface="Arial" pitchFamily="34" charset="0"/>
              </a:rPr>
              <a:t>activities</a:t>
            </a:r>
            <a:endParaRPr lang="en-US" sz="2400" dirty="0">
              <a:solidFill>
                <a:schemeClr val="bg1"/>
              </a:solidFill>
              <a:latin typeface="Arial" pitchFamily="34" charset="0"/>
              <a:ea typeface="Calibri" pitchFamily="34" charset="0"/>
              <a:cs typeface="Arial" pitchFamily="34" charset="0"/>
            </a:endParaRPr>
          </a:p>
        </p:txBody>
      </p:sp>
      <p:sp>
        <p:nvSpPr>
          <p:cNvPr id="5" name="Rectangle 4"/>
          <p:cNvSpPr/>
          <p:nvPr/>
        </p:nvSpPr>
        <p:spPr>
          <a:xfrm rot="16200000">
            <a:off x="8523959" y="6119597"/>
            <a:ext cx="1024639" cy="215444"/>
          </a:xfrm>
          <a:prstGeom prst="rect">
            <a:avLst/>
          </a:prstGeom>
        </p:spPr>
        <p:txBody>
          <a:bodyPr wrap="none">
            <a:spAutoFit/>
          </a:bodyPr>
          <a:lstStyle/>
          <a:p>
            <a:r>
              <a:rPr lang="en-US" sz="800" dirty="0">
                <a:solidFill>
                  <a:schemeClr val="bg1"/>
                </a:solidFill>
              </a:rPr>
              <a:t>Dean Conger/Corbis</a:t>
            </a:r>
          </a:p>
        </p:txBody>
      </p:sp>
    </p:spTree>
    <p:extLst>
      <p:ext uri="{BB962C8B-B14F-4D97-AF65-F5344CB8AC3E}">
        <p14:creationId xmlns:p14="http://schemas.microsoft.com/office/powerpoint/2010/main" val="17645765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The Organization of Information in Long-Term Memory</a:t>
            </a:r>
            <a:endParaRPr lang="en-US" dirty="0"/>
          </a:p>
        </p:txBody>
      </p:sp>
      <p:sp>
        <p:nvSpPr>
          <p:cNvPr id="3" name="Content Placeholder 2"/>
          <p:cNvSpPr>
            <a:spLocks noGrp="1"/>
          </p:cNvSpPr>
          <p:nvPr>
            <p:ph idx="1"/>
          </p:nvPr>
        </p:nvSpPr>
        <p:spPr/>
        <p:txBody>
          <a:bodyPr>
            <a:normAutofit/>
          </a:bodyPr>
          <a:lstStyle/>
          <a:p>
            <a:pPr marL="0" indent="0">
              <a:buNone/>
            </a:pPr>
            <a:r>
              <a:rPr lang="en-US" b="1" dirty="0" smtClean="0"/>
              <a:t>Clustering</a:t>
            </a:r>
          </a:p>
          <a:p>
            <a:r>
              <a:rPr lang="en-US" dirty="0" smtClean="0"/>
              <a:t>Related items are clustered together to form higher-order categories.</a:t>
            </a:r>
          </a:p>
          <a:p>
            <a:r>
              <a:rPr lang="en-US" dirty="0" smtClean="0"/>
              <a:t>List items remembered better if list presented in categories.</a:t>
            </a:r>
          </a:p>
          <a:p>
            <a:r>
              <a:rPr lang="en-US" dirty="0" smtClean="0"/>
              <a:t>Poorer recall occurs with random presentation.</a:t>
            </a:r>
          </a:p>
          <a:p>
            <a:r>
              <a:rPr lang="en-US" dirty="0" smtClean="0"/>
              <a:t>Even if list items are random, people still organize information into some logical pattern.</a:t>
            </a:r>
            <a:endParaRPr lang="en-US" dirty="0"/>
          </a:p>
        </p:txBody>
      </p:sp>
    </p:spTree>
    <p:extLst>
      <p:ext uri="{BB962C8B-B14F-4D97-AF65-F5344CB8AC3E}">
        <p14:creationId xmlns:p14="http://schemas.microsoft.com/office/powerpoint/2010/main" val="20168882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What Is Memory?</a:t>
            </a:r>
            <a:endParaRPr lang="en-US" dirty="0"/>
          </a:p>
        </p:txBody>
      </p:sp>
      <p:sp>
        <p:nvSpPr>
          <p:cNvPr id="4" name="Content Placeholder 3"/>
          <p:cNvSpPr>
            <a:spLocks noGrp="1"/>
          </p:cNvSpPr>
          <p:nvPr>
            <p:ph idx="1"/>
          </p:nvPr>
        </p:nvSpPr>
        <p:spPr/>
        <p:txBody>
          <a:bodyPr>
            <a:normAutofit fontScale="92500"/>
          </a:bodyPr>
          <a:lstStyle/>
          <a:p>
            <a:pPr lvl="0" eaLnBrk="0" fontAlgn="base" hangingPunct="0">
              <a:lnSpc>
                <a:spcPts val="2200"/>
              </a:lnSpc>
              <a:spcBef>
                <a:spcPct val="0"/>
              </a:spcBef>
              <a:spcAft>
                <a:spcPts val="1200"/>
              </a:spcAft>
            </a:pPr>
            <a:r>
              <a:rPr lang="en-US" dirty="0">
                <a:latin typeface="Aharoni" pitchFamily="2" charset="-79"/>
                <a:ea typeface="Calibri" pitchFamily="34" charset="0"/>
                <a:cs typeface="Aharoni" pitchFamily="2" charset="-79"/>
              </a:rPr>
              <a:t>Three major processes</a:t>
            </a:r>
          </a:p>
          <a:p>
            <a:pPr lvl="0" eaLnBrk="0" fontAlgn="base" hangingPunct="0">
              <a:spcBef>
                <a:spcPct val="0"/>
              </a:spcBef>
              <a:spcAft>
                <a:spcPts val="1200"/>
              </a:spcAft>
            </a:pPr>
            <a:r>
              <a:rPr lang="en-US" b="1" dirty="0">
                <a:latin typeface="Arial" pitchFamily="34" charset="0"/>
                <a:ea typeface="Calibri" pitchFamily="34" charset="0"/>
                <a:cs typeface="Arial" pitchFamily="34" charset="0"/>
              </a:rPr>
              <a:t>Encoding: </a:t>
            </a:r>
            <a:r>
              <a:rPr lang="en-US" dirty="0">
                <a:latin typeface="Arial" pitchFamily="34" charset="0"/>
                <a:ea typeface="Calibri" pitchFamily="34" charset="0"/>
                <a:cs typeface="Arial" pitchFamily="34" charset="0"/>
              </a:rPr>
              <a:t>transforming information into a form that can be entered and retained by memory </a:t>
            </a:r>
            <a:r>
              <a:rPr lang="en-US" dirty="0" smtClean="0">
                <a:latin typeface="Arial" pitchFamily="34" charset="0"/>
                <a:ea typeface="Calibri" pitchFamily="34" charset="0"/>
                <a:cs typeface="Arial" pitchFamily="34" charset="0"/>
              </a:rPr>
              <a:t>system</a:t>
            </a:r>
          </a:p>
          <a:p>
            <a:pPr marL="0" lvl="0" indent="0" eaLnBrk="0" fontAlgn="base" hangingPunct="0">
              <a:spcBef>
                <a:spcPct val="0"/>
              </a:spcBef>
              <a:spcAft>
                <a:spcPts val="1200"/>
              </a:spcAft>
              <a:buNone/>
            </a:pPr>
            <a:endParaRPr lang="en-US" dirty="0">
              <a:latin typeface="Arial" pitchFamily="34" charset="0"/>
              <a:ea typeface="Calibri" pitchFamily="34" charset="0"/>
              <a:cs typeface="Arial" pitchFamily="34" charset="0"/>
            </a:endParaRPr>
          </a:p>
          <a:p>
            <a:pPr lvl="0" eaLnBrk="0" fontAlgn="base" hangingPunct="0">
              <a:spcBef>
                <a:spcPct val="0"/>
              </a:spcBef>
              <a:spcAft>
                <a:spcPts val="1200"/>
              </a:spcAft>
            </a:pPr>
            <a:r>
              <a:rPr lang="en-US" b="1" dirty="0">
                <a:latin typeface="Arial" pitchFamily="34" charset="0"/>
                <a:ea typeface="Calibri" pitchFamily="34" charset="0"/>
                <a:cs typeface="Arial" pitchFamily="34" charset="0"/>
              </a:rPr>
              <a:t>Storage: </a:t>
            </a:r>
            <a:r>
              <a:rPr lang="en-US" dirty="0">
                <a:latin typeface="Arial" pitchFamily="34" charset="0"/>
                <a:ea typeface="Calibri" pitchFamily="34" charset="0"/>
                <a:cs typeface="Arial" pitchFamily="34" charset="0"/>
              </a:rPr>
              <a:t>retaining information in memory so that it can be used at a later </a:t>
            </a:r>
            <a:r>
              <a:rPr lang="en-US" dirty="0" smtClean="0">
                <a:latin typeface="Arial" pitchFamily="34" charset="0"/>
                <a:ea typeface="Calibri" pitchFamily="34" charset="0"/>
                <a:cs typeface="Arial" pitchFamily="34" charset="0"/>
              </a:rPr>
              <a:t>time</a:t>
            </a:r>
          </a:p>
          <a:p>
            <a:pPr lvl="0" eaLnBrk="0" fontAlgn="base" hangingPunct="0">
              <a:spcBef>
                <a:spcPct val="0"/>
              </a:spcBef>
              <a:spcAft>
                <a:spcPts val="1200"/>
              </a:spcAft>
            </a:pPr>
            <a:endParaRPr lang="en-US" dirty="0">
              <a:latin typeface="Arial" pitchFamily="34" charset="0"/>
              <a:ea typeface="Calibri" pitchFamily="34" charset="0"/>
              <a:cs typeface="Arial" pitchFamily="34" charset="0"/>
            </a:endParaRPr>
          </a:p>
          <a:p>
            <a:pPr lvl="0" eaLnBrk="0" fontAlgn="base" hangingPunct="0">
              <a:spcBef>
                <a:spcPct val="0"/>
              </a:spcBef>
              <a:spcAft>
                <a:spcPts val="1200"/>
              </a:spcAft>
            </a:pPr>
            <a:r>
              <a:rPr lang="en-US" b="1" dirty="0">
                <a:latin typeface="Arial" pitchFamily="34" charset="0"/>
                <a:ea typeface="Calibri" pitchFamily="34" charset="0"/>
                <a:cs typeface="Arial" pitchFamily="34" charset="0"/>
              </a:rPr>
              <a:t>Retrieval: </a:t>
            </a:r>
            <a:r>
              <a:rPr lang="en-US" dirty="0">
                <a:latin typeface="Arial" pitchFamily="34" charset="0"/>
                <a:ea typeface="Calibri" pitchFamily="34" charset="0"/>
                <a:cs typeface="Arial" pitchFamily="34" charset="0"/>
              </a:rPr>
              <a:t>recovering stored information for conscious awareness</a:t>
            </a:r>
          </a:p>
        </p:txBody>
      </p:sp>
    </p:spTree>
    <p:extLst>
      <p:ext uri="{BB962C8B-B14F-4D97-AF65-F5344CB8AC3E}">
        <p14:creationId xmlns:p14="http://schemas.microsoft.com/office/powerpoint/2010/main" val="41247258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Side note:</a:t>
            </a:r>
          </a:p>
          <a:p>
            <a:r>
              <a:rPr lang="en-US" dirty="0" smtClean="0"/>
              <a:t>Clustering is a Long-Term phenomenon.</a:t>
            </a:r>
          </a:p>
          <a:p>
            <a:r>
              <a:rPr lang="en-US" dirty="0" smtClean="0"/>
              <a:t>Chunking is a Short-Term phenomenon.</a:t>
            </a:r>
            <a:endParaRPr lang="en-US" dirty="0"/>
          </a:p>
        </p:txBody>
      </p:sp>
    </p:spTree>
    <p:extLst>
      <p:ext uri="{BB962C8B-B14F-4D97-AF65-F5344CB8AC3E}">
        <p14:creationId xmlns:p14="http://schemas.microsoft.com/office/powerpoint/2010/main" val="40685466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Clustering Demonstration</a:t>
            </a:r>
            <a:endParaRPr lang="en-US" dirty="0"/>
          </a:p>
        </p:txBody>
      </p:sp>
      <p:sp>
        <p:nvSpPr>
          <p:cNvPr id="3" name="Content Placeholder 2"/>
          <p:cNvSpPr>
            <a:spLocks noGrp="1"/>
          </p:cNvSpPr>
          <p:nvPr>
            <p:ph idx="1"/>
          </p:nvPr>
        </p:nvSpPr>
        <p:spPr>
          <a:xfrm>
            <a:off x="1841500" y="1600200"/>
            <a:ext cx="2603500" cy="4525963"/>
          </a:xfrm>
        </p:spPr>
        <p:txBody>
          <a:bodyPr>
            <a:normAutofit fontScale="85000" lnSpcReduction="20000"/>
          </a:bodyPr>
          <a:lstStyle/>
          <a:p>
            <a:pPr marL="0" indent="0">
              <a:buNone/>
            </a:pPr>
            <a:r>
              <a:rPr lang="en-US" dirty="0"/>
              <a:t>chair</a:t>
            </a:r>
          </a:p>
          <a:p>
            <a:pPr marL="0" indent="0">
              <a:buNone/>
            </a:pPr>
            <a:r>
              <a:rPr lang="en-US" dirty="0"/>
              <a:t>boat</a:t>
            </a:r>
          </a:p>
          <a:p>
            <a:pPr marL="0" indent="0">
              <a:buNone/>
            </a:pPr>
            <a:r>
              <a:rPr lang="en-US" dirty="0"/>
              <a:t>footstool</a:t>
            </a:r>
          </a:p>
          <a:p>
            <a:pPr marL="0" indent="0">
              <a:buNone/>
            </a:pPr>
            <a:r>
              <a:rPr lang="en-US" dirty="0"/>
              <a:t>orange</a:t>
            </a:r>
          </a:p>
          <a:p>
            <a:pPr marL="0" indent="0">
              <a:buNone/>
            </a:pPr>
            <a:r>
              <a:rPr lang="en-US" dirty="0"/>
              <a:t>pear</a:t>
            </a:r>
          </a:p>
          <a:p>
            <a:pPr marL="0" indent="0">
              <a:buNone/>
            </a:pPr>
            <a:r>
              <a:rPr lang="en-US" dirty="0"/>
              <a:t>peach</a:t>
            </a:r>
          </a:p>
          <a:p>
            <a:pPr marL="0" indent="0">
              <a:buNone/>
            </a:pPr>
            <a:r>
              <a:rPr lang="en-US" dirty="0"/>
              <a:t>bed</a:t>
            </a:r>
          </a:p>
          <a:p>
            <a:pPr marL="0" indent="0">
              <a:buNone/>
            </a:pPr>
            <a:r>
              <a:rPr lang="en-US" dirty="0"/>
              <a:t>bus</a:t>
            </a:r>
          </a:p>
          <a:p>
            <a:pPr marL="0" indent="0">
              <a:buNone/>
            </a:pPr>
            <a:r>
              <a:rPr lang="en-US" dirty="0"/>
              <a:t>train</a:t>
            </a:r>
          </a:p>
          <a:p>
            <a:pPr marL="0" indent="0">
              <a:buNone/>
            </a:pPr>
            <a:r>
              <a:rPr lang="en-US" dirty="0"/>
              <a:t>plum</a:t>
            </a:r>
          </a:p>
          <a:p>
            <a:pPr marL="0" indent="0">
              <a:buNone/>
            </a:pPr>
            <a:r>
              <a:rPr lang="en-US" dirty="0"/>
              <a:t>grapes</a:t>
            </a:r>
          </a:p>
          <a:p>
            <a:pPr marL="0" indent="0">
              <a:buNone/>
            </a:pPr>
            <a:r>
              <a:rPr lang="en-US" dirty="0"/>
              <a:t>motorcycle</a:t>
            </a:r>
          </a:p>
        </p:txBody>
      </p:sp>
      <p:sp>
        <p:nvSpPr>
          <p:cNvPr id="4" name="Content Placeholder 2"/>
          <p:cNvSpPr txBox="1">
            <a:spLocks/>
          </p:cNvSpPr>
          <p:nvPr/>
        </p:nvSpPr>
        <p:spPr>
          <a:xfrm>
            <a:off x="5003800" y="1600200"/>
            <a:ext cx="2603500" cy="4525963"/>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Clr>
                <a:schemeClr val="accent6">
                  <a:lumMod val="50000"/>
                </a:schemeClr>
              </a:buClr>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Clr>
                <a:schemeClr val="accent1">
                  <a:lumMod val="75000"/>
                </a:schemeClr>
              </a:buClr>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t>apple</a:t>
            </a:r>
          </a:p>
          <a:p>
            <a:pPr marL="0" indent="0">
              <a:buNone/>
            </a:pPr>
            <a:r>
              <a:rPr lang="en-US" dirty="0"/>
              <a:t>car</a:t>
            </a:r>
          </a:p>
          <a:p>
            <a:pPr marL="0" indent="0">
              <a:buNone/>
            </a:pPr>
            <a:r>
              <a:rPr lang="en-US" dirty="0"/>
              <a:t>airplane</a:t>
            </a:r>
          </a:p>
          <a:p>
            <a:pPr marL="0" indent="0">
              <a:buNone/>
            </a:pPr>
            <a:r>
              <a:rPr lang="en-US" dirty="0"/>
              <a:t>lamp</a:t>
            </a:r>
          </a:p>
          <a:p>
            <a:pPr marL="0" indent="0">
              <a:buNone/>
            </a:pPr>
            <a:r>
              <a:rPr lang="en-US" dirty="0"/>
              <a:t>banana</a:t>
            </a:r>
          </a:p>
          <a:p>
            <a:pPr marL="0" indent="0">
              <a:buNone/>
            </a:pPr>
            <a:r>
              <a:rPr lang="en-US" dirty="0"/>
              <a:t>dresser</a:t>
            </a:r>
          </a:p>
          <a:p>
            <a:pPr marL="0" indent="0">
              <a:buNone/>
            </a:pPr>
            <a:r>
              <a:rPr lang="en-US" dirty="0"/>
              <a:t>sofa</a:t>
            </a:r>
          </a:p>
          <a:p>
            <a:pPr marL="0" indent="0">
              <a:buNone/>
            </a:pPr>
            <a:r>
              <a:rPr lang="en-US" dirty="0"/>
              <a:t>bookcase</a:t>
            </a:r>
          </a:p>
          <a:p>
            <a:pPr marL="0" indent="0">
              <a:buNone/>
            </a:pPr>
            <a:r>
              <a:rPr lang="en-US" dirty="0"/>
              <a:t>truck</a:t>
            </a:r>
          </a:p>
          <a:p>
            <a:pPr marL="0" indent="0">
              <a:buNone/>
            </a:pPr>
            <a:r>
              <a:rPr lang="en-US" dirty="0"/>
              <a:t>table</a:t>
            </a:r>
          </a:p>
          <a:p>
            <a:pPr marL="0" indent="0">
              <a:buNone/>
            </a:pPr>
            <a:r>
              <a:rPr lang="en-US" dirty="0"/>
              <a:t>strawberry</a:t>
            </a:r>
          </a:p>
          <a:p>
            <a:pPr marL="0" indent="0">
              <a:buNone/>
            </a:pPr>
            <a:r>
              <a:rPr lang="en-US" dirty="0"/>
              <a:t>bicycle</a:t>
            </a:r>
          </a:p>
        </p:txBody>
      </p:sp>
    </p:spTree>
    <p:extLst>
      <p:ext uri="{BB962C8B-B14F-4D97-AF65-F5344CB8AC3E}">
        <p14:creationId xmlns:p14="http://schemas.microsoft.com/office/powerpoint/2010/main" val="3223938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haroni" pitchFamily="2" charset="-79"/>
                <a:cs typeface="Aharoni" pitchFamily="2" charset="-79"/>
              </a:rPr>
              <a:t>Semantic Network Model</a:t>
            </a:r>
            <a:endParaRPr lang="en-US" dirty="0"/>
          </a:p>
        </p:txBody>
      </p:sp>
      <p:sp>
        <p:nvSpPr>
          <p:cNvPr id="3" name="Content Placeholder 2"/>
          <p:cNvSpPr>
            <a:spLocks noGrp="1"/>
          </p:cNvSpPr>
          <p:nvPr>
            <p:ph idx="1"/>
          </p:nvPr>
        </p:nvSpPr>
        <p:spPr/>
        <p:txBody>
          <a:bodyPr>
            <a:normAutofit fontScale="92500"/>
          </a:bodyPr>
          <a:lstStyle/>
          <a:p>
            <a:pPr lvl="0" eaLnBrk="0" fontAlgn="base" hangingPunct="0">
              <a:lnSpc>
                <a:spcPts val="2200"/>
              </a:lnSpc>
              <a:spcBef>
                <a:spcPct val="0"/>
              </a:spcBef>
              <a:spcAft>
                <a:spcPts val="1200"/>
              </a:spcAft>
            </a:pPr>
            <a:r>
              <a:rPr lang="en-US" dirty="0">
                <a:latin typeface="Arial" pitchFamily="34" charset="0"/>
                <a:ea typeface="Calibri" pitchFamily="34" charset="0"/>
                <a:cs typeface="Arial" pitchFamily="34" charset="0"/>
              </a:rPr>
              <a:t>Mental links form between </a:t>
            </a:r>
            <a:r>
              <a:rPr lang="en-US" dirty="0" smtClean="0">
                <a:latin typeface="Arial" pitchFamily="34" charset="0"/>
                <a:ea typeface="Calibri" pitchFamily="34" charset="0"/>
                <a:cs typeface="Arial" pitchFamily="34" charset="0"/>
              </a:rPr>
              <a:t>concepts.</a:t>
            </a:r>
            <a:endParaRPr lang="en-US" dirty="0">
              <a:latin typeface="Arial" pitchFamily="34" charset="0"/>
              <a:ea typeface="Calibri" pitchFamily="34" charset="0"/>
              <a:cs typeface="Arial" pitchFamily="34" charset="0"/>
            </a:endParaRPr>
          </a:p>
          <a:p>
            <a:pPr lvl="0" eaLnBrk="0" fontAlgn="base" hangingPunct="0">
              <a:lnSpc>
                <a:spcPts val="2200"/>
              </a:lnSpc>
              <a:spcBef>
                <a:spcPct val="0"/>
              </a:spcBef>
              <a:spcAft>
                <a:spcPts val="1200"/>
              </a:spcAft>
            </a:pPr>
            <a:r>
              <a:rPr lang="en-US" dirty="0">
                <a:latin typeface="Arial" pitchFamily="34" charset="0"/>
                <a:ea typeface="Calibri" pitchFamily="34" charset="0"/>
                <a:cs typeface="Arial" pitchFamily="34" charset="0"/>
              </a:rPr>
              <a:t>Common properties provide basis for mental </a:t>
            </a:r>
            <a:r>
              <a:rPr lang="en-US" dirty="0" smtClean="0">
                <a:latin typeface="Arial" pitchFamily="34" charset="0"/>
                <a:ea typeface="Calibri" pitchFamily="34" charset="0"/>
                <a:cs typeface="Arial" pitchFamily="34" charset="0"/>
              </a:rPr>
              <a:t>link.</a:t>
            </a:r>
            <a:endParaRPr lang="en-US" dirty="0">
              <a:latin typeface="Arial" pitchFamily="34" charset="0"/>
              <a:ea typeface="Calibri" pitchFamily="34" charset="0"/>
              <a:cs typeface="Arial" pitchFamily="34" charset="0"/>
            </a:endParaRPr>
          </a:p>
          <a:p>
            <a:pPr lvl="0" eaLnBrk="0" fontAlgn="base" hangingPunct="0">
              <a:lnSpc>
                <a:spcPts val="2200"/>
              </a:lnSpc>
              <a:spcBef>
                <a:spcPct val="0"/>
              </a:spcBef>
              <a:spcAft>
                <a:spcPts val="1200"/>
              </a:spcAft>
            </a:pPr>
            <a:r>
              <a:rPr lang="en-US" dirty="0">
                <a:latin typeface="Arial" pitchFamily="34" charset="0"/>
                <a:ea typeface="Calibri" pitchFamily="34" charset="0"/>
                <a:cs typeface="Arial" pitchFamily="34" charset="0"/>
              </a:rPr>
              <a:t>Shorter path between two concepts = stronger association in </a:t>
            </a:r>
            <a:r>
              <a:rPr lang="en-US" dirty="0" smtClean="0">
                <a:latin typeface="Arial" pitchFamily="34" charset="0"/>
                <a:ea typeface="Calibri" pitchFamily="34" charset="0"/>
                <a:cs typeface="Arial" pitchFamily="34" charset="0"/>
              </a:rPr>
              <a:t>memory.</a:t>
            </a:r>
            <a:endParaRPr lang="en-US" dirty="0">
              <a:latin typeface="Arial" pitchFamily="34" charset="0"/>
              <a:ea typeface="Calibri" pitchFamily="34" charset="0"/>
              <a:cs typeface="Arial" pitchFamily="34" charset="0"/>
            </a:endParaRPr>
          </a:p>
          <a:p>
            <a:pPr lvl="0" eaLnBrk="0" fontAlgn="base" hangingPunct="0">
              <a:lnSpc>
                <a:spcPts val="2200"/>
              </a:lnSpc>
              <a:spcBef>
                <a:spcPct val="0"/>
              </a:spcBef>
              <a:spcAft>
                <a:spcPts val="1200"/>
              </a:spcAft>
            </a:pPr>
            <a:r>
              <a:rPr lang="en-US" dirty="0">
                <a:latin typeface="Arial" pitchFamily="34" charset="0"/>
                <a:ea typeface="Calibri" pitchFamily="34" charset="0"/>
                <a:cs typeface="Arial" pitchFamily="34" charset="0"/>
              </a:rPr>
              <a:t>Concept is activated in semantic network, </a:t>
            </a:r>
            <a:r>
              <a:rPr lang="en-US" i="1" dirty="0">
                <a:latin typeface="Arial" pitchFamily="34" charset="0"/>
                <a:ea typeface="Calibri" pitchFamily="34" charset="0"/>
                <a:cs typeface="Arial" pitchFamily="34" charset="0"/>
              </a:rPr>
              <a:t>spread</a:t>
            </a:r>
            <a:r>
              <a:rPr lang="en-US" dirty="0">
                <a:latin typeface="Arial" pitchFamily="34" charset="0"/>
                <a:ea typeface="Calibri" pitchFamily="34" charset="0"/>
                <a:cs typeface="Arial" pitchFamily="34" charset="0"/>
              </a:rPr>
              <a:t> in any number of directions, </a:t>
            </a:r>
            <a:r>
              <a:rPr lang="en-US" i="1" dirty="0">
                <a:latin typeface="Arial" pitchFamily="34" charset="0"/>
                <a:ea typeface="Calibri" pitchFamily="34" charset="0"/>
                <a:cs typeface="Arial" pitchFamily="34" charset="0"/>
              </a:rPr>
              <a:t>activating</a:t>
            </a:r>
            <a:r>
              <a:rPr lang="en-US" dirty="0">
                <a:latin typeface="Arial" pitchFamily="34" charset="0"/>
                <a:ea typeface="Calibri" pitchFamily="34" charset="0"/>
                <a:cs typeface="Arial" pitchFamily="34" charset="0"/>
              </a:rPr>
              <a:t> other associations in </a:t>
            </a:r>
            <a:r>
              <a:rPr lang="en-US" dirty="0" smtClean="0">
                <a:latin typeface="Arial" pitchFamily="34" charset="0"/>
                <a:ea typeface="Calibri" pitchFamily="34" charset="0"/>
                <a:cs typeface="Arial" pitchFamily="34" charset="0"/>
              </a:rPr>
              <a:t>network.</a:t>
            </a:r>
            <a:endParaRPr lang="en-US" dirty="0">
              <a:latin typeface="Arial" pitchFamily="34" charset="0"/>
              <a:ea typeface="Calibri" pitchFamily="34" charset="0"/>
              <a:cs typeface="Arial" pitchFamily="34" charset="0"/>
            </a:endParaRPr>
          </a:p>
          <a:p>
            <a:pPr lvl="0" eaLnBrk="0" fontAlgn="base" hangingPunct="0">
              <a:lnSpc>
                <a:spcPts val="2200"/>
              </a:lnSpc>
              <a:spcBef>
                <a:spcPct val="0"/>
              </a:spcBef>
              <a:spcAft>
                <a:spcPts val="1200"/>
              </a:spcAft>
            </a:pPr>
            <a:r>
              <a:rPr lang="en-US" dirty="0">
                <a:latin typeface="Arial" pitchFamily="34" charset="0"/>
                <a:ea typeface="Calibri" pitchFamily="34" charset="0"/>
                <a:cs typeface="Arial" pitchFamily="34" charset="0"/>
              </a:rPr>
              <a:t>For example, the word </a:t>
            </a:r>
            <a:r>
              <a:rPr lang="en-US" i="1" dirty="0">
                <a:latin typeface="Arial" pitchFamily="34" charset="0"/>
                <a:ea typeface="Calibri" pitchFamily="34" charset="0"/>
                <a:cs typeface="Arial" pitchFamily="34" charset="0"/>
              </a:rPr>
              <a:t>red</a:t>
            </a:r>
            <a:r>
              <a:rPr lang="en-US" dirty="0">
                <a:latin typeface="Arial" pitchFamily="34" charset="0"/>
                <a:ea typeface="Calibri" pitchFamily="34" charset="0"/>
                <a:cs typeface="Arial" pitchFamily="34" charset="0"/>
              </a:rPr>
              <a:t> might activate “blue” (another color), “apple” or “fire truck” (objects that are red), or “alert” (as in the phrase “red alert”).</a:t>
            </a:r>
          </a:p>
          <a:p>
            <a:pPr lvl="0" eaLnBrk="0" fontAlgn="base" hangingPunct="0">
              <a:lnSpc>
                <a:spcPts val="2200"/>
              </a:lnSpc>
              <a:spcBef>
                <a:spcPct val="0"/>
              </a:spcBef>
              <a:spcAft>
                <a:spcPts val="1200"/>
              </a:spcAft>
            </a:pPr>
            <a:r>
              <a:rPr lang="en-US" dirty="0">
                <a:latin typeface="Arial" pitchFamily="34" charset="0"/>
                <a:ea typeface="Calibri" pitchFamily="34" charset="0"/>
                <a:cs typeface="Arial" pitchFamily="34" charset="0"/>
              </a:rPr>
              <a:t>Useful as metaphor, but not an actual brain </a:t>
            </a:r>
            <a:r>
              <a:rPr lang="en-US" dirty="0" smtClean="0">
                <a:latin typeface="Arial" pitchFamily="34" charset="0"/>
                <a:ea typeface="Calibri" pitchFamily="34" charset="0"/>
                <a:cs typeface="Arial" pitchFamily="34" charset="0"/>
              </a:rPr>
              <a:t>structure.</a:t>
            </a:r>
            <a:endParaRPr lang="en-US" dirty="0">
              <a:latin typeface="Arial" pitchFamily="34" charset="0"/>
              <a:ea typeface="Calibri" pitchFamily="34" charset="0"/>
              <a:cs typeface="Arial" pitchFamily="34" charset="0"/>
            </a:endParaRPr>
          </a:p>
          <a:p>
            <a:pPr lvl="0" eaLnBrk="0" fontAlgn="base" hangingPunct="0">
              <a:lnSpc>
                <a:spcPts val="2200"/>
              </a:lnSpc>
              <a:spcBef>
                <a:spcPct val="0"/>
              </a:spcBef>
              <a:spcAft>
                <a:spcPts val="1200"/>
              </a:spcAft>
            </a:pPr>
            <a:endParaRPr lang="en-US" dirty="0">
              <a:latin typeface="Arial" pitchFamily="34" charset="0"/>
              <a:ea typeface="Calibri" pitchFamily="34" charset="0"/>
              <a:cs typeface="Arial" pitchFamily="34" charset="0"/>
            </a:endParaRPr>
          </a:p>
          <a:p>
            <a:endParaRPr lang="en-US" dirty="0"/>
          </a:p>
        </p:txBody>
      </p:sp>
    </p:spTree>
    <p:extLst>
      <p:ext uri="{BB962C8B-B14F-4D97-AF65-F5344CB8AC3E}">
        <p14:creationId xmlns:p14="http://schemas.microsoft.com/office/powerpoint/2010/main" val="9139071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haroni" pitchFamily="2" charset="-79"/>
                <a:cs typeface="Aharoni" pitchFamily="2" charset="-79"/>
              </a:rPr>
              <a:t>Long-Term Memory: Retrieval</a:t>
            </a:r>
            <a:endParaRPr lang="en-US" dirty="0"/>
          </a:p>
        </p:txBody>
      </p:sp>
      <p:sp>
        <p:nvSpPr>
          <p:cNvPr id="3" name="Content Placeholder 2"/>
          <p:cNvSpPr>
            <a:spLocks noGrp="1"/>
          </p:cNvSpPr>
          <p:nvPr>
            <p:ph idx="1"/>
          </p:nvPr>
        </p:nvSpPr>
        <p:spPr/>
        <p:txBody>
          <a:bodyPr>
            <a:normAutofit/>
          </a:bodyPr>
          <a:lstStyle/>
          <a:p>
            <a:r>
              <a:rPr lang="en-US" dirty="0"/>
              <a:t>In many instances, </a:t>
            </a:r>
            <a:r>
              <a:rPr lang="en-US" dirty="0" smtClean="0"/>
              <a:t>ability </a:t>
            </a:r>
            <a:r>
              <a:rPr lang="en-US" dirty="0"/>
              <a:t>to retrieve stored memory hinges </a:t>
            </a:r>
            <a:r>
              <a:rPr lang="en-US" dirty="0" smtClean="0"/>
              <a:t>on having </a:t>
            </a:r>
            <a:r>
              <a:rPr lang="en-US" dirty="0"/>
              <a:t>an appropriate retrieval cue</a:t>
            </a:r>
            <a:r>
              <a:rPr lang="en-US" dirty="0" smtClean="0"/>
              <a:t>.</a:t>
            </a:r>
          </a:p>
          <a:p>
            <a:pPr lvl="1"/>
            <a:r>
              <a:rPr lang="en-US" dirty="0" smtClean="0">
                <a:latin typeface="Arial" pitchFamily="34" charset="0"/>
                <a:ea typeface="Calibri" pitchFamily="34" charset="0"/>
                <a:cs typeface="Arial" pitchFamily="34" charset="0"/>
              </a:rPr>
              <a:t>Retrieval </a:t>
            </a:r>
          </a:p>
          <a:p>
            <a:pPr lvl="1"/>
            <a:r>
              <a:rPr lang="en-US" dirty="0" smtClean="0">
                <a:latin typeface="Arial" pitchFamily="34" charset="0"/>
                <a:ea typeface="Calibri" pitchFamily="34" charset="0"/>
                <a:cs typeface="Arial" pitchFamily="34" charset="0"/>
              </a:rPr>
              <a:t>Retrieval cue</a:t>
            </a:r>
            <a:endParaRPr lang="en-US" dirty="0">
              <a:latin typeface="Arial" pitchFamily="34" charset="0"/>
              <a:ea typeface="Calibri" pitchFamily="34" charset="0"/>
              <a:cs typeface="Arial" pitchFamily="34" charset="0"/>
            </a:endParaRPr>
          </a:p>
          <a:p>
            <a:pPr lvl="1"/>
            <a:r>
              <a:rPr lang="en-US" dirty="0" smtClean="0"/>
              <a:t>Retrieval </a:t>
            </a:r>
            <a:r>
              <a:rPr lang="en-US" dirty="0"/>
              <a:t>cue </a:t>
            </a:r>
            <a:r>
              <a:rPr lang="en-US" dirty="0" smtClean="0"/>
              <a:t>failure</a:t>
            </a:r>
          </a:p>
        </p:txBody>
      </p:sp>
    </p:spTree>
    <p:extLst>
      <p:ext uri="{BB962C8B-B14F-4D97-AF65-F5344CB8AC3E}">
        <p14:creationId xmlns:p14="http://schemas.microsoft.com/office/powerpoint/2010/main" val="174731350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The Tip-of-the-Tongue (TOT) Experience</a:t>
            </a:r>
            <a:endParaRPr lang="en-US" dirty="0"/>
          </a:p>
        </p:txBody>
      </p:sp>
      <p:sp>
        <p:nvSpPr>
          <p:cNvPr id="6" name="Content Placeholder 5"/>
          <p:cNvSpPr>
            <a:spLocks noGrp="1"/>
          </p:cNvSpPr>
          <p:nvPr>
            <p:ph idx="1"/>
          </p:nvPr>
        </p:nvSpPr>
        <p:spPr/>
        <p:txBody>
          <a:bodyPr>
            <a:normAutofit fontScale="92500" lnSpcReduction="10000"/>
          </a:bodyPr>
          <a:lstStyle/>
          <a:p>
            <a:pPr lvl="0"/>
            <a:r>
              <a:rPr lang="en-US" dirty="0" smtClean="0"/>
              <a:t>TOT involves the sensation of knowing that specific information is stored in long-term memory but being unable to retrieve it.</a:t>
            </a:r>
          </a:p>
          <a:p>
            <a:pPr lvl="1"/>
            <a:r>
              <a:rPr lang="en-US" dirty="0" smtClean="0"/>
              <a:t>People have about one TOT experience per week.</a:t>
            </a:r>
          </a:p>
          <a:p>
            <a:pPr lvl="1"/>
            <a:r>
              <a:rPr lang="en-US" dirty="0" smtClean="0"/>
              <a:t>People can dredge up partial response. </a:t>
            </a:r>
          </a:p>
          <a:p>
            <a:pPr lvl="1"/>
            <a:r>
              <a:rPr lang="en-US" dirty="0" smtClean="0"/>
              <a:t>TOT occurs with ASL users.</a:t>
            </a:r>
          </a:p>
          <a:p>
            <a:pPr lvl="1"/>
            <a:r>
              <a:rPr lang="en-US" dirty="0" smtClean="0"/>
              <a:t>About half the time, people can accurately identify first letter of the target word and number of syllables in it.</a:t>
            </a:r>
          </a:p>
          <a:p>
            <a:pPr lvl="1"/>
            <a:r>
              <a:rPr lang="en-US" dirty="0" smtClean="0"/>
              <a:t>They can also often produce words with similar meanings or sounds.</a:t>
            </a:r>
          </a:p>
          <a:p>
            <a:pPr lvl="1"/>
            <a:r>
              <a:rPr lang="en-US" dirty="0" smtClean="0"/>
              <a:t>90 percent of TOT experiences are eventually resolved, often within a few minutes.</a:t>
            </a:r>
          </a:p>
          <a:p>
            <a:endParaRPr lang="en-US" dirty="0"/>
          </a:p>
        </p:txBody>
      </p:sp>
    </p:spTree>
    <p:extLst>
      <p:ext uri="{BB962C8B-B14F-4D97-AF65-F5344CB8AC3E}">
        <p14:creationId xmlns:p14="http://schemas.microsoft.com/office/powerpoint/2010/main" val="29057838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820587287"/>
              </p:ext>
            </p:extLst>
          </p:nvPr>
        </p:nvGraphicFramePr>
        <p:xfrm>
          <a:off x="336159" y="205412"/>
          <a:ext cx="8385307" cy="61063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920556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title="Photo of christina aguilera"/>
          <p:cNvPicPr>
            <a:picLocks noChangeAspect="1"/>
          </p:cNvPicPr>
          <p:nvPr/>
        </p:nvPicPr>
        <p:blipFill rotWithShape="1">
          <a:blip r:embed="rId3" cstate="print">
            <a:extLst>
              <a:ext uri="{28A0092B-C50C-407E-A947-70E740481C1C}">
                <a14:useLocalDpi xmlns:a14="http://schemas.microsoft.com/office/drawing/2010/main" val="0"/>
              </a:ext>
            </a:extLst>
          </a:blip>
          <a:srcRect l="4646" r="14965"/>
          <a:stretch/>
        </p:blipFill>
        <p:spPr>
          <a:xfrm>
            <a:off x="4114800" y="0"/>
            <a:ext cx="5029200" cy="6858000"/>
          </a:xfrm>
          <a:prstGeom prst="rect">
            <a:avLst/>
          </a:prstGeom>
        </p:spPr>
      </p:pic>
      <p:sp>
        <p:nvSpPr>
          <p:cNvPr id="2" name="Title 1"/>
          <p:cNvSpPr>
            <a:spLocks noGrp="1"/>
          </p:cNvSpPr>
          <p:nvPr>
            <p:ph type="title"/>
          </p:nvPr>
        </p:nvSpPr>
        <p:spPr>
          <a:xfrm>
            <a:off x="228600" y="272143"/>
            <a:ext cx="3932355" cy="1143000"/>
          </a:xfrm>
        </p:spPr>
        <p:txBody>
          <a:bodyPr>
            <a:noAutofit/>
          </a:bodyPr>
          <a:lstStyle/>
          <a:p>
            <a:pPr algn="l">
              <a:lnSpc>
                <a:spcPts val="3200"/>
              </a:lnSpc>
            </a:pPr>
            <a:r>
              <a:rPr lang="en-US" sz="3600" dirty="0" smtClean="0">
                <a:latin typeface="Aharoni" pitchFamily="2" charset="-79"/>
                <a:cs typeface="Aharoni" pitchFamily="2" charset="-79"/>
              </a:rPr>
              <a:t>The Serial Position Effect</a:t>
            </a:r>
            <a:endParaRPr lang="en-US" sz="2400" dirty="0">
              <a:latin typeface="Aharoni" pitchFamily="2" charset="-79"/>
              <a:cs typeface="Aharoni" pitchFamily="2" charset="-79"/>
            </a:endParaRPr>
          </a:p>
        </p:txBody>
      </p:sp>
      <p:sp>
        <p:nvSpPr>
          <p:cNvPr id="1025" name="Rectangle 1"/>
          <p:cNvSpPr>
            <a:spLocks noChangeArrowheads="1"/>
          </p:cNvSpPr>
          <p:nvPr/>
        </p:nvSpPr>
        <p:spPr bwMode="auto">
          <a:xfrm>
            <a:off x="282769" y="3048000"/>
            <a:ext cx="3451032" cy="337528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eaLnBrk="0" fontAlgn="base" hangingPunct="0">
              <a:lnSpc>
                <a:spcPts val="2200"/>
              </a:lnSpc>
              <a:spcBef>
                <a:spcPct val="0"/>
              </a:spcBef>
              <a:spcAft>
                <a:spcPts val="1200"/>
              </a:spcAft>
            </a:pPr>
            <a:r>
              <a:rPr lang="en-US" sz="2400" dirty="0" smtClean="0">
                <a:latin typeface="Arial" pitchFamily="34" charset="0"/>
                <a:ea typeface="Calibri" pitchFamily="34" charset="0"/>
                <a:cs typeface="Arial" pitchFamily="34" charset="0"/>
              </a:rPr>
              <a:t>There </a:t>
            </a:r>
            <a:r>
              <a:rPr lang="en-US" sz="2400" dirty="0">
                <a:latin typeface="Arial" pitchFamily="34" charset="0"/>
                <a:ea typeface="Calibri" pitchFamily="34" charset="0"/>
                <a:cs typeface="Arial" pitchFamily="34" charset="0"/>
              </a:rPr>
              <a:t>are two parts to the serial position effect. </a:t>
            </a:r>
          </a:p>
          <a:p>
            <a:pPr marL="342900" lvl="0" indent="-342900" eaLnBrk="0" fontAlgn="base" hangingPunct="0">
              <a:lnSpc>
                <a:spcPts val="2200"/>
              </a:lnSpc>
              <a:spcBef>
                <a:spcPct val="0"/>
              </a:spcBef>
              <a:spcAft>
                <a:spcPts val="1200"/>
              </a:spcAft>
              <a:buFont typeface="Arial" pitchFamily="34" charset="0"/>
              <a:buChar char="•"/>
            </a:pPr>
            <a:r>
              <a:rPr lang="en-US" sz="2400" b="1" dirty="0" smtClean="0">
                <a:latin typeface="Arial" pitchFamily="34" charset="0"/>
                <a:ea typeface="Calibri" pitchFamily="34" charset="0"/>
                <a:cs typeface="Arial" pitchFamily="34" charset="0"/>
              </a:rPr>
              <a:t>Primacy </a:t>
            </a:r>
            <a:r>
              <a:rPr lang="en-US" sz="2400" b="1" dirty="0">
                <a:latin typeface="Arial" pitchFamily="34" charset="0"/>
                <a:ea typeface="Calibri" pitchFamily="34" charset="0"/>
                <a:cs typeface="Arial" pitchFamily="34" charset="0"/>
              </a:rPr>
              <a:t>effect</a:t>
            </a:r>
            <a:r>
              <a:rPr lang="en-US" sz="2400" i="1" dirty="0">
                <a:latin typeface="Arial" pitchFamily="34" charset="0"/>
                <a:ea typeface="Calibri" pitchFamily="34" charset="0"/>
                <a:cs typeface="Arial" pitchFamily="34" charset="0"/>
              </a:rPr>
              <a:t>:</a:t>
            </a:r>
            <a:r>
              <a:rPr lang="en-US" sz="2400" dirty="0">
                <a:latin typeface="Arial" pitchFamily="34" charset="0"/>
                <a:ea typeface="Calibri" pitchFamily="34" charset="0"/>
                <a:cs typeface="Arial" pitchFamily="34" charset="0"/>
              </a:rPr>
              <a:t> The tendency to recall </a:t>
            </a:r>
            <a:r>
              <a:rPr lang="en-US" sz="2400" dirty="0" smtClean="0">
                <a:latin typeface="Arial" pitchFamily="34" charset="0"/>
                <a:ea typeface="Calibri" pitchFamily="34" charset="0"/>
                <a:cs typeface="Arial" pitchFamily="34" charset="0"/>
              </a:rPr>
              <a:t>the first </a:t>
            </a:r>
            <a:r>
              <a:rPr lang="en-US" sz="2400" dirty="0">
                <a:latin typeface="Arial" pitchFamily="34" charset="0"/>
                <a:ea typeface="Calibri" pitchFamily="34" charset="0"/>
                <a:cs typeface="Arial" pitchFamily="34" charset="0"/>
              </a:rPr>
              <a:t>items in a </a:t>
            </a:r>
            <a:r>
              <a:rPr lang="en-US" sz="2400" dirty="0" smtClean="0">
                <a:latin typeface="Arial" pitchFamily="34" charset="0"/>
                <a:ea typeface="Calibri" pitchFamily="34" charset="0"/>
                <a:cs typeface="Arial" pitchFamily="34" charset="0"/>
              </a:rPr>
              <a:t>list</a:t>
            </a:r>
            <a:endParaRPr lang="en-US" sz="2400" dirty="0">
              <a:latin typeface="Arial" pitchFamily="34" charset="0"/>
              <a:ea typeface="Calibri" pitchFamily="34" charset="0"/>
              <a:cs typeface="Arial" pitchFamily="34" charset="0"/>
            </a:endParaRPr>
          </a:p>
          <a:p>
            <a:pPr marL="342900" lvl="0" indent="-342900" eaLnBrk="0" fontAlgn="base" hangingPunct="0">
              <a:lnSpc>
                <a:spcPts val="2200"/>
              </a:lnSpc>
              <a:spcBef>
                <a:spcPct val="0"/>
              </a:spcBef>
              <a:spcAft>
                <a:spcPts val="1200"/>
              </a:spcAft>
              <a:buFont typeface="Arial" pitchFamily="34" charset="0"/>
              <a:buChar char="•"/>
            </a:pPr>
            <a:r>
              <a:rPr lang="en-US" sz="2400" b="1" dirty="0" err="1" smtClean="0">
                <a:latin typeface="Arial" pitchFamily="34" charset="0"/>
                <a:ea typeface="Calibri" pitchFamily="34" charset="0"/>
                <a:cs typeface="Arial" pitchFamily="34" charset="0"/>
              </a:rPr>
              <a:t>Recency</a:t>
            </a:r>
            <a:r>
              <a:rPr lang="en-US" sz="2400" b="1" dirty="0" smtClean="0">
                <a:latin typeface="Arial" pitchFamily="34" charset="0"/>
                <a:ea typeface="Calibri" pitchFamily="34" charset="0"/>
                <a:cs typeface="Arial" pitchFamily="34" charset="0"/>
              </a:rPr>
              <a:t> </a:t>
            </a:r>
            <a:r>
              <a:rPr lang="en-US" sz="2400" b="1" dirty="0">
                <a:latin typeface="Arial" pitchFamily="34" charset="0"/>
                <a:ea typeface="Calibri" pitchFamily="34" charset="0"/>
                <a:cs typeface="Arial" pitchFamily="34" charset="0"/>
              </a:rPr>
              <a:t>effect</a:t>
            </a:r>
            <a:r>
              <a:rPr lang="en-US" sz="2400" dirty="0">
                <a:latin typeface="Arial" pitchFamily="34" charset="0"/>
                <a:ea typeface="Calibri" pitchFamily="34" charset="0"/>
                <a:cs typeface="Arial" pitchFamily="34" charset="0"/>
              </a:rPr>
              <a:t>: The tendency to recall </a:t>
            </a:r>
            <a:r>
              <a:rPr lang="en-US" sz="2400" dirty="0" smtClean="0">
                <a:latin typeface="Arial" pitchFamily="34" charset="0"/>
                <a:ea typeface="Calibri" pitchFamily="34" charset="0"/>
                <a:cs typeface="Arial" pitchFamily="34" charset="0"/>
              </a:rPr>
              <a:t>the final </a:t>
            </a:r>
            <a:r>
              <a:rPr lang="en-US" sz="2400" dirty="0">
                <a:latin typeface="Arial" pitchFamily="34" charset="0"/>
                <a:ea typeface="Calibri" pitchFamily="34" charset="0"/>
                <a:cs typeface="Arial" pitchFamily="34" charset="0"/>
              </a:rPr>
              <a:t>items in a list</a:t>
            </a:r>
          </a:p>
          <a:p>
            <a:pPr lvl="0" eaLnBrk="0" fontAlgn="base" hangingPunct="0">
              <a:lnSpc>
                <a:spcPts val="2200"/>
              </a:lnSpc>
              <a:spcBef>
                <a:spcPct val="0"/>
              </a:spcBef>
              <a:spcAft>
                <a:spcPts val="1200"/>
              </a:spcAft>
            </a:pPr>
            <a:endParaRPr lang="en-US" sz="2400" dirty="0">
              <a:latin typeface="Arial" pitchFamily="34" charset="0"/>
              <a:ea typeface="Calibri" pitchFamily="34" charset="0"/>
              <a:cs typeface="Arial" pitchFamily="34" charset="0"/>
            </a:endParaRPr>
          </a:p>
        </p:txBody>
      </p:sp>
      <p:sp>
        <p:nvSpPr>
          <p:cNvPr id="7" name="Rounded Rectangle 6"/>
          <p:cNvSpPr/>
          <p:nvPr/>
        </p:nvSpPr>
        <p:spPr>
          <a:xfrm>
            <a:off x="457200" y="1371600"/>
            <a:ext cx="3429000" cy="1482179"/>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lvl="0" algn="ctr" eaLnBrk="0" fontAlgn="base" hangingPunct="0">
              <a:lnSpc>
                <a:spcPts val="1800"/>
              </a:lnSpc>
              <a:spcBef>
                <a:spcPct val="0"/>
              </a:spcBef>
              <a:spcAft>
                <a:spcPts val="600"/>
              </a:spcAft>
            </a:pPr>
            <a:r>
              <a:rPr lang="en-US" sz="2000" b="1" dirty="0">
                <a:solidFill>
                  <a:schemeClr val="bg1"/>
                </a:solidFill>
                <a:latin typeface="Aharoni" pitchFamily="2" charset="-79"/>
                <a:ea typeface="Times New Roman" pitchFamily="18" charset="0"/>
                <a:cs typeface="Aharoni" pitchFamily="2" charset="-79"/>
              </a:rPr>
              <a:t>Serial position effect</a:t>
            </a:r>
            <a:r>
              <a:rPr lang="en-US" sz="2000" b="1" dirty="0" smtClean="0">
                <a:solidFill>
                  <a:schemeClr val="bg1"/>
                </a:solidFill>
                <a:latin typeface="Aharoni" pitchFamily="2" charset="-79"/>
                <a:ea typeface="Times New Roman" pitchFamily="18" charset="0"/>
                <a:cs typeface="Aharoni" pitchFamily="2" charset="-79"/>
              </a:rPr>
              <a:t>—</a:t>
            </a:r>
          </a:p>
          <a:p>
            <a:pPr lvl="0" algn="ctr" eaLnBrk="0" fontAlgn="base" hangingPunct="0">
              <a:lnSpc>
                <a:spcPts val="1800"/>
              </a:lnSpc>
              <a:spcBef>
                <a:spcPct val="0"/>
              </a:spcBef>
              <a:spcAft>
                <a:spcPts val="600"/>
              </a:spcAft>
            </a:pPr>
            <a:r>
              <a:rPr lang="en-US" sz="2000" dirty="0" smtClean="0">
                <a:solidFill>
                  <a:schemeClr val="bg1"/>
                </a:solidFill>
                <a:latin typeface="Arial" pitchFamily="34" charset="0"/>
                <a:ea typeface="Times New Roman" pitchFamily="18" charset="0"/>
                <a:cs typeface="Arial" pitchFamily="34" charset="0"/>
              </a:rPr>
              <a:t>tendency </a:t>
            </a:r>
            <a:r>
              <a:rPr lang="en-US" sz="2000" dirty="0">
                <a:solidFill>
                  <a:schemeClr val="bg1"/>
                </a:solidFill>
                <a:latin typeface="Arial" pitchFamily="34" charset="0"/>
                <a:ea typeface="Times New Roman" pitchFamily="18" charset="0"/>
                <a:cs typeface="Arial" pitchFamily="34" charset="0"/>
              </a:rPr>
              <a:t>to remember items at the beginning and end of a list better than items in the </a:t>
            </a:r>
            <a:r>
              <a:rPr lang="en-US" sz="2000" dirty="0" smtClean="0">
                <a:solidFill>
                  <a:schemeClr val="bg1"/>
                </a:solidFill>
                <a:latin typeface="Arial" pitchFamily="34" charset="0"/>
                <a:ea typeface="Times New Roman" pitchFamily="18" charset="0"/>
                <a:cs typeface="Arial" pitchFamily="34" charset="0"/>
              </a:rPr>
              <a:t>middle</a:t>
            </a:r>
            <a:r>
              <a:rPr lang="en-US" sz="2000" dirty="0" smtClean="0">
                <a:solidFill>
                  <a:schemeClr val="bg1"/>
                </a:solidFill>
                <a:latin typeface="Aharoni" pitchFamily="2" charset="-79"/>
                <a:ea typeface="Times New Roman" pitchFamily="18" charset="0"/>
                <a:cs typeface="Aharoni" pitchFamily="2" charset="-79"/>
              </a:rPr>
              <a:t> </a:t>
            </a:r>
            <a:endParaRPr lang="en-US" sz="2000" dirty="0">
              <a:solidFill>
                <a:schemeClr val="bg1"/>
              </a:solidFill>
              <a:latin typeface="Arial" pitchFamily="34" charset="0"/>
              <a:ea typeface="Times New Roman" pitchFamily="18" charset="0"/>
              <a:cs typeface="Arial" pitchFamily="34" charset="0"/>
            </a:endParaRPr>
          </a:p>
        </p:txBody>
      </p:sp>
      <p:sp>
        <p:nvSpPr>
          <p:cNvPr id="4" name="Rectangle 3"/>
          <p:cNvSpPr/>
          <p:nvPr/>
        </p:nvSpPr>
        <p:spPr>
          <a:xfrm>
            <a:off x="4800600" y="5257800"/>
            <a:ext cx="3886200" cy="1477328"/>
          </a:xfrm>
          <a:prstGeom prst="rect">
            <a:avLst/>
          </a:prstGeom>
          <a:solidFill>
            <a:srgbClr val="06324B">
              <a:alpha val="36863"/>
            </a:srgbClr>
          </a:solidFill>
        </p:spPr>
        <p:txBody>
          <a:bodyPr wrap="square">
            <a:spAutoFit/>
          </a:bodyPr>
          <a:lstStyle/>
          <a:p>
            <a:pPr>
              <a:lnSpc>
                <a:spcPts val="1800"/>
              </a:lnSpc>
            </a:pPr>
            <a:r>
              <a:rPr lang="en-US" sz="2000" b="1" i="1" dirty="0">
                <a:solidFill>
                  <a:schemeClr val="bg1"/>
                </a:solidFill>
                <a:latin typeface="Arial" pitchFamily="34" charset="0"/>
                <a:cs typeface="Arial" pitchFamily="34" charset="0"/>
              </a:rPr>
              <a:t>Christina Aguilera botched the Star-Spangled Banner when she performed at the 2011 Super Bowl. Even seasoned performers are not immune to the serial position effect!</a:t>
            </a:r>
          </a:p>
        </p:txBody>
      </p:sp>
      <p:sp>
        <p:nvSpPr>
          <p:cNvPr id="9" name="Rectangle 8"/>
          <p:cNvSpPr/>
          <p:nvPr/>
        </p:nvSpPr>
        <p:spPr>
          <a:xfrm rot="16200000">
            <a:off x="8390795" y="6156051"/>
            <a:ext cx="1112254" cy="215444"/>
          </a:xfrm>
          <a:prstGeom prst="rect">
            <a:avLst/>
          </a:prstGeom>
        </p:spPr>
        <p:txBody>
          <a:bodyPr wrap="none">
            <a:spAutoFit/>
          </a:bodyPr>
          <a:lstStyle/>
          <a:p>
            <a:r>
              <a:rPr lang="en-US" sz="800" dirty="0">
                <a:solidFill>
                  <a:srgbClr val="FFFFFF"/>
                </a:solidFill>
              </a:rPr>
              <a:t>AP Photo/Paul </a:t>
            </a:r>
            <a:r>
              <a:rPr lang="en-US" sz="800" dirty="0" err="1">
                <a:solidFill>
                  <a:srgbClr val="FFFFFF"/>
                </a:solidFill>
              </a:rPr>
              <a:t>Spinelli</a:t>
            </a:r>
            <a:endParaRPr lang="en-US" sz="800" dirty="0">
              <a:solidFill>
                <a:srgbClr val="FFFFFF"/>
              </a:solidFill>
            </a:endParaRPr>
          </a:p>
        </p:txBody>
      </p:sp>
    </p:spTree>
    <p:extLst>
      <p:ext uri="{BB962C8B-B14F-4D97-AF65-F5344CB8AC3E}">
        <p14:creationId xmlns:p14="http://schemas.microsoft.com/office/powerpoint/2010/main" val="14195740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Encoding Specificity Principle</a:t>
            </a:r>
            <a:endParaRPr lang="en-US" dirty="0"/>
          </a:p>
        </p:txBody>
      </p:sp>
      <p:sp>
        <p:nvSpPr>
          <p:cNvPr id="3" name="Content Placeholder 2"/>
          <p:cNvSpPr>
            <a:spLocks noGrp="1"/>
          </p:cNvSpPr>
          <p:nvPr>
            <p:ph idx="1"/>
          </p:nvPr>
        </p:nvSpPr>
        <p:spPr>
          <a:xfrm>
            <a:off x="457200" y="1600200"/>
            <a:ext cx="4249030" cy="4525963"/>
          </a:xfrm>
        </p:spPr>
        <p:txBody>
          <a:bodyPr>
            <a:normAutofit fontScale="92500" lnSpcReduction="20000"/>
          </a:bodyPr>
          <a:lstStyle/>
          <a:p>
            <a:pPr lvl="0" eaLnBrk="0" fontAlgn="base" hangingPunct="0">
              <a:spcBef>
                <a:spcPct val="0"/>
              </a:spcBef>
              <a:spcAft>
                <a:spcPts val="1200"/>
              </a:spcAft>
            </a:pPr>
            <a:r>
              <a:rPr lang="en-US" dirty="0" smtClean="0">
                <a:latin typeface="Arial" pitchFamily="34" charset="0"/>
                <a:ea typeface="Calibri" pitchFamily="34" charset="0"/>
                <a:cs typeface="Arial" pitchFamily="34" charset="0"/>
              </a:rPr>
              <a:t>When conditions of retrieval are similar to conditions of encoding, retrieval is more likely to be successful.</a:t>
            </a:r>
            <a:br>
              <a:rPr lang="en-US" dirty="0" smtClean="0">
                <a:latin typeface="Arial" pitchFamily="34" charset="0"/>
                <a:ea typeface="Calibri" pitchFamily="34" charset="0"/>
                <a:cs typeface="Arial" pitchFamily="34" charset="0"/>
              </a:rPr>
            </a:br>
            <a:endParaRPr lang="en-US" dirty="0" smtClean="0">
              <a:latin typeface="Arial" pitchFamily="34" charset="0"/>
              <a:ea typeface="Calibri" pitchFamily="34" charset="0"/>
              <a:cs typeface="Arial" pitchFamily="34" charset="0"/>
            </a:endParaRPr>
          </a:p>
          <a:p>
            <a:pPr lvl="0" eaLnBrk="0" fontAlgn="base" hangingPunct="0">
              <a:spcBef>
                <a:spcPct val="0"/>
              </a:spcBef>
              <a:spcAft>
                <a:spcPts val="1200"/>
              </a:spcAft>
            </a:pPr>
            <a:r>
              <a:rPr lang="en-US" dirty="0" smtClean="0">
                <a:latin typeface="Arial" pitchFamily="34" charset="0"/>
                <a:ea typeface="Calibri" pitchFamily="34" charset="0"/>
                <a:cs typeface="Arial" pitchFamily="34" charset="0"/>
              </a:rPr>
              <a:t>People are </a:t>
            </a:r>
            <a:r>
              <a:rPr lang="en-US" dirty="0">
                <a:latin typeface="Arial" pitchFamily="34" charset="0"/>
                <a:ea typeface="Calibri" pitchFamily="34" charset="0"/>
                <a:cs typeface="Arial" pitchFamily="34" charset="0"/>
              </a:rPr>
              <a:t>more likely to remember things if the conditions under which </a:t>
            </a:r>
            <a:r>
              <a:rPr lang="en-US" dirty="0" smtClean="0">
                <a:latin typeface="Arial" pitchFamily="34" charset="0"/>
                <a:ea typeface="Calibri" pitchFamily="34" charset="0"/>
                <a:cs typeface="Arial" pitchFamily="34" charset="0"/>
              </a:rPr>
              <a:t>they recall </a:t>
            </a:r>
            <a:r>
              <a:rPr lang="en-US" dirty="0">
                <a:latin typeface="Arial" pitchFamily="34" charset="0"/>
                <a:ea typeface="Calibri" pitchFamily="34" charset="0"/>
                <a:cs typeface="Arial" pitchFamily="34" charset="0"/>
              </a:rPr>
              <a:t>them are similar to the conditions under which </a:t>
            </a:r>
            <a:r>
              <a:rPr lang="en-US" dirty="0" smtClean="0">
                <a:latin typeface="Arial" pitchFamily="34" charset="0"/>
                <a:ea typeface="Calibri" pitchFamily="34" charset="0"/>
                <a:cs typeface="Arial" pitchFamily="34" charset="0"/>
              </a:rPr>
              <a:t>they learned them.</a:t>
            </a:r>
            <a:endParaRPr lang="en-US" dirty="0">
              <a:latin typeface="Arial" pitchFamily="34" charset="0"/>
              <a:ea typeface="Calibri" pitchFamily="34" charset="0"/>
              <a:cs typeface="Arial" pitchFamily="34" charset="0"/>
            </a:endParaRPr>
          </a:p>
          <a:p>
            <a:endParaRPr lang="en-US" dirty="0"/>
          </a:p>
        </p:txBody>
      </p:sp>
      <p:sp>
        <p:nvSpPr>
          <p:cNvPr id="4" name="Rectangle 3"/>
          <p:cNvSpPr/>
          <p:nvPr/>
        </p:nvSpPr>
        <p:spPr>
          <a:xfrm>
            <a:off x="4825870" y="1624632"/>
            <a:ext cx="3802219" cy="4173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lvl="0" eaLnBrk="0" fontAlgn="base" hangingPunct="0">
              <a:lnSpc>
                <a:spcPct val="90000"/>
              </a:lnSpc>
              <a:spcBef>
                <a:spcPct val="0"/>
              </a:spcBef>
              <a:spcAft>
                <a:spcPts val="1200"/>
              </a:spcAft>
            </a:pPr>
            <a:r>
              <a:rPr lang="en-US" sz="2800" b="1" dirty="0" smtClean="0">
                <a:solidFill>
                  <a:prstClr val="black"/>
                </a:solidFill>
                <a:latin typeface="Arial" pitchFamily="34" charset="0"/>
                <a:ea typeface="Calibri" pitchFamily="34" charset="0"/>
                <a:cs typeface="Arial" pitchFamily="34" charset="0"/>
              </a:rPr>
              <a:t>Context effects</a:t>
            </a:r>
            <a:br>
              <a:rPr lang="en-US" sz="2800" b="1" dirty="0" smtClean="0">
                <a:solidFill>
                  <a:prstClr val="black"/>
                </a:solidFill>
                <a:latin typeface="Arial" pitchFamily="34" charset="0"/>
                <a:ea typeface="Calibri" pitchFamily="34" charset="0"/>
                <a:cs typeface="Arial" pitchFamily="34" charset="0"/>
              </a:rPr>
            </a:br>
            <a:r>
              <a:rPr lang="en-US" sz="2400" dirty="0" smtClean="0">
                <a:solidFill>
                  <a:prstClr val="black"/>
                </a:solidFill>
                <a:latin typeface="Arial" pitchFamily="34" charset="0"/>
                <a:ea typeface="Calibri" pitchFamily="34" charset="0"/>
                <a:cs typeface="Arial" pitchFamily="34" charset="0"/>
              </a:rPr>
              <a:t>Tendency </a:t>
            </a:r>
            <a:r>
              <a:rPr lang="en-US" sz="2400" dirty="0">
                <a:solidFill>
                  <a:prstClr val="black"/>
                </a:solidFill>
                <a:latin typeface="Arial" pitchFamily="34" charset="0"/>
                <a:ea typeface="Calibri" pitchFamily="34" charset="0"/>
                <a:cs typeface="Arial" pitchFamily="34" charset="0"/>
              </a:rPr>
              <a:t>to remember information more easily when the retrieval occurs in the same setting in which you originally learned the </a:t>
            </a:r>
            <a:r>
              <a:rPr lang="en-US" sz="2400" dirty="0" smtClean="0">
                <a:solidFill>
                  <a:prstClr val="black"/>
                </a:solidFill>
                <a:latin typeface="Arial" pitchFamily="34" charset="0"/>
                <a:ea typeface="Calibri" pitchFamily="34" charset="0"/>
                <a:cs typeface="Arial" pitchFamily="34" charset="0"/>
              </a:rPr>
              <a:t>information</a:t>
            </a:r>
          </a:p>
          <a:p>
            <a:pPr lvl="0" eaLnBrk="0" fontAlgn="base" hangingPunct="0">
              <a:lnSpc>
                <a:spcPct val="90000"/>
              </a:lnSpc>
              <a:spcBef>
                <a:spcPct val="0"/>
              </a:spcBef>
              <a:spcAft>
                <a:spcPts val="1200"/>
              </a:spcAft>
            </a:pPr>
            <a:endParaRPr lang="en-US" sz="2400" dirty="0">
              <a:solidFill>
                <a:prstClr val="black"/>
              </a:solidFill>
              <a:latin typeface="Arial" pitchFamily="34" charset="0"/>
              <a:ea typeface="Calibri" pitchFamily="34" charset="0"/>
              <a:cs typeface="Arial" pitchFamily="34" charset="0"/>
            </a:endParaRPr>
          </a:p>
          <a:p>
            <a:pPr lvl="0" eaLnBrk="0" fontAlgn="base" hangingPunct="0">
              <a:lnSpc>
                <a:spcPct val="90000"/>
              </a:lnSpc>
              <a:spcBef>
                <a:spcPct val="0"/>
              </a:spcBef>
              <a:spcAft>
                <a:spcPts val="1200"/>
              </a:spcAft>
            </a:pPr>
            <a:r>
              <a:rPr lang="en-US" sz="2800" b="1" dirty="0" smtClean="0">
                <a:solidFill>
                  <a:prstClr val="black"/>
                </a:solidFill>
                <a:latin typeface="Arial" pitchFamily="34" charset="0"/>
                <a:ea typeface="Calibri" pitchFamily="34" charset="0"/>
                <a:cs typeface="Arial" pitchFamily="34" charset="0"/>
              </a:rPr>
              <a:t>Mood congruence</a:t>
            </a:r>
            <a:br>
              <a:rPr lang="en-US" sz="2800" b="1" dirty="0" smtClean="0">
                <a:solidFill>
                  <a:prstClr val="black"/>
                </a:solidFill>
                <a:latin typeface="Arial" pitchFamily="34" charset="0"/>
                <a:ea typeface="Calibri" pitchFamily="34" charset="0"/>
                <a:cs typeface="Arial" pitchFamily="34" charset="0"/>
              </a:rPr>
            </a:br>
            <a:r>
              <a:rPr lang="en-US" sz="2400" dirty="0" smtClean="0">
                <a:solidFill>
                  <a:prstClr val="black"/>
                </a:solidFill>
                <a:latin typeface="Arial" pitchFamily="34" charset="0"/>
                <a:ea typeface="Calibri" pitchFamily="34" charset="0"/>
                <a:cs typeface="Arial" pitchFamily="34" charset="0"/>
              </a:rPr>
              <a:t>Factors </a:t>
            </a:r>
            <a:r>
              <a:rPr lang="en-US" sz="2400" dirty="0">
                <a:solidFill>
                  <a:prstClr val="black"/>
                </a:solidFill>
                <a:latin typeface="Arial" pitchFamily="34" charset="0"/>
                <a:ea typeface="Calibri" pitchFamily="34" charset="0"/>
                <a:cs typeface="Arial" pitchFamily="34" charset="0"/>
              </a:rPr>
              <a:t>related to mood or emotion </a:t>
            </a:r>
            <a:endParaRPr lang="en-US" sz="2400" dirty="0" smtClean="0">
              <a:solidFill>
                <a:prstClr val="black"/>
              </a:solidFill>
              <a:latin typeface="Arial" pitchFamily="34" charset="0"/>
              <a:ea typeface="Calibri" pitchFamily="34" charset="0"/>
              <a:cs typeface="Arial" pitchFamily="34" charset="0"/>
            </a:endParaRPr>
          </a:p>
        </p:txBody>
      </p:sp>
    </p:spTree>
    <p:extLst>
      <p:ext uri="{BB962C8B-B14F-4D97-AF65-F5344CB8AC3E}">
        <p14:creationId xmlns:p14="http://schemas.microsoft.com/office/powerpoint/2010/main" val="153173085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Context Effect &amp; Mood Congruence</a:t>
            </a:r>
            <a:endParaRPr lang="en-US" dirty="0"/>
          </a:p>
        </p:txBody>
      </p:sp>
      <p:pic>
        <p:nvPicPr>
          <p:cNvPr id="7" name="Picture 5" descr="Image:Divemaster-ready-to-go.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8331" y="1899103"/>
            <a:ext cx="3138762" cy="4206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3221" y="1899103"/>
            <a:ext cx="3223260" cy="4297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040282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Flashbulb Memories</a:t>
            </a:r>
            <a:endParaRPr lang="en-US" dirty="0"/>
          </a:p>
        </p:txBody>
      </p:sp>
      <p:sp>
        <p:nvSpPr>
          <p:cNvPr id="3" name="Content Placeholder 2"/>
          <p:cNvSpPr>
            <a:spLocks noGrp="1"/>
          </p:cNvSpPr>
          <p:nvPr>
            <p:ph idx="1"/>
          </p:nvPr>
        </p:nvSpPr>
        <p:spPr>
          <a:xfrm>
            <a:off x="457199" y="1213805"/>
            <a:ext cx="4080951" cy="5154004"/>
          </a:xfrm>
        </p:spPr>
        <p:txBody>
          <a:bodyPr>
            <a:normAutofit fontScale="25000" lnSpcReduction="20000"/>
          </a:bodyPr>
          <a:lstStyle/>
          <a:p>
            <a:pPr marL="0" indent="0" eaLnBrk="0" fontAlgn="base" hangingPunct="0">
              <a:lnSpc>
                <a:spcPts val="2200"/>
              </a:lnSpc>
              <a:spcBef>
                <a:spcPct val="0"/>
              </a:spcBef>
              <a:spcAft>
                <a:spcPts val="1200"/>
              </a:spcAft>
              <a:buNone/>
            </a:pPr>
            <a:r>
              <a:rPr lang="en-US" sz="8000" b="1" dirty="0" smtClean="0">
                <a:latin typeface="Arial" pitchFamily="34" charset="0"/>
                <a:ea typeface="Calibri" pitchFamily="34" charset="0"/>
                <a:cs typeface="Arial" pitchFamily="34" charset="0"/>
              </a:rPr>
              <a:t>These memories are </a:t>
            </a:r>
            <a:r>
              <a:rPr lang="en-US" sz="8000" b="1" dirty="0">
                <a:latin typeface="Arial" pitchFamily="34" charset="0"/>
                <a:ea typeface="Times New Roman" pitchFamily="18" charset="0"/>
                <a:cs typeface="Arial" pitchFamily="34" charset="0"/>
              </a:rPr>
              <a:t>thought to involve the recall of very specific details or images surrounding a significant, rare, or vivid </a:t>
            </a:r>
            <a:r>
              <a:rPr lang="en-US" sz="8000" b="1" dirty="0" smtClean="0">
                <a:latin typeface="Arial" pitchFamily="34" charset="0"/>
                <a:ea typeface="Times New Roman" pitchFamily="18" charset="0"/>
                <a:cs typeface="Arial" pitchFamily="34" charset="0"/>
              </a:rPr>
              <a:t>event</a:t>
            </a:r>
            <a:endParaRPr lang="en-US" sz="8000" b="1" dirty="0">
              <a:latin typeface="Arial" pitchFamily="34" charset="0"/>
              <a:ea typeface="Calibri" pitchFamily="34" charset="0"/>
              <a:cs typeface="Arial" pitchFamily="34" charset="0"/>
            </a:endParaRPr>
          </a:p>
          <a:p>
            <a:pPr marL="0" lvl="0" indent="0" eaLnBrk="0" fontAlgn="base" hangingPunct="0">
              <a:lnSpc>
                <a:spcPts val="2200"/>
              </a:lnSpc>
              <a:spcBef>
                <a:spcPct val="0"/>
              </a:spcBef>
              <a:spcAft>
                <a:spcPts val="1200"/>
              </a:spcAft>
              <a:buNone/>
            </a:pPr>
            <a:r>
              <a:rPr lang="en-US" sz="8000" dirty="0">
                <a:latin typeface="Arial" pitchFamily="34" charset="0"/>
                <a:ea typeface="Calibri" pitchFamily="34" charset="0"/>
                <a:cs typeface="Arial" pitchFamily="34" charset="0"/>
              </a:rPr>
              <a:t>However, research </a:t>
            </a:r>
            <a:r>
              <a:rPr lang="en-US" sz="8000" dirty="0" smtClean="0">
                <a:latin typeface="Arial" pitchFamily="34" charset="0"/>
                <a:ea typeface="Calibri" pitchFamily="34" charset="0"/>
                <a:cs typeface="Arial" pitchFamily="34" charset="0"/>
              </a:rPr>
              <a:t>demonstrates:</a:t>
            </a:r>
            <a:endParaRPr lang="en-US" sz="8000" dirty="0">
              <a:latin typeface="Arial" pitchFamily="34" charset="0"/>
              <a:ea typeface="Calibri" pitchFamily="34" charset="0"/>
              <a:cs typeface="Arial" pitchFamily="34" charset="0"/>
            </a:endParaRPr>
          </a:p>
          <a:p>
            <a:pPr lvl="0" eaLnBrk="0" fontAlgn="base" hangingPunct="0">
              <a:lnSpc>
                <a:spcPts val="2200"/>
              </a:lnSpc>
              <a:spcBef>
                <a:spcPct val="0"/>
              </a:spcBef>
              <a:spcAft>
                <a:spcPts val="1200"/>
              </a:spcAft>
            </a:pPr>
            <a:r>
              <a:rPr lang="en-US" sz="8000" dirty="0">
                <a:latin typeface="Arial" pitchFamily="34" charset="0"/>
                <a:ea typeface="Calibri" pitchFamily="34" charset="0"/>
                <a:cs typeface="Arial" pitchFamily="34" charset="0"/>
              </a:rPr>
              <a:t>Both flashbulb and everyday memories gradually decayed over </a:t>
            </a:r>
            <a:r>
              <a:rPr lang="en-US" sz="8000" dirty="0" smtClean="0">
                <a:latin typeface="Arial" pitchFamily="34" charset="0"/>
                <a:ea typeface="Calibri" pitchFamily="34" charset="0"/>
                <a:cs typeface="Arial" pitchFamily="34" charset="0"/>
              </a:rPr>
              <a:t>time.</a:t>
            </a:r>
            <a:endParaRPr lang="en-US" sz="8000" dirty="0">
              <a:latin typeface="Arial" pitchFamily="34" charset="0"/>
              <a:ea typeface="Calibri" pitchFamily="34" charset="0"/>
              <a:cs typeface="Arial" pitchFamily="34" charset="0"/>
            </a:endParaRPr>
          </a:p>
          <a:p>
            <a:pPr lvl="0" eaLnBrk="0" fontAlgn="base" hangingPunct="0">
              <a:lnSpc>
                <a:spcPts val="2200"/>
              </a:lnSpc>
              <a:spcBef>
                <a:spcPct val="0"/>
              </a:spcBef>
              <a:spcAft>
                <a:spcPts val="1200"/>
              </a:spcAft>
            </a:pPr>
            <a:r>
              <a:rPr lang="en-US" sz="8000" dirty="0">
                <a:latin typeface="Arial" pitchFamily="34" charset="0"/>
                <a:ea typeface="Calibri" pitchFamily="34" charset="0"/>
                <a:cs typeface="Arial" pitchFamily="34" charset="0"/>
              </a:rPr>
              <a:t>Flashbulb memories are emotionally charged, but they are not necessarily more accurate than memories of more common </a:t>
            </a:r>
            <a:r>
              <a:rPr lang="en-US" sz="8000" dirty="0" smtClean="0">
                <a:latin typeface="Arial" pitchFamily="34" charset="0"/>
                <a:ea typeface="Calibri" pitchFamily="34" charset="0"/>
                <a:cs typeface="Arial" pitchFamily="34" charset="0"/>
              </a:rPr>
              <a:t>events.</a:t>
            </a:r>
            <a:endParaRPr lang="en-US" sz="8000" dirty="0">
              <a:latin typeface="Arial" pitchFamily="34" charset="0"/>
              <a:ea typeface="Calibri" pitchFamily="34" charset="0"/>
              <a:cs typeface="Arial" pitchFamily="34" charset="0"/>
            </a:endParaRPr>
          </a:p>
        </p:txBody>
      </p:sp>
      <p:pic>
        <p:nvPicPr>
          <p:cNvPr id="6" name="Picture 5" title="Photo of a woman graduating"/>
          <p:cNvPicPr>
            <a:picLocks noChangeAspect="1"/>
          </p:cNvPicPr>
          <p:nvPr/>
        </p:nvPicPr>
        <p:blipFill rotWithShape="1">
          <a:blip r:embed="rId3">
            <a:extLst>
              <a:ext uri="{28A0092B-C50C-407E-A947-70E740481C1C}">
                <a14:useLocalDpi xmlns:a14="http://schemas.microsoft.com/office/drawing/2010/main" val="0"/>
              </a:ext>
            </a:extLst>
          </a:blip>
          <a:srcRect l="18169"/>
          <a:stretch/>
        </p:blipFill>
        <p:spPr>
          <a:xfrm>
            <a:off x="4900831" y="512817"/>
            <a:ext cx="4289531" cy="3086100"/>
          </a:xfrm>
          <a:prstGeom prst="rect">
            <a:avLst/>
          </a:prstGeom>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5054" y="3949262"/>
            <a:ext cx="3621087"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2858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2031660113"/>
              </p:ext>
            </p:extLst>
          </p:nvPr>
        </p:nvGraphicFramePr>
        <p:xfrm>
          <a:off x="896425" y="373479"/>
          <a:ext cx="7320801" cy="5583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905158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Forgetting</a:t>
            </a:r>
            <a:endParaRPr lang="en-US" dirty="0"/>
          </a:p>
        </p:txBody>
      </p:sp>
      <p:sp>
        <p:nvSpPr>
          <p:cNvPr id="3" name="Content Placeholder 2"/>
          <p:cNvSpPr>
            <a:spLocks noGrp="1"/>
          </p:cNvSpPr>
          <p:nvPr>
            <p:ph idx="1"/>
          </p:nvPr>
        </p:nvSpPr>
        <p:spPr>
          <a:xfrm>
            <a:off x="457200" y="1103586"/>
            <a:ext cx="5518965" cy="5580993"/>
          </a:xfrm>
        </p:spPr>
        <p:txBody>
          <a:bodyPr>
            <a:normAutofit/>
          </a:bodyPr>
          <a:lstStyle/>
          <a:p>
            <a:r>
              <a:rPr lang="en-US" b="1" dirty="0" err="1" smtClean="0"/>
              <a:t>Ebbinghaus</a:t>
            </a:r>
            <a:endParaRPr lang="en-US" b="1" dirty="0" smtClean="0"/>
          </a:p>
          <a:p>
            <a:pPr lvl="1"/>
            <a:r>
              <a:rPr lang="en-US" dirty="0" smtClean="0">
                <a:solidFill>
                  <a:prstClr val="black"/>
                </a:solidFill>
                <a:latin typeface="Arial" pitchFamily="34" charset="0"/>
                <a:ea typeface="Calibri" pitchFamily="34" charset="0"/>
                <a:cs typeface="Arial" pitchFamily="34" charset="0"/>
              </a:rPr>
              <a:t>First </a:t>
            </a:r>
            <a:r>
              <a:rPr lang="en-US" dirty="0">
                <a:solidFill>
                  <a:prstClr val="black"/>
                </a:solidFill>
                <a:latin typeface="Arial" pitchFamily="34" charset="0"/>
                <a:ea typeface="Calibri" pitchFamily="34" charset="0"/>
                <a:cs typeface="Arial" pitchFamily="34" charset="0"/>
              </a:rPr>
              <a:t>began to study forgetting by using nonsense syllables, like</a:t>
            </a:r>
            <a:r>
              <a:rPr lang="en-US" dirty="0" smtClean="0">
                <a:solidFill>
                  <a:prstClr val="black"/>
                </a:solidFill>
                <a:latin typeface="Arial" pitchFamily="34" charset="0"/>
                <a:ea typeface="Calibri" pitchFamily="34" charset="0"/>
                <a:cs typeface="Arial" pitchFamily="34" charset="0"/>
              </a:rPr>
              <a:t>: </a:t>
            </a:r>
          </a:p>
          <a:p>
            <a:pPr marL="457200" lvl="1" indent="0">
              <a:buNone/>
            </a:pPr>
            <a:r>
              <a:rPr lang="en-US" dirty="0" smtClean="0">
                <a:solidFill>
                  <a:prstClr val="black"/>
                </a:solidFill>
                <a:latin typeface="Arial" pitchFamily="34" charset="0"/>
                <a:ea typeface="Calibri" pitchFamily="34" charset="0"/>
                <a:cs typeface="Arial" pitchFamily="34" charset="0"/>
              </a:rPr>
              <a:t/>
            </a:r>
            <a:br>
              <a:rPr lang="en-US" dirty="0" smtClean="0">
                <a:solidFill>
                  <a:prstClr val="black"/>
                </a:solidFill>
                <a:latin typeface="Arial" pitchFamily="34" charset="0"/>
                <a:ea typeface="Calibri" pitchFamily="34" charset="0"/>
                <a:cs typeface="Arial" pitchFamily="34" charset="0"/>
              </a:rPr>
            </a:br>
            <a:r>
              <a:rPr lang="en-US" b="1" i="1" dirty="0" smtClean="0">
                <a:latin typeface="Arial" pitchFamily="34" charset="0"/>
                <a:ea typeface="Calibri" pitchFamily="34" charset="0"/>
                <a:cs typeface="Arial" pitchFamily="34" charset="0"/>
              </a:rPr>
              <a:t>ROH</a:t>
            </a:r>
            <a:r>
              <a:rPr lang="en-US" b="1" i="1" dirty="0">
                <a:latin typeface="Arial" pitchFamily="34" charset="0"/>
                <a:ea typeface="Calibri" pitchFamily="34" charset="0"/>
                <a:cs typeface="Arial" pitchFamily="34" charset="0"/>
              </a:rPr>
              <a:t>, LEZ, SUW, QOV, XAR, KUF</a:t>
            </a:r>
            <a:r>
              <a:rPr lang="en-US" b="1" i="1" dirty="0" smtClean="0">
                <a:latin typeface="Arial" pitchFamily="34" charset="0"/>
                <a:ea typeface="Calibri" pitchFamily="34" charset="0"/>
                <a:cs typeface="Arial" pitchFamily="34" charset="0"/>
              </a:rPr>
              <a:t>,</a:t>
            </a:r>
            <a:br>
              <a:rPr lang="en-US" b="1" i="1" dirty="0" smtClean="0">
                <a:latin typeface="Arial" pitchFamily="34" charset="0"/>
                <a:ea typeface="Calibri" pitchFamily="34" charset="0"/>
                <a:cs typeface="Arial" pitchFamily="34" charset="0"/>
              </a:rPr>
            </a:br>
            <a:r>
              <a:rPr lang="en-US" b="1" i="1" dirty="0" smtClean="0">
                <a:latin typeface="Arial" pitchFamily="34" charset="0"/>
                <a:ea typeface="Calibri" pitchFamily="34" charset="0"/>
                <a:cs typeface="Arial" pitchFamily="34" charset="0"/>
              </a:rPr>
              <a:t> </a:t>
            </a:r>
            <a:r>
              <a:rPr lang="en-US" b="1" i="1" dirty="0">
                <a:latin typeface="Arial" pitchFamily="34" charset="0"/>
                <a:ea typeface="Calibri" pitchFamily="34" charset="0"/>
                <a:cs typeface="Arial" pitchFamily="34" charset="0"/>
              </a:rPr>
              <a:t>BIW, CUL, TIX, QAP, WEJ, </a:t>
            </a:r>
            <a:r>
              <a:rPr lang="en-US" b="1" i="1" dirty="0" smtClean="0">
                <a:latin typeface="Arial" pitchFamily="34" charset="0"/>
                <a:ea typeface="Calibri" pitchFamily="34" charset="0"/>
                <a:cs typeface="Arial" pitchFamily="34" charset="0"/>
              </a:rPr>
              <a:t>ZOD</a:t>
            </a:r>
          </a:p>
          <a:p>
            <a:pPr marL="457200" lvl="1" indent="0">
              <a:buNone/>
            </a:pPr>
            <a:endParaRPr lang="en-US" sz="1800" i="1" dirty="0" smtClean="0">
              <a:latin typeface="Arial" pitchFamily="34" charset="0"/>
              <a:ea typeface="Calibri" pitchFamily="34" charset="0"/>
              <a:cs typeface="Arial" pitchFamily="34" charset="0"/>
            </a:endParaRPr>
          </a:p>
          <a:p>
            <a:pPr lvl="1" eaLnBrk="0" fontAlgn="base" hangingPunct="0">
              <a:lnSpc>
                <a:spcPts val="2200"/>
              </a:lnSpc>
              <a:spcBef>
                <a:spcPct val="0"/>
              </a:spcBef>
              <a:spcAft>
                <a:spcPts val="1200"/>
              </a:spcAft>
            </a:pPr>
            <a:r>
              <a:rPr lang="en-US" sz="2000" b="1" dirty="0" smtClean="0">
                <a:latin typeface="Arial" pitchFamily="34" charset="0"/>
                <a:ea typeface="Calibri" pitchFamily="34" charset="0"/>
                <a:cs typeface="Arial" pitchFamily="34" charset="0"/>
              </a:rPr>
              <a:t>Much </a:t>
            </a:r>
            <a:r>
              <a:rPr lang="en-US" sz="2000" b="1" dirty="0">
                <a:latin typeface="Arial" pitchFamily="34" charset="0"/>
                <a:ea typeface="Calibri" pitchFamily="34" charset="0"/>
                <a:cs typeface="Arial" pitchFamily="34" charset="0"/>
              </a:rPr>
              <a:t>of what we forget is lost relatively soon after we originally learned it </a:t>
            </a:r>
          </a:p>
          <a:p>
            <a:pPr lvl="1" eaLnBrk="0" fontAlgn="base" hangingPunct="0">
              <a:lnSpc>
                <a:spcPts val="2200"/>
              </a:lnSpc>
              <a:spcBef>
                <a:spcPct val="0"/>
              </a:spcBef>
              <a:spcAft>
                <a:spcPts val="1200"/>
              </a:spcAft>
            </a:pPr>
            <a:r>
              <a:rPr lang="en-US" sz="2000" b="1" dirty="0">
                <a:latin typeface="Arial" pitchFamily="34" charset="0"/>
                <a:ea typeface="Calibri" pitchFamily="34" charset="0"/>
                <a:cs typeface="Arial" pitchFamily="34" charset="0"/>
              </a:rPr>
              <a:t>How quickly we forget material depends on how well the material was encoded in the first place, how meaningful the material was, and how often it was rehearsed</a:t>
            </a:r>
          </a:p>
          <a:p>
            <a:pPr lvl="1"/>
            <a:endParaRPr lang="en-US" sz="1800" i="1" dirty="0" smtClean="0">
              <a:latin typeface="Arial" pitchFamily="34" charset="0"/>
              <a:ea typeface="Calibri" pitchFamily="34" charset="0"/>
              <a:cs typeface="Arial" pitchFamily="34" charset="0"/>
            </a:endParaRPr>
          </a:p>
          <a:p>
            <a:pPr lvl="1"/>
            <a:endParaRPr lang="en-US" sz="1800" i="1" dirty="0">
              <a:latin typeface="Arial" pitchFamily="34" charset="0"/>
              <a:ea typeface="Calibri" pitchFamily="34" charset="0"/>
              <a:cs typeface="Arial" pitchFamily="34" charset="0"/>
            </a:endParaRPr>
          </a:p>
          <a:p>
            <a:pPr lvl="1"/>
            <a:endParaRPr lang="en-US" dirty="0"/>
          </a:p>
        </p:txBody>
      </p:sp>
      <p:pic>
        <p:nvPicPr>
          <p:cNvPr id="4" name="Picture 3" title="Photo of Ebbinghaus"/>
          <p:cNvPicPr>
            <a:picLocks noChangeAspect="1"/>
          </p:cNvPicPr>
          <p:nvPr/>
        </p:nvPicPr>
        <p:blipFill>
          <a:blip r:embed="rId2"/>
          <a:stretch>
            <a:fillRect/>
          </a:stretch>
        </p:blipFill>
        <p:spPr>
          <a:xfrm>
            <a:off x="6441733" y="3001540"/>
            <a:ext cx="2298700" cy="2946400"/>
          </a:xfrm>
          <a:prstGeom prst="rect">
            <a:avLst/>
          </a:prstGeom>
        </p:spPr>
      </p:pic>
      <p:sp>
        <p:nvSpPr>
          <p:cNvPr id="5" name="Rectangle 4"/>
          <p:cNvSpPr/>
          <p:nvPr/>
        </p:nvSpPr>
        <p:spPr>
          <a:xfrm>
            <a:off x="6295320" y="5896031"/>
            <a:ext cx="2417474" cy="369332"/>
          </a:xfrm>
          <a:prstGeom prst="rect">
            <a:avLst/>
          </a:prstGeom>
        </p:spPr>
        <p:txBody>
          <a:bodyPr wrap="none">
            <a:spAutoFit/>
          </a:bodyPr>
          <a:lstStyle/>
          <a:p>
            <a:r>
              <a:rPr lang="en-US" dirty="0"/>
              <a:t>Hermann </a:t>
            </a:r>
            <a:r>
              <a:rPr lang="en-US" dirty="0" err="1"/>
              <a:t>Ebbinghaus</a:t>
            </a:r>
            <a:endParaRPr lang="en-US" dirty="0"/>
          </a:p>
        </p:txBody>
      </p:sp>
      <p:sp>
        <p:nvSpPr>
          <p:cNvPr id="6" name="Rectangle 5"/>
          <p:cNvSpPr/>
          <p:nvPr/>
        </p:nvSpPr>
        <p:spPr>
          <a:xfrm rot="16200000">
            <a:off x="8197046" y="5251679"/>
            <a:ext cx="954107" cy="215444"/>
          </a:xfrm>
          <a:prstGeom prst="rect">
            <a:avLst/>
          </a:prstGeom>
        </p:spPr>
        <p:txBody>
          <a:bodyPr wrap="none">
            <a:spAutoFit/>
          </a:bodyPr>
          <a:lstStyle/>
          <a:p>
            <a:r>
              <a:rPr lang="en-US" sz="800" dirty="0" err="1"/>
              <a:t>Bettmann</a:t>
            </a:r>
            <a:r>
              <a:rPr lang="en-US" sz="800" dirty="0"/>
              <a:t>/Corbis</a:t>
            </a:r>
          </a:p>
        </p:txBody>
      </p:sp>
    </p:spTree>
    <p:extLst>
      <p:ext uri="{BB962C8B-B14F-4D97-AF65-F5344CB8AC3E}">
        <p14:creationId xmlns:p14="http://schemas.microsoft.com/office/powerpoint/2010/main" val="37500715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dirty="0" err="1" smtClean="0"/>
              <a:t>Ebbinghaus</a:t>
            </a:r>
            <a:r>
              <a:rPr lang="en-US" dirty="0" smtClean="0"/>
              <a:t> Forgetting Curve</a:t>
            </a:r>
            <a:endParaRPr lang="en-US" dirty="0"/>
          </a:p>
        </p:txBody>
      </p:sp>
      <p:pic>
        <p:nvPicPr>
          <p:cNvPr id="6" name="Picture 5" descr="The figure is a line graph The data show that BEbbinghaus’s research demonstrated the basic pattern of forgetting: relatively rapid loss of some information, followed by stable memories of the remaining information.&#10;Source: Data from Ebbinghaus (1885/1987).&#10;" title="Figure 6.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7373" y="1281304"/>
            <a:ext cx="6017379" cy="4725796"/>
          </a:xfrm>
          <a:prstGeom prst="rect">
            <a:avLst/>
          </a:prstGeom>
        </p:spPr>
      </p:pic>
    </p:spTree>
    <p:extLst>
      <p:ext uri="{BB962C8B-B14F-4D97-AF65-F5344CB8AC3E}">
        <p14:creationId xmlns:p14="http://schemas.microsoft.com/office/powerpoint/2010/main" val="330561891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 We Forget? Encoding Failure</a:t>
            </a:r>
            <a:endParaRPr lang="en-US" dirty="0"/>
          </a:p>
        </p:txBody>
      </p:sp>
      <p:sp>
        <p:nvSpPr>
          <p:cNvPr id="3" name="Content Placeholder 2"/>
          <p:cNvSpPr>
            <a:spLocks noGrp="1"/>
          </p:cNvSpPr>
          <p:nvPr>
            <p:ph idx="1"/>
          </p:nvPr>
        </p:nvSpPr>
        <p:spPr/>
        <p:txBody>
          <a:bodyPr/>
          <a:lstStyle/>
          <a:p>
            <a:r>
              <a:rPr lang="en-US" dirty="0" smtClean="0"/>
              <a:t>One of the most common reasons for forgetting occurs when information is not encoded initially into long term memory (</a:t>
            </a:r>
            <a:r>
              <a:rPr lang="en-US" b="1" dirty="0" smtClean="0"/>
              <a:t>encoding failure</a:t>
            </a:r>
            <a:r>
              <a:rPr lang="en-US" dirty="0" smtClean="0"/>
              <a:t>).</a:t>
            </a:r>
          </a:p>
          <a:p>
            <a:pPr lvl="1"/>
            <a:r>
              <a:rPr lang="en-US" dirty="0" smtClean="0"/>
              <a:t>Absentmindedness</a:t>
            </a:r>
          </a:p>
          <a:p>
            <a:pPr marL="457200" lvl="1" indent="0">
              <a:buNone/>
            </a:pPr>
            <a:endParaRPr lang="en-US" dirty="0" smtClean="0"/>
          </a:p>
          <a:p>
            <a:r>
              <a:rPr lang="en-US" dirty="0" smtClean="0"/>
              <a:t>Failure to remember what needs to be done in the future involves a </a:t>
            </a:r>
            <a:r>
              <a:rPr lang="en-US" b="1" dirty="0"/>
              <a:t>p</a:t>
            </a:r>
            <a:r>
              <a:rPr lang="en-US" b="1" dirty="0" smtClean="0"/>
              <a:t>rospective memory error</a:t>
            </a:r>
            <a:r>
              <a:rPr lang="en-US" dirty="0" smtClean="0"/>
              <a:t>.</a:t>
            </a:r>
          </a:p>
          <a:p>
            <a:pPr lvl="1"/>
            <a:r>
              <a:rPr lang="en-US" dirty="0" smtClean="0"/>
              <a:t>Retrieval cue failure of WHEN something needs to be done</a:t>
            </a:r>
          </a:p>
        </p:txBody>
      </p:sp>
    </p:spTree>
    <p:extLst>
      <p:ext uri="{BB962C8B-B14F-4D97-AF65-F5344CB8AC3E}">
        <p14:creationId xmlns:p14="http://schemas.microsoft.com/office/powerpoint/2010/main" val="425273323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06400" y="685800"/>
            <a:ext cx="8737600" cy="1143000"/>
          </a:xfrm>
        </p:spPr>
        <p:txBody>
          <a:bodyPr/>
          <a:lstStyle/>
          <a:p>
            <a:pPr eaLnBrk="1" hangingPunct="1"/>
            <a:r>
              <a:rPr lang="en-US" altLang="en-US" smtClean="0"/>
              <a:t>Which Is the Real Penny?</a:t>
            </a:r>
          </a:p>
        </p:txBody>
      </p:sp>
      <p:pic>
        <p:nvPicPr>
          <p:cNvPr id="51203" name="Picture 9" descr="06-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676400"/>
            <a:ext cx="6680200"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81778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title"/>
          </p:nvPr>
        </p:nvSpPr>
        <p:spPr>
          <a:xfrm>
            <a:off x="685800" y="685800"/>
            <a:ext cx="7772400" cy="1143000"/>
          </a:xfrm>
        </p:spPr>
        <p:txBody>
          <a:bodyPr/>
          <a:lstStyle/>
          <a:p>
            <a:pPr eaLnBrk="1" hangingPunct="1"/>
            <a:r>
              <a:rPr lang="en-US" altLang="en-US" smtClean="0"/>
              <a:t>Answer</a:t>
            </a:r>
          </a:p>
        </p:txBody>
      </p:sp>
      <p:pic>
        <p:nvPicPr>
          <p:cNvPr id="52227" name="Picture 10" descr="06-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676400"/>
            <a:ext cx="6680200"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55" name="AutoShape 11"/>
          <p:cNvSpPr>
            <a:spLocks noChangeArrowheads="1"/>
          </p:cNvSpPr>
          <p:nvPr/>
        </p:nvSpPr>
        <p:spPr bwMode="auto">
          <a:xfrm rot="2149277">
            <a:off x="2057400" y="3276600"/>
            <a:ext cx="1981200" cy="485775"/>
          </a:xfrm>
          <a:prstGeom prst="leftArrow">
            <a:avLst>
              <a:gd name="adj1" fmla="val 50000"/>
              <a:gd name="adj2" fmla="val 101961"/>
            </a:avLst>
          </a:prstGeom>
          <a:solidFill>
            <a:schemeClr val="hlink"/>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algn="just" eaLnBrk="0" hangingPunct="0">
              <a:spcBef>
                <a:spcPct val="20000"/>
              </a:spcBef>
              <a:buChar char="•"/>
              <a:defRPr sz="3400">
                <a:solidFill>
                  <a:schemeClr val="accent2"/>
                </a:solidFill>
                <a:latin typeface="Helvetica" pitchFamily="34" charset="0"/>
              </a:defRPr>
            </a:lvl1pPr>
            <a:lvl2pPr marL="742950" indent="-285750" eaLnBrk="0" hangingPunct="0">
              <a:spcBef>
                <a:spcPct val="20000"/>
              </a:spcBef>
              <a:buChar char="–"/>
              <a:defRPr sz="3000">
                <a:solidFill>
                  <a:schemeClr val="hlink"/>
                </a:solidFill>
                <a:latin typeface="Helvetica" pitchFamily="34" charset="0"/>
              </a:defRPr>
            </a:lvl2pPr>
            <a:lvl3pPr marL="1143000" indent="-228600" eaLnBrk="0" hangingPunct="0">
              <a:spcBef>
                <a:spcPct val="20000"/>
              </a:spcBef>
              <a:buChar char="•"/>
              <a:defRPr sz="2800">
                <a:solidFill>
                  <a:schemeClr val="tx1"/>
                </a:solidFill>
                <a:latin typeface="Helvetica" pitchFamily="34" charset="0"/>
              </a:defRPr>
            </a:lvl3pPr>
            <a:lvl4pPr marL="1600200" indent="-228600" eaLnBrk="0" hangingPunct="0">
              <a:spcBef>
                <a:spcPct val="20000"/>
              </a:spcBef>
              <a:buChar char="–"/>
              <a:defRPr sz="2400">
                <a:solidFill>
                  <a:schemeClr val="tx1"/>
                </a:solidFill>
                <a:latin typeface="Helvetica" pitchFamily="34" charset="0"/>
              </a:defRPr>
            </a:lvl4pPr>
            <a:lvl5pPr marL="2057400" indent="-228600" eaLnBrk="0" hangingPunct="0">
              <a:spcBef>
                <a:spcPct val="20000"/>
              </a:spcBef>
              <a:buChar char="»"/>
              <a:defRPr sz="2000">
                <a:solidFill>
                  <a:schemeClr val="tx1"/>
                </a:solidFill>
                <a:latin typeface="Helvetica" pitchFamily="34" charset="0"/>
              </a:defRPr>
            </a:lvl5pPr>
            <a:lvl6pPr marL="2514600" indent="-228600" eaLnBrk="0" fontAlgn="base" hangingPunct="0">
              <a:spcBef>
                <a:spcPct val="20000"/>
              </a:spcBef>
              <a:spcAft>
                <a:spcPct val="0"/>
              </a:spcAft>
              <a:buChar char="»"/>
              <a:defRPr sz="2000">
                <a:solidFill>
                  <a:schemeClr val="tx1"/>
                </a:solidFill>
                <a:latin typeface="Helvetica" pitchFamily="34" charset="0"/>
              </a:defRPr>
            </a:lvl6pPr>
            <a:lvl7pPr marL="2971800" indent="-228600" eaLnBrk="0" fontAlgn="base" hangingPunct="0">
              <a:spcBef>
                <a:spcPct val="20000"/>
              </a:spcBef>
              <a:spcAft>
                <a:spcPct val="0"/>
              </a:spcAft>
              <a:buChar char="»"/>
              <a:defRPr sz="2000">
                <a:solidFill>
                  <a:schemeClr val="tx1"/>
                </a:solidFill>
                <a:latin typeface="Helvetica" pitchFamily="34" charset="0"/>
              </a:defRPr>
            </a:lvl7pPr>
            <a:lvl8pPr marL="3429000" indent="-228600" eaLnBrk="0" fontAlgn="base" hangingPunct="0">
              <a:spcBef>
                <a:spcPct val="20000"/>
              </a:spcBef>
              <a:spcAft>
                <a:spcPct val="0"/>
              </a:spcAft>
              <a:buChar char="»"/>
              <a:defRPr sz="2000">
                <a:solidFill>
                  <a:schemeClr val="tx1"/>
                </a:solidFill>
                <a:latin typeface="Helvetica" pitchFamily="34" charset="0"/>
              </a:defRPr>
            </a:lvl8pPr>
            <a:lvl9pPr marL="3886200" indent="-228600" eaLnBrk="0" fontAlgn="base" hangingPunct="0">
              <a:spcBef>
                <a:spcPct val="20000"/>
              </a:spcBef>
              <a:spcAft>
                <a:spcPct val="0"/>
              </a:spcAft>
              <a:buChar char="»"/>
              <a:defRPr sz="2000">
                <a:solidFill>
                  <a:schemeClr val="tx1"/>
                </a:solidFill>
                <a:latin typeface="Helvetica" pitchFamily="34" charset="0"/>
              </a:defRPr>
            </a:lvl9pPr>
          </a:lstStyle>
          <a:p>
            <a:pPr algn="l" eaLnBrk="1" hangingPunct="1">
              <a:spcBef>
                <a:spcPct val="0"/>
              </a:spcBef>
              <a:buFontTx/>
              <a:buNone/>
            </a:pPr>
            <a:endParaRPr lang="en-US" altLang="en-US" sz="2400">
              <a:solidFill>
                <a:schemeClr val="tx1"/>
              </a:solidFill>
            </a:endParaRPr>
          </a:p>
        </p:txBody>
      </p:sp>
    </p:spTree>
    <p:extLst>
      <p:ext uri="{BB962C8B-B14F-4D97-AF65-F5344CB8AC3E}">
        <p14:creationId xmlns:p14="http://schemas.microsoft.com/office/powerpoint/2010/main" val="38836919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500"/>
                                  </p:stCondLst>
                                  <p:childTnLst>
                                    <p:set>
                                      <p:cBhvr>
                                        <p:cTn id="6" dur="1" fill="hold">
                                          <p:stCondLst>
                                            <p:cond delay="499"/>
                                          </p:stCondLst>
                                        </p:cTn>
                                        <p:tgtEl>
                                          <p:spTgt spid="1853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5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 We Forget? Decay Theory</a:t>
            </a:r>
            <a:endParaRPr lang="en-US" dirty="0"/>
          </a:p>
        </p:txBody>
      </p:sp>
      <p:sp>
        <p:nvSpPr>
          <p:cNvPr id="3" name="Content Placeholder 2"/>
          <p:cNvSpPr>
            <a:spLocks noGrp="1"/>
          </p:cNvSpPr>
          <p:nvPr>
            <p:ph idx="1"/>
          </p:nvPr>
        </p:nvSpPr>
        <p:spPr/>
        <p:txBody>
          <a:bodyPr>
            <a:normAutofit fontScale="92500"/>
          </a:bodyPr>
          <a:lstStyle/>
          <a:p>
            <a:r>
              <a:rPr lang="en-US" b="1" dirty="0">
                <a:solidFill>
                  <a:prstClr val="black"/>
                </a:solidFill>
                <a:latin typeface="Arial" pitchFamily="34" charset="0"/>
                <a:cs typeface="Arial" pitchFamily="34" charset="0"/>
              </a:rPr>
              <a:t>Decay Theory</a:t>
            </a:r>
          </a:p>
          <a:p>
            <a:pPr lvl="1"/>
            <a:r>
              <a:rPr lang="en-US" dirty="0">
                <a:solidFill>
                  <a:prstClr val="black"/>
                </a:solidFill>
                <a:latin typeface="Arial" pitchFamily="34" charset="0"/>
                <a:cs typeface="Arial" pitchFamily="34" charset="0"/>
              </a:rPr>
              <a:t>When a new memory is formed, it creates a </a:t>
            </a:r>
            <a:r>
              <a:rPr lang="en-US" dirty="0" smtClean="0">
                <a:solidFill>
                  <a:prstClr val="black"/>
                </a:solidFill>
                <a:latin typeface="Arial" pitchFamily="34" charset="0"/>
                <a:cs typeface="Arial" pitchFamily="34" charset="0"/>
              </a:rPr>
              <a:t>distinct </a:t>
            </a:r>
            <a:r>
              <a:rPr lang="en-US" dirty="0">
                <a:solidFill>
                  <a:prstClr val="black"/>
                </a:solidFill>
                <a:latin typeface="Arial" pitchFamily="34" charset="0"/>
                <a:cs typeface="Arial" pitchFamily="34" charset="0"/>
              </a:rPr>
              <a:t>structural or chemical change in the </a:t>
            </a:r>
            <a:r>
              <a:rPr lang="en-US" dirty="0" smtClean="0">
                <a:solidFill>
                  <a:prstClr val="black"/>
                </a:solidFill>
                <a:latin typeface="Arial" pitchFamily="34" charset="0"/>
                <a:cs typeface="Arial" pitchFamily="34" charset="0"/>
              </a:rPr>
              <a:t>brain</a:t>
            </a:r>
            <a:r>
              <a:rPr lang="en-US" dirty="0">
                <a:solidFill>
                  <a:prstClr val="black"/>
                </a:solidFill>
                <a:latin typeface="Arial" pitchFamily="34" charset="0"/>
                <a:cs typeface="Arial" pitchFamily="34" charset="0"/>
              </a:rPr>
              <a:t> </a:t>
            </a:r>
            <a:r>
              <a:rPr lang="en-US" dirty="0" smtClean="0">
                <a:solidFill>
                  <a:prstClr val="black"/>
                </a:solidFill>
                <a:latin typeface="Arial" pitchFamily="34" charset="0"/>
                <a:cs typeface="Arial" pitchFamily="34" charset="0"/>
              </a:rPr>
              <a:t>(memory trace).</a:t>
            </a:r>
            <a:endParaRPr lang="en-US" dirty="0">
              <a:latin typeface="Arial" pitchFamily="34" charset="0"/>
              <a:cs typeface="Arial" pitchFamily="34" charset="0"/>
            </a:endParaRPr>
          </a:p>
          <a:p>
            <a:pPr lvl="1"/>
            <a:r>
              <a:rPr lang="en-US" dirty="0">
                <a:latin typeface="Arial" pitchFamily="34" charset="0"/>
                <a:cs typeface="Arial" pitchFamily="34" charset="0"/>
              </a:rPr>
              <a:t>Memory traces fade away over time as a matter of normal brain processes. </a:t>
            </a:r>
            <a:r>
              <a:rPr lang="en-US" dirty="0" smtClean="0">
                <a:latin typeface="Arial" pitchFamily="34" charset="0"/>
                <a:cs typeface="Arial" pitchFamily="34" charset="0"/>
              </a:rPr>
              <a:t/>
            </a:r>
            <a:br>
              <a:rPr lang="en-US" dirty="0" smtClean="0">
                <a:latin typeface="Arial" pitchFamily="34" charset="0"/>
                <a:cs typeface="Arial" pitchFamily="34" charset="0"/>
              </a:rPr>
            </a:br>
            <a:endParaRPr lang="en-US" dirty="0" smtClean="0">
              <a:latin typeface="Arial" pitchFamily="34" charset="0"/>
              <a:cs typeface="Arial" pitchFamily="34" charset="0"/>
            </a:endParaRPr>
          </a:p>
          <a:p>
            <a:r>
              <a:rPr lang="en-US" b="1" dirty="0" smtClean="0">
                <a:latin typeface="Arial" pitchFamily="34" charset="0"/>
                <a:cs typeface="Arial" pitchFamily="34" charset="0"/>
              </a:rPr>
              <a:t>Challenges</a:t>
            </a:r>
          </a:p>
          <a:p>
            <a:pPr lvl="1"/>
            <a:r>
              <a:rPr lang="en-US" dirty="0" smtClean="0">
                <a:solidFill>
                  <a:prstClr val="black"/>
                </a:solidFill>
                <a:latin typeface="Arial" pitchFamily="34" charset="0"/>
                <a:cs typeface="Arial" pitchFamily="34" charset="0"/>
              </a:rPr>
              <a:t>Some research has shown that information can be remembered decades after it was originally learned.</a:t>
            </a:r>
          </a:p>
          <a:p>
            <a:pPr lvl="1"/>
            <a:r>
              <a:rPr lang="en-US" dirty="0" err="1" smtClean="0">
                <a:solidFill>
                  <a:prstClr val="black"/>
                </a:solidFill>
                <a:latin typeface="Arial" pitchFamily="34" charset="0"/>
                <a:cs typeface="Arial" pitchFamily="34" charset="0"/>
              </a:rPr>
              <a:t>Ebbinghaus</a:t>
            </a:r>
            <a:r>
              <a:rPr lang="en-US" dirty="0" smtClean="0">
                <a:solidFill>
                  <a:prstClr val="black"/>
                </a:solidFill>
                <a:latin typeface="Arial" pitchFamily="34" charset="0"/>
                <a:cs typeface="Arial" pitchFamily="34" charset="0"/>
              </a:rPr>
              <a:t> theorized that rate of forgetting decreases over time.</a:t>
            </a:r>
          </a:p>
          <a:p>
            <a:pPr lvl="1"/>
            <a:endParaRPr lang="en-US" dirty="0">
              <a:solidFill>
                <a:prstClr val="black"/>
              </a:solidFill>
              <a:latin typeface="Arial" pitchFamily="34" charset="0"/>
              <a:cs typeface="Arial" pitchFamily="34" charset="0"/>
            </a:endParaRPr>
          </a:p>
          <a:p>
            <a:endParaRPr lang="en-US" dirty="0"/>
          </a:p>
        </p:txBody>
      </p:sp>
      <p:sp>
        <p:nvSpPr>
          <p:cNvPr id="4" name="TextBox 3"/>
          <p:cNvSpPr txBox="1"/>
          <p:nvPr/>
        </p:nvSpPr>
        <p:spPr>
          <a:xfrm>
            <a:off x="3499944" y="3074274"/>
            <a:ext cx="4209394" cy="1323439"/>
          </a:xfrm>
          <a:prstGeom prst="rect">
            <a:avLst/>
          </a:prstGeom>
          <a:noFill/>
        </p:spPr>
        <p:txBody>
          <a:bodyPr wrap="square" rtlCol="0">
            <a:spAutoFit/>
          </a:bodyPr>
          <a:lstStyle/>
          <a:p>
            <a:r>
              <a:rPr lang="en-US" sz="8000" b="1" dirty="0" smtClean="0">
                <a:solidFill>
                  <a:srgbClr val="FF0000"/>
                </a:solidFill>
              </a:rPr>
              <a:t>TIME</a:t>
            </a:r>
            <a:endParaRPr lang="en-US" sz="8000" b="1" dirty="0">
              <a:solidFill>
                <a:srgbClr val="FF0000"/>
              </a:solidFill>
            </a:endParaRPr>
          </a:p>
        </p:txBody>
      </p:sp>
    </p:spTree>
    <p:extLst>
      <p:ext uri="{BB962C8B-B14F-4D97-AF65-F5344CB8AC3E}">
        <p14:creationId xmlns:p14="http://schemas.microsoft.com/office/powerpoint/2010/main" val="4271602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Why Do We Forget?: Interference Theory</a:t>
            </a:r>
            <a:endParaRPr lang="en-US" dirty="0"/>
          </a:p>
        </p:txBody>
      </p:sp>
      <p:sp>
        <p:nvSpPr>
          <p:cNvPr id="3" name="Content Placeholder 2"/>
          <p:cNvSpPr>
            <a:spLocks noGrp="1"/>
          </p:cNvSpPr>
          <p:nvPr>
            <p:ph idx="1"/>
          </p:nvPr>
        </p:nvSpPr>
        <p:spPr/>
        <p:txBody>
          <a:bodyPr>
            <a:normAutofit fontScale="92500"/>
          </a:bodyPr>
          <a:lstStyle/>
          <a:p>
            <a:r>
              <a:rPr lang="en-US" b="1" dirty="0">
                <a:solidFill>
                  <a:prstClr val="black"/>
                </a:solidFill>
                <a:latin typeface="Arial" pitchFamily="34" charset="0"/>
                <a:cs typeface="Arial" pitchFamily="34" charset="0"/>
              </a:rPr>
              <a:t>Interference Theory</a:t>
            </a:r>
          </a:p>
          <a:p>
            <a:pPr marL="685800" lvl="1"/>
            <a:r>
              <a:rPr lang="en-US" dirty="0">
                <a:solidFill>
                  <a:prstClr val="black"/>
                </a:solidFill>
                <a:latin typeface="Arial" pitchFamily="34" charset="0"/>
                <a:cs typeface="Arial" pitchFamily="34" charset="0"/>
              </a:rPr>
              <a:t>Memories interfering with memories</a:t>
            </a:r>
          </a:p>
          <a:p>
            <a:pPr marL="685800" lvl="1"/>
            <a:r>
              <a:rPr lang="en-US" dirty="0">
                <a:solidFill>
                  <a:prstClr val="black"/>
                </a:solidFill>
                <a:latin typeface="Arial" pitchFamily="34" charset="0"/>
                <a:cs typeface="Arial" pitchFamily="34" charset="0"/>
              </a:rPr>
              <a:t>Forgetting </a:t>
            </a:r>
            <a:r>
              <a:rPr lang="en-US" dirty="0" smtClean="0">
                <a:solidFill>
                  <a:prstClr val="black"/>
                </a:solidFill>
                <a:latin typeface="Arial" pitchFamily="34" charset="0"/>
                <a:cs typeface="Arial" pitchFamily="34" charset="0"/>
              </a:rPr>
              <a:t>not caused </a:t>
            </a:r>
            <a:r>
              <a:rPr lang="en-US" dirty="0">
                <a:solidFill>
                  <a:prstClr val="black"/>
                </a:solidFill>
                <a:latin typeface="Arial" pitchFamily="34" charset="0"/>
                <a:cs typeface="Arial" pitchFamily="34" charset="0"/>
              </a:rPr>
              <a:t>by mere passage of time</a:t>
            </a:r>
          </a:p>
          <a:p>
            <a:pPr marL="685800" lvl="1"/>
            <a:r>
              <a:rPr lang="en-US" dirty="0">
                <a:solidFill>
                  <a:prstClr val="black"/>
                </a:solidFill>
                <a:latin typeface="Arial" pitchFamily="34" charset="0"/>
                <a:cs typeface="Arial" pitchFamily="34" charset="0"/>
              </a:rPr>
              <a:t>Caused by one memory competing with or replacing another </a:t>
            </a:r>
            <a:r>
              <a:rPr lang="en-US" dirty="0" smtClean="0">
                <a:solidFill>
                  <a:prstClr val="black"/>
                </a:solidFill>
                <a:latin typeface="Arial" pitchFamily="34" charset="0"/>
                <a:cs typeface="Arial" pitchFamily="34" charset="0"/>
              </a:rPr>
              <a:t>memory</a:t>
            </a:r>
            <a:br>
              <a:rPr lang="en-US" dirty="0" smtClean="0">
                <a:solidFill>
                  <a:prstClr val="black"/>
                </a:solidFill>
                <a:latin typeface="Arial" pitchFamily="34" charset="0"/>
                <a:cs typeface="Arial" pitchFamily="34" charset="0"/>
              </a:rPr>
            </a:br>
            <a:endParaRPr lang="en-US" dirty="0">
              <a:solidFill>
                <a:prstClr val="black"/>
              </a:solidFill>
              <a:latin typeface="Arial" pitchFamily="34" charset="0"/>
              <a:cs typeface="Arial" pitchFamily="34" charset="0"/>
            </a:endParaRPr>
          </a:p>
          <a:p>
            <a:r>
              <a:rPr lang="en-US" b="1" dirty="0">
                <a:solidFill>
                  <a:prstClr val="black"/>
                </a:solidFill>
                <a:latin typeface="Arial" pitchFamily="34" charset="0"/>
                <a:cs typeface="Arial" pitchFamily="34" charset="0"/>
              </a:rPr>
              <a:t>Two types of </a:t>
            </a:r>
            <a:r>
              <a:rPr lang="en-US" b="1" dirty="0" smtClean="0">
                <a:solidFill>
                  <a:prstClr val="black"/>
                </a:solidFill>
                <a:latin typeface="Arial" pitchFamily="34" charset="0"/>
                <a:cs typeface="Arial" pitchFamily="34" charset="0"/>
              </a:rPr>
              <a:t>interference</a:t>
            </a:r>
            <a:endParaRPr lang="en-US" b="1" dirty="0">
              <a:solidFill>
                <a:prstClr val="black"/>
              </a:solidFill>
              <a:latin typeface="Arial" pitchFamily="34" charset="0"/>
              <a:cs typeface="Arial" pitchFamily="34" charset="0"/>
            </a:endParaRPr>
          </a:p>
          <a:p>
            <a:pPr lvl="1"/>
            <a:r>
              <a:rPr lang="en-US" dirty="0">
                <a:latin typeface="Arial" pitchFamily="34" charset="0"/>
                <a:cs typeface="Arial" pitchFamily="34" charset="0"/>
              </a:rPr>
              <a:t>Retroactive </a:t>
            </a:r>
            <a:r>
              <a:rPr lang="en-US" dirty="0" smtClean="0">
                <a:latin typeface="Arial" pitchFamily="34" charset="0"/>
                <a:cs typeface="Arial" pitchFamily="34" charset="0"/>
              </a:rPr>
              <a:t>interference</a:t>
            </a:r>
            <a:endParaRPr lang="en-US" dirty="0">
              <a:latin typeface="Arial" pitchFamily="34" charset="0"/>
              <a:cs typeface="Arial" pitchFamily="34" charset="0"/>
            </a:endParaRPr>
          </a:p>
          <a:p>
            <a:pPr lvl="2"/>
            <a:r>
              <a:rPr lang="en-US" dirty="0">
                <a:latin typeface="Arial" pitchFamily="34" charset="0"/>
                <a:cs typeface="Arial" pitchFamily="34" charset="0"/>
              </a:rPr>
              <a:t>A NEW memory interferes with </a:t>
            </a:r>
            <a:r>
              <a:rPr lang="en-US" dirty="0" smtClean="0">
                <a:latin typeface="Arial" pitchFamily="34" charset="0"/>
                <a:cs typeface="Arial" pitchFamily="34" charset="0"/>
              </a:rPr>
              <a:t>remembering </a:t>
            </a:r>
            <a:r>
              <a:rPr lang="en-US" dirty="0">
                <a:latin typeface="Arial" pitchFamily="34" charset="0"/>
                <a:cs typeface="Arial" pitchFamily="34" charset="0"/>
              </a:rPr>
              <a:t>OLD information</a:t>
            </a:r>
          </a:p>
          <a:p>
            <a:pPr lvl="1"/>
            <a:r>
              <a:rPr lang="en-US" dirty="0">
                <a:latin typeface="Arial" pitchFamily="34" charset="0"/>
                <a:cs typeface="Arial" pitchFamily="34" charset="0"/>
              </a:rPr>
              <a:t>Proactive </a:t>
            </a:r>
            <a:r>
              <a:rPr lang="en-US" dirty="0" smtClean="0">
                <a:latin typeface="Arial" pitchFamily="34" charset="0"/>
                <a:cs typeface="Arial" pitchFamily="34" charset="0"/>
              </a:rPr>
              <a:t>interference </a:t>
            </a:r>
            <a:endParaRPr lang="en-US" dirty="0">
              <a:latin typeface="Arial" pitchFamily="34" charset="0"/>
              <a:cs typeface="Arial" pitchFamily="34" charset="0"/>
            </a:endParaRPr>
          </a:p>
          <a:p>
            <a:pPr lvl="2"/>
            <a:r>
              <a:rPr lang="en-US" dirty="0">
                <a:latin typeface="Arial" pitchFamily="34" charset="0"/>
                <a:cs typeface="Arial" pitchFamily="34" charset="0"/>
              </a:rPr>
              <a:t>An OLD memory interferes with </a:t>
            </a:r>
            <a:r>
              <a:rPr lang="en-US" dirty="0" smtClean="0">
                <a:latin typeface="Arial" pitchFamily="34" charset="0"/>
                <a:cs typeface="Arial" pitchFamily="34" charset="0"/>
              </a:rPr>
              <a:t>remembering </a:t>
            </a:r>
            <a:r>
              <a:rPr lang="en-US" dirty="0">
                <a:latin typeface="Arial" pitchFamily="34" charset="0"/>
                <a:cs typeface="Arial" pitchFamily="34" charset="0"/>
              </a:rPr>
              <a:t>NEW </a:t>
            </a:r>
            <a:r>
              <a:rPr lang="en-US" dirty="0" smtClean="0">
                <a:latin typeface="Arial" pitchFamily="34" charset="0"/>
                <a:cs typeface="Arial" pitchFamily="34" charset="0"/>
              </a:rPr>
              <a:t>information</a:t>
            </a:r>
            <a:endParaRPr lang="en-US" dirty="0">
              <a:latin typeface="Arial" pitchFamily="34" charset="0"/>
              <a:cs typeface="Arial" pitchFamily="34" charset="0"/>
            </a:endParaRPr>
          </a:p>
        </p:txBody>
      </p:sp>
    </p:spTree>
    <p:extLst>
      <p:ext uri="{BB962C8B-B14F-4D97-AF65-F5344CB8AC3E}">
        <p14:creationId xmlns:p14="http://schemas.microsoft.com/office/powerpoint/2010/main" val="366434235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5965" y="2149365"/>
            <a:ext cx="6172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8370" name="Rectangle 2"/>
          <p:cNvSpPr>
            <a:spLocks noGrp="1" noChangeArrowheads="1"/>
          </p:cNvSpPr>
          <p:nvPr>
            <p:ph type="title"/>
          </p:nvPr>
        </p:nvSpPr>
        <p:spPr/>
        <p:txBody>
          <a:bodyPr>
            <a:normAutofit fontScale="90000"/>
          </a:bodyPr>
          <a:lstStyle/>
          <a:p>
            <a:pPr eaLnBrk="1" hangingPunct="1"/>
            <a:r>
              <a:rPr lang="en-US" altLang="en-US" smtClean="0"/>
              <a:t>Retroactive Interference</a:t>
            </a:r>
          </a:p>
        </p:txBody>
      </p:sp>
      <p:sp>
        <p:nvSpPr>
          <p:cNvPr id="58371" name="Rectangle 3"/>
          <p:cNvSpPr>
            <a:spLocks noGrp="1" noChangeArrowheads="1"/>
          </p:cNvSpPr>
          <p:nvPr>
            <p:ph type="body" sz="half" idx="1"/>
          </p:nvPr>
        </p:nvSpPr>
        <p:spPr>
          <a:xfrm>
            <a:off x="381000" y="1828800"/>
            <a:ext cx="8382000" cy="4171950"/>
          </a:xfrm>
        </p:spPr>
        <p:txBody>
          <a:bodyPr/>
          <a:lstStyle/>
          <a:p>
            <a:pPr algn="l" eaLnBrk="1" hangingPunct="1"/>
            <a:r>
              <a:rPr lang="en-US" altLang="en-US" sz="3600" smtClean="0"/>
              <a:t>When a NEW memory interferes with remembering OLD information</a:t>
            </a:r>
          </a:p>
          <a:p>
            <a:pPr algn="l" eaLnBrk="1" hangingPunct="1"/>
            <a:r>
              <a:rPr lang="en-US" altLang="en-US" sz="3600" smtClean="0"/>
              <a:t>Example: When new phone number interferes with the ability to remember old phone number</a:t>
            </a:r>
          </a:p>
        </p:txBody>
      </p:sp>
      <p:sp>
        <p:nvSpPr>
          <p:cNvPr id="2" name="AutoShape 2" descr="data:image/jpeg;base64,/9j/4AAQSkZJRgABAQAAAQABAAD/2wCEAAkGBxMQERAQExAVFRUQFxYXFxcWGBUPEhYSFxUXFhYVFhYYHS0iGBwmHhUXIjEhJSsrLy4uGB8zODMsPSgtLisBCgoKDg0OGxAQGy0lICUtLS8tLTYtKysrLS8tLS0yLS0tLi0tLTUuLS0tLS8vListLS4rLy0vLS8vLS0tLS0tLf/AABEIAKMBNgMBEQACEQEDEQH/xAAcAAEAAgMBAQEAAAAAAAAAAAAABAUCAwYBBwj/xABIEAACAQIDBAUIBgcFCQEAAAABAgADEQQSIQUxQVEGEyJhcQdCcnOBkbGzFCMyUqGyFRZUkqLB0SREYtLhMzQ1Q3SCg8LxF//EABoBAQADAQEBAAAAAAAAAAAAAAABAgQDBQb/xAAyEQEAAgIBBAADBwMDBQAAAAAAAQIDEQQSITFBUWFxBRMygaHR8CKRsRTB8RUWQlLh/9oADAMBAAIRAxEAPwD7jAQEBAQEBAQEBAQEBAQEBAQEBAQEBAQEBAQEBAQEBAQEBAQEBAQEBAQEBAQEBAQEBAQEBAQEBAQEBAQEBAQEBAQEBAQEBAQEBAQEBAQEBAQEBAQEBAQEBAQEDXWrBRrqTuA3kyJk0h19pBAWdkRRvLNoB3nQCV6lukTaIYBgyEEXBFyCOYI3iOuDpZfTu9fxjrhPTJ9O71/GOuDpk+nd6/jHXB0taY93NkQMBvOqr/rEWmfCNRHlIFSpyX8ZPdHZ71j8l/GO52e9Y/Jfxk9zswpYkuLqUYAkXU5hmUkMNDvBBBHMR3OzPrH5L+MdzsdY/JfxjudmJxDLvS4/wm59x/rI3JqEim4YAg3BlkMoCAgICAgICAgICAgICAgICAgICAgICAgQMVcs55WUeG8n8R7pS0T6Xrr24nyhdF6+PoUqdIgdXUzsrEqrgAgAkA7r3Gh1t4iuOJrO5hN5i0aiWXQvoxWweHWm7kHrM+VCGS2t0uy3ym9zYA3i8TM7iE1mIjW3SU8Mw4SnRPwTExHtn1Lco6LfBPVDTjEYLu32Hv0jon4HVC4oUwqqo3ACd4jUOMztskoRNp1ayoDQpLUYugKs/VAUywDtexuQLm3GAx9WsuXqaKVL3zZ6poW3Wtam1+PK1uMCHg3xKkL9Cw9NCxLFK5NszZncKKADMSSd4uTvgW8BAQMcMLM44aH2nf8AykR5TKRJQQEBAQEBAQEBAQEBAQEBAQEBAQEBAQECqxB7VX0l+Ws4Xnu7Ujs0E98puVtQ8uecbk1DzMecbk1D255xuTUI2PbRNfOX8wjcmoQOlHTyngMR9Gag1RhTSoSKlCitnLqAOtdST9Wd3dNTOocT5Y6FP7WDrakjs1cNU1AB8yobaMJPTI0f/t2G/YsR76X+aT0yNmH8tGHqHKuCr3sTq9BRYAk6l7bgY6ZEjEeVylTUO2BrWJtpVwzm+vBahPmnXw5yIrIiHy24b9ixH71H/NJ6JGdDy04d2CLgq9zrq9Bd3ez2kdMicnlSRqNXEDAVeroXznr8GCLKGOVDVzPow+yDy3gyB32FfMxPBlQ++5ke0+kqSggICAgICAgICAgICAgICAgICAgICAgIFTiPtVfTX5azhk8u1PCOTKLsbwF4HoMCLtDcnpL+YQPlHlpphtr0gdxoYcHhoatUHw0muJ1Eyy2nVZl9MwPQ7ANhlqdRQF0zX6ulkXTcbrw3HXgZjpSbY+qbz/d5mLDN8EZJyW3Mb3vtD5Z0F2Nh6+3GovRVqKmuy02AemCB2QVOhAvoDpoOU1Y7TbFFp+DbxbzfDS1vMxD6ntjovgnw+MU4PDgpSqEFaNJHVgrZWDKoKsCt/dJje/LTMxrtD5Z0Co0qeExmJbC069RXpoOsprXCqVdmCq2gJNteQjPGSa6x+Wnh48V8mss6hZdN6WFrbLOITC0qdSjWpgVEpLRZgxZSDlUZge/lfeJi4P8Aq63tj5PrxLLbLiyXn7uO0SqNm4+hh8LhEXBYZ3rUzVepVoriHJNZ1trbQC3HQAzfKHP9P3o1hhMTSw1Oga1KrnWmoRb06rIpsBa9uPhyiPA/T2zeHq6fwlPafSdJQQEBAQEBAQEBAQEBAQEBAQEBAQEBAQECoxP263pr8tZwv5dqeEYmUXY3ga61ZUVnZgqqCSSbAKBckngIGHR/adHGIatJusRSVO9CHFtGDWIFiD7YjSsm0VIyg/eHxhL5R5bf+KKeIw1H5labax2Z9bVf6XrFcoxFTLyOHe3PcKlt+vtnP/pO4/DbX56/w8qfs7ia6eqdfDq7KzY+2amExQxaVLOpa7soIKtcHMp3A33cPZO0Uiten4PTpStKxWviHU7Q8pOJq0qtIV6P16Edih1burXDZWNU821tpc+MRWqyn6LbbxGFFVKaColUAspo/ShmF8rZbgjedb/yi1607zOvz0iZiPLHpdt/F18PToVKfV0WfNphnwgeot7Xd2PWWuTv8e6ItF56onatK1rH9KLsPaeJSitNA5UZytsO+J7CkM5DKRoua532uO6JXUvSjF1qr3q5tKYKBqZw/wBWwzZghJ0JJ1uQbaSPQ/VuzvN9WnwnL2n0nyyCAgICAgICAgICAgICAgICAgICAgICAgU2K+3W9NflrM9/LtTwikyq7EmBTdL8O1XBYpEvmKXAG85SGIHiFI9sD5f0Q6Qtga4qAk06llqqNbrwYf4luSPEjjKkw+t18UKipUUhgxUgjcQbWIPgZaEPnPlhS+1qf/T0Pm1p6GHzH1Zr/gn6S6ylsjAPhVzt1dZQbkBi2YcxazXtf28J6eCftDDyclrXm9bW3Eeoj1EfDUefi+e/1XByceu5itojv8Zn/fb5pgqNBdpUvpIHUiv272y37WS+bs26zJfN2d99LzHzJict5+b2uHabcekz8IfWPKl9H/RlQYgUs+ZOotbN1/Z6vJfW9rXt5t+Exx5aHIeTSnmpYsogZlen5zL2Sr8Ay8eZ5yMuamO8feRqmp3bUW1+WpnXzhW+LrjtG5+G9LLypKV2Y65SAKuHIuSyFzmz9UWJOnHdL1vS9K2pMTE78REdvXhWlJpaa6mPHzR+g1BBgsGwFinW1ARwrOWptU73C9kE3yjQWmmnG646ni8vm8jHmtWs9vpDi/KvQWm2EpoLLTw7Io5KGJHiSSxJOpN7kznlxfd9m77Oz5M1LTkn2/RWzfN9WnwmX29H0nyyCAgICAgICAgICAgICAgICAgICAgICAgUuM+3W9JflrM+T8TtT8KGTKrsSYHl4SpX6J4I5ycKl6hJOrDU/d17H/baRoTfoyUUpUqahUQgKo3AX79/jJQ4HyvU820lFrk4eiB456uk3V1Fdy4Q2Uui+MygaA2H96rjhyBsPhPL/wC5eJHbrt/PzT/0us9/u6/2j9nP4To/VrVThsgz3YNmKhBlBLF2OltPb33nqxmx2xRl3/TMb38jonfTEd/gutt+TnE0qTVVw9EdSpY5KhdwiglggZR46ctOUdVVXBjaxwzhxUqJmvcU6lSiWAHnNTINtb+yLa9jTj9stiSAalVgm5alWriADcgsM5Nie7lK0pSvasRH0jRMzPl1PRjotjquHWujpTpVSSmfF1cGSAxUtkTSxI3m17crSb5fu6zaZ1Ee96hztjpae8RM/k57pxsTE4OqVxOrVKeZGFVsSpQXWwqNqbG+h3Xla5Yy166zuJ9+VopFO0Rp+otm7h6un8JT2t6TpKCAgICAgICAgICAgICAgICAgICAgICAgUuM+1W9JflrM+T8TvTwgMZVdiTAXgLwI+M8z01/MIHF+UsgbUpMdy0qBPHQVKhM30jdWeH0xdsYNtRicOQdf9pS3e+cPua/+v6G7Pn2z8fSG069XrFFKqawVyerTtXy9u4sDbfpvE06mKRFe35b/RW9eqNS7XbvSHCDD4n+10D9XUAC1KbsSVIACg3JJNtJyiJ2PzTtEKCrGlmtew1K371G/d4S14TLWte4ChAoUWBt2suZjbNvOpv4yK72iIfTtk1KNfA7PVMRh86K1OstWtToGlkqOykozAkNmO7u5zRacd+LfDkj3Ex85+v7uOPgcfLy65uRaemI71j359+nP+VzHpVODprXpVXoUKgqGiwempZyVXMpsWyjX/WYuPipixdFK6j4fXvP6tvJtjtlmcW+n1v6P0JszcPV0/hHtx9J8sggICAgICAgICAgICAgICAgICAgICAgIFJjT2q3pr8tZnyfid6eFexlF2BMBeABgacUfsemv5hA5Lyj4c1Noqo3tRogcrl6g17tZ6OPwzwnYXo7hxU+inGuGsQCaVMod98pubcd9opfrx/e11NfjtyvyKUyfd2nU/BzeM2c6YpqAqC6lxnyjLlF7mx0tbx9s60jrbePijLeKzOmW0dhOtFnGIvmUsAUpXKhbn7JJXQnfbS5l5w+Wu3Bpq2rePl2+nr9NqDo1sfr2qP1xphLLooqMxe9lAOh3f8Ay0tg4/3u+75vn86eN0xWu9/zUR7mXvS/o91FMVevL5GCMrIlNhmFx9jQjTTfp+M5eN0U6on+fzy58P7QvnyzjtXX89/WPExK16MdDK+NwyVxXazECypROUBsqgltSdBr3z53kc/kVy2phxdUVmImd67z/wAvoKcbH0xbJfW+/hzPlC2NUwT9RUqZ+wWHZRCp4g5NDwI8ffp4fJvni0ZK9NqzqY3v1tyz4a49TWdxMdn6V2ZuHq6fwnb24ek+WQQEBAQEBAQEBAQEBAQEBAQEBAQEBAQECix57Vf01+Wsz5PxO+PwrSZRdiTAXgLwNOJOtP00/MIFB05Ftoo33aVE25kO5tPQx+HCsdljUq4ZgdMUGJzEmirHztOVgGI0mavF1xv9Pvtv6f4/yz8ni1zZZyx2n+/+d/28OTrVycS7imxF2GQ/b6sjLrbcbH3melx7VxzHV4buNaMNo36bNo7RLI4WhUuwZQopBMuZAmpuWYWFhfdc85rtyMXTMd/3/bu225lOmY7+P59O7m+jW0noGrlSoQbHNTGZkNnAa3HRm/qLCcuLmxUiYyf/ACfl/h89y+NbLMTWfH8296V7WepRWmy1SAVvUqC17Z2RQbngzcTfutaX5PIw3prHGu/5R/zqPTnxeJfHfqtO+35rjoV0yqYbDLRpo5yN2sqdaCxJKm978J8zl4/JrltbFMatO+/x1Ef7Po8WXiWx1jNE7jt2+s/u5PyhbcONrGoysGVCGzL1ZJt93hoBNPCwZMcWtlmN2nfb5Rpn5mXFea1xRPTEe/nO36V2ZuHq6fwnT2yek+WQQEBAQEBAQEBAQEBAQEBAQEBAQEBAQECg2ie1X9NflrM+T8Tvj8KtjKLsbwF4Ht4GnEHWn6afmECq6aUM+OVfvU6Q97OP5z0KT2cqeFztfYlHDvRpU9nmqtY2LB6ujX84g9kWubnT3TlbLMTENfFwY8tL2vk6Zr6+P0+Pf4OK2js9FxtShYlFqMALm+UHQXAv+BnW9oim5tFfnLFbPTDHXeu4+CDjNkUijnKNASN/AX5zPE1rNZnkVnfiO3dE/bXBvHTGCYmfE9XtXdGcHh3Ss9en1hBAFy4CoAS5shGY7t/Lcdx0XmYJedJNnYUYXraVAU6gcWKuzZluVZXGYi97EEW3EeMVmURLjGW/CXS0YgdhvA/CES/W2zNw9XT+Ezez0nyyCAgICAgICAgICAgICAgICAgICAgICAgc7tM9uv6a/LSZ8n4nfH4VZMouxvAXgLwNVc60/TT8wgR+lQ/tt+Ip07eN2m2s9lMcdllV6Zuov1dO9t13Gvhl/nJiqv3bgqu0GOJOIYLmZmc3zBbm5t2dRw1leRx4zY/u5nXj9F+mv/lG4aNo7WGRwFoXKkXBdjrpp2N/tnkYvsKlMkXnJadTvRaOPrthrE/HSg2XjTSzrdQDZgWLCzKbCxUHWxPDhPdtG3KY21ba2kXpinmQhjclWZ27OgBzKLf6CRFdIiNOfYSUtNemWV7AnQ7hfhBMP1lszcPV0/hM3tX0nyyCAgICAgICAgICAgICAgICAgICAgICAgc1tU9uv6a/LSZ8n4nfH4VRMouxJgLwPQYGqse1T9NPzCBp6X/703q6f/tNW9Iwx/S5vF4hVsGcAncCQCbb7DjL1leeyjxWPDGyKW79yy/U5zKBXK3F2UE7hvb3SOqUNdR6INnKjS9iQDbXXTXgfdHVKEfBU6VckIL2trc2sY6pNQn18FSQaJxtuDX5Wvw1390jcmkXE1SEY5RYA7zrax3AacJCX6N2ZuX1dP4Gc/bj6T5ZBAQEBAQEBAQEBAQEBAQEBAQEBAQEBAQOY2ufrK/pp8pJnyfid8fhUkyi7EmQMahNjbfAxBfuPf7fHlAxYm9O9vtpu9IQKryj7Y6jGFAASaVM3J3Alxu47pr6NztTHfprpwNbaILGoxueLH4cgO4S+tIm2+6FT2g1Q5qall1vuG86C55a3jYkqKjcAL8BrbxPHwkirqdHKrO7NVF6mYMcpFgTrlF/ZK6Rpd4fBpQpdWgNuJ3sb6Em2+SsjYraK07j7bKDc6d9rDlv9xhG1HitvB1cEcDuOuo90bR1P1Xszcvq6fwM5+3P0nyyCAgICAgICAgICAgICAgICAgICAgICAgcrtg/WV/ST5SzPk/E74/CqJnNdiYGPtgejxga6t81LXz0/MIFZ5QsKj4+7IpbqqQBIvYZnmzeo24RMRWZlGrdDMOqrmC2qLcdkWIuRuv3HSYbc20a3Xz83i3+1711M0jUxuO/pU1dmU0JppSViGyqALXN8otynq8PHHItETOo1vfw7PSty4jBGaI861H1SK+xK9BQ9TCdWlx2rg7yADoe8fhPQnhce0T93l3MRM618HCOdliY68eomYje/im4LZtKqlSrWqEBGAAA6x2dszHedN1ye/34MGC2a3TV35vMpxaddu/yYY3ZGH6hqtN82VgroygaNezKQddRaTmwWx/OPj9EcTmRn7TWazqJ1PnU+J/P+dphV4Lo9SrnRaS5AWzOVpqouFvmY943Tzb8i0XmtYjt7mdPoMX2dW2CuW0z38REbn3+yt2tsWkhdTTRiuYXsCLi4Nu6dcOWckTuNaZuZxIwTXU7i0bj1L77svcvq6fwMt7ef6T5ZBAQEBAQEBAQEBAQEBAQEBAQEBAQEBAQOT2yfra/pJ8pZnyfid8fhWGc13loHmWB6Fgaqo7VP00/MIFb5QT/AG7/AMVL4vNmtxpn11VmETCbRqhCrUBVSzZScwKEi5Ksu4cbHx01nmxxc0R0zETH1fPY/szk1jotFbR67z2+n7IeFxGV1c71Ia+/tA3B94nscK0YdRfxrU/nD083EyzxK4qTHVXp+m4Xe19u1KlIo6gK9tylb2OYak89ffzm2MvGpuab3qf1jTDHG+0clqxk6IruJnW99p2r9l4imUekxYPmV6bBetXMqsCrrcXG48d2t9xz8Xkfc2mdbiY1Pp63M4sZ4j5TuGOKZKVF0Lu9asysSU6tVQEk2ubsSe62nv68vl1zRWtK9NYcuJw5w2te07tPmULB1SFYLQFQ5kJJLkZQb5Cg3gkb730M8q+HczL63ifaOGmGtL2tHTEx2iPM777+UT40r9ouWNRmFic5IGgBNyQAdwl8dOnbF9pcrFntSMW9VjXfzL7nsvcvq6fwMe3k+k+WQQEBAQEBAQEBAQEBAQEBAQEBAQEBAQEDm9p4JmqViCtiy7zb/lqNZxvWZnbrS0RCD+jX5p+8JXolfrg/Rr80/eEdEnXB+jX5p+8I6JOuD9GvzT94R0SdcNOJ2ewNM3X7aecPvCR0SdcL3aGxMPXfrKtFXawFze+UagaHvM0uG0b9V8H+zJ/F/WDcvf1Zwn7Ov8X9YNyj4rYGEUqi4RGd72BZlUKtszMdbAXUaAm7DxDZuSn0Zw4ID4WkQfOUuLHkVJ3d9/ZI3Kdt/wCq+D/Zk/i/rJRuXn6rYP8AZk/i/rBuQ9FcEf7qn8X9YNyu8KtmNtwVRbwvI9npKkoICAgICAgICAgICAgICAgICAgICAgICBR7YwxztyrBbHgKq3Fj6SkAeieYnO8bXrOlI+HYaFSPZOGph3iWPVHkfdGg6o8j7o0HVHkfdGhHxtFstwDcajTiNY0Oq2bj1r01dTraxHEEcDNNZ3DPaNSlSypAxfTW1yOVr20va/gPdIn4pa6NfOTZHAHFlKa8gDqfG1u+PI3SUEDxmtqTYQM8Drmfg1rd6jcfbeVjv3TPwS5ZBAQEBAQEBAQEBAQEBAQEBAQEBAQEBAQMXQMCCAQd4OoPiIHP7WvSeyEgEbrkj2XOkrMaWhC+lv8AfMhLw4x/vmBHbaFW5+sMlVvGLcjVzIWaqdAXL6huYZh7wDYyNRJtKGJe47Rko2y+lP8AeMhLVXxtQDRzJJasPj6hOrn8IlEJP0p/vGQl59Kf7xgWGx6Iq3ZxmKnS5JH7u6WiIRuV5LKkBAQEBAQEBAQEBAQP/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jpeg;base64,/9j/4AAQSkZJRgABAQAAAQABAAD/2wCEAAkGBxMQERAQExAVFRUQFxYXFxcWGBUPEhYSFxUXFhYVFhYYHS0iGBwmHhUXIjEhJSsrLy4uGB8zODMsPSgtLisBCgoKDg0OGxAQGy0lICUtLS8tLTYtKysrLS8tLS0yLS0tLi0tLTUuLS0tLS8vListLS4rLy0vLS8vLS0tLS0tLf/AABEIAKMBNgMBEQACEQEDEQH/xAAcAAEAAgMBAQEAAAAAAAAAAAAABAUCAwYBBwj/xABIEAACAQIDBAUIBgcFCQEAAAABAgADEQQSIQUxQVEGEyJhcQdCcnOBkbGzFCMyUqGyFRZUkqLB0SREYtLhMzQ1Q3SCg8LxF//EABoBAQADAQEBAAAAAAAAAAAAAAABAgQDBQb/xAAyEQEAAgIBBAADBwMDBQAAAAAAAQIDEQQSITFBUWFxBRMygaHR8CKRsRTB8RUWQlLh/9oADAMBAAIRAxEAPwD7jAQEBAQEBAQEBAQEBAQEBAQEBAQEBAQEBAQEBAQEBAQEBAQEBAQEBAQEBAQEBAQEBAQEBAQEBAQEBAQEBAQEBAQEBAQEBAQEBAQEBAQEBAQEBAQEBAQEBAQEDXWrBRrqTuA3kyJk0h19pBAWdkRRvLNoB3nQCV6lukTaIYBgyEEXBFyCOYI3iOuDpZfTu9fxjrhPTJ9O71/GOuDpk+nd6/jHXB0taY93NkQMBvOqr/rEWmfCNRHlIFSpyX8ZPdHZ71j8l/GO52e9Y/Jfxk9zswpYkuLqUYAkXU5hmUkMNDvBBBHMR3OzPrH5L+MdzsdY/JfxjudmJxDLvS4/wm59x/rI3JqEim4YAg3BlkMoCAgICAgICAgICAgICAgICAgICAgICAgQMVcs55WUeG8n8R7pS0T6Xrr24nyhdF6+PoUqdIgdXUzsrEqrgAgAkA7r3Gh1t4iuOJrO5hN5i0aiWXQvoxWweHWm7kHrM+VCGS2t0uy3ym9zYA3i8TM7iE1mIjW3SU8Mw4SnRPwTExHtn1Lco6LfBPVDTjEYLu32Hv0jon4HVC4oUwqqo3ACd4jUOMztskoRNp1ayoDQpLUYugKs/VAUywDtexuQLm3GAx9WsuXqaKVL3zZ6poW3Wtam1+PK1uMCHg3xKkL9Cw9NCxLFK5NszZncKKADMSSd4uTvgW8BAQMcMLM44aH2nf8AykR5TKRJQQEBAQEBAQEBAQEBAQEBAQEBAQEBAQECqxB7VX0l+Ws4Xnu7Ujs0E98puVtQ8uecbk1DzMecbk1D255xuTUI2PbRNfOX8wjcmoQOlHTyngMR9Gag1RhTSoSKlCitnLqAOtdST9Wd3dNTOocT5Y6FP7WDrakjs1cNU1AB8yobaMJPTI0f/t2G/YsR76X+aT0yNmH8tGHqHKuCr3sTq9BRYAk6l7bgY6ZEjEeVylTUO2BrWJtpVwzm+vBahPmnXw5yIrIiHy24b9ixH71H/NJ6JGdDy04d2CLgq9zrq9Bd3ez2kdMicnlSRqNXEDAVeroXznr8GCLKGOVDVzPow+yDy3gyB32FfMxPBlQ++5ke0+kqSggICAgICAgICAgICAgICAgICAgICAgIFTiPtVfTX5azhk8u1PCOTKLsbwF4HoMCLtDcnpL+YQPlHlpphtr0gdxoYcHhoatUHw0muJ1Eyy2nVZl9MwPQ7ANhlqdRQF0zX6ulkXTcbrw3HXgZjpSbY+qbz/d5mLDN8EZJyW3Mb3vtD5Z0F2Nh6+3GovRVqKmuy02AemCB2QVOhAvoDpoOU1Y7TbFFp+DbxbzfDS1vMxD6ntjovgnw+MU4PDgpSqEFaNJHVgrZWDKoKsCt/dJje/LTMxrtD5Z0Co0qeExmJbC069RXpoOsprXCqVdmCq2gJNteQjPGSa6x+Wnh48V8mss6hZdN6WFrbLOITC0qdSjWpgVEpLRZgxZSDlUZge/lfeJi4P8Aq63tj5PrxLLbLiyXn7uO0SqNm4+hh8LhEXBYZ3rUzVepVoriHJNZ1trbQC3HQAzfKHP9P3o1hhMTSw1Oga1KrnWmoRb06rIpsBa9uPhyiPA/T2zeHq6fwlPafSdJQQEBAQEBAQEBAQEBAQEBAQEBAQEBAQECoxP263pr8tZwv5dqeEYmUXY3ga61ZUVnZgqqCSSbAKBckngIGHR/adHGIatJusRSVO9CHFtGDWIFiD7YjSsm0VIyg/eHxhL5R5bf+KKeIw1H5labax2Z9bVf6XrFcoxFTLyOHe3PcKlt+vtnP/pO4/DbX56/w8qfs7ia6eqdfDq7KzY+2amExQxaVLOpa7soIKtcHMp3A33cPZO0Uiten4PTpStKxWviHU7Q8pOJq0qtIV6P16Edih1burXDZWNU821tpc+MRWqyn6LbbxGFFVKaColUAspo/ShmF8rZbgjedb/yi1607zOvz0iZiPLHpdt/F18PToVKfV0WfNphnwgeot7Xd2PWWuTv8e6ItF56onatK1rH9KLsPaeJSitNA5UZytsO+J7CkM5DKRoua532uO6JXUvSjF1qr3q5tKYKBqZw/wBWwzZghJ0JJ1uQbaSPQ/VuzvN9WnwnL2n0nyyCAgICAgICAgICAgICAgICAgICAgICAgU2K+3W9NflrM9/LtTwikyq7EmBTdL8O1XBYpEvmKXAG85SGIHiFI9sD5f0Q6Qtga4qAk06llqqNbrwYf4luSPEjjKkw+t18UKipUUhgxUgjcQbWIPgZaEPnPlhS+1qf/T0Pm1p6GHzH1Zr/gn6S6ylsjAPhVzt1dZQbkBi2YcxazXtf28J6eCftDDyclrXm9bW3Eeoj1EfDUefi+e/1XByceu5itojv8Zn/fb5pgqNBdpUvpIHUiv272y37WS+bs26zJfN2d99LzHzJict5+b2uHabcekz8IfWPKl9H/RlQYgUs+ZOotbN1/Z6vJfW9rXt5t+Exx5aHIeTSnmpYsogZlen5zL2Sr8Ay8eZ5yMuamO8feRqmp3bUW1+WpnXzhW+LrjtG5+G9LLypKV2Y65SAKuHIuSyFzmz9UWJOnHdL1vS9K2pMTE78REdvXhWlJpaa6mPHzR+g1BBgsGwFinW1ARwrOWptU73C9kE3yjQWmmnG646ni8vm8jHmtWs9vpDi/KvQWm2EpoLLTw7Io5KGJHiSSxJOpN7kznlxfd9m77Oz5M1LTkn2/RWzfN9WnwmX29H0nyyCAgICAgICAgICAgICAgICAgICAgICAgUuM+3W9JflrM+T8TtT8KGTKrsSYHl4SpX6J4I5ycKl6hJOrDU/d17H/baRoTfoyUUpUqahUQgKo3AX79/jJQ4HyvU820lFrk4eiB456uk3V1Fdy4Q2Uui+MygaA2H96rjhyBsPhPL/wC5eJHbrt/PzT/0us9/u6/2j9nP4To/VrVThsgz3YNmKhBlBLF2OltPb33nqxmx2xRl3/TMb38jonfTEd/gutt+TnE0qTVVw9EdSpY5KhdwiglggZR46ctOUdVVXBjaxwzhxUqJmvcU6lSiWAHnNTINtb+yLa9jTj9stiSAalVgm5alWriADcgsM5Nie7lK0pSvasRH0jRMzPl1PRjotjquHWujpTpVSSmfF1cGSAxUtkTSxI3m17crSb5fu6zaZ1Ee96hztjpae8RM/k57pxsTE4OqVxOrVKeZGFVsSpQXWwqNqbG+h3Xla5Yy166zuJ9+VopFO0Rp+otm7h6un8JT2t6TpKCAgICAgICAgICAgICAgICAgICAgICAgUuM+1W9JflrM+T8TvTwgMZVdiTAXgLwI+M8z01/MIHF+UsgbUpMdy0qBPHQVKhM30jdWeH0xdsYNtRicOQdf9pS3e+cPua/+v6G7Pn2z8fSG069XrFFKqawVyerTtXy9u4sDbfpvE06mKRFe35b/RW9eqNS7XbvSHCDD4n+10D9XUAC1KbsSVIACg3JJNtJyiJ2PzTtEKCrGlmtew1K371G/d4S14TLWte4ChAoUWBt2suZjbNvOpv4yK72iIfTtk1KNfA7PVMRh86K1OstWtToGlkqOykozAkNmO7u5zRacd+LfDkj3Ex85+v7uOPgcfLy65uRaemI71j359+nP+VzHpVODprXpVXoUKgqGiwempZyVXMpsWyjX/WYuPipixdFK6j4fXvP6tvJtjtlmcW+n1v6P0JszcPV0/hHtx9J8sggICAgICAgICAgICAgICAgICAgICAgIFJjT2q3pr8tZnyfid6eFexlF2BMBeABgacUfsemv5hA5Lyj4c1Noqo3tRogcrl6g17tZ6OPwzwnYXo7hxU+inGuGsQCaVMod98pubcd9opfrx/e11NfjtyvyKUyfd2nU/BzeM2c6YpqAqC6lxnyjLlF7mx0tbx9s60jrbePijLeKzOmW0dhOtFnGIvmUsAUpXKhbn7JJXQnfbS5l5w+Wu3Bpq2rePl2+nr9NqDo1sfr2qP1xphLLooqMxe9lAOh3f8Ay0tg4/3u+75vn86eN0xWu9/zUR7mXvS/o91FMVevL5GCMrIlNhmFx9jQjTTfp+M5eN0U6on+fzy58P7QvnyzjtXX89/WPExK16MdDK+NwyVxXazECypROUBsqgltSdBr3z53kc/kVy2phxdUVmImd67z/wAvoKcbH0xbJfW+/hzPlC2NUwT9RUqZ+wWHZRCp4g5NDwI8ffp4fJvni0ZK9NqzqY3v1tyz4a49TWdxMdn6V2ZuHq6fwnb24ek+WQQEBAQEBAQEBAQEBAQEBAQEBAQEBAQECix57Vf01+Wsz5PxO+PwrSZRdiTAXgLwNOJOtP00/MIFB05Ftoo33aVE25kO5tPQx+HCsdljUq4ZgdMUGJzEmirHztOVgGI0mavF1xv9Pvtv6f4/yz8ni1zZZyx2n+/+d/28OTrVycS7imxF2GQ/b6sjLrbcbH3melx7VxzHV4buNaMNo36bNo7RLI4WhUuwZQopBMuZAmpuWYWFhfdc85rtyMXTMd/3/bu225lOmY7+P59O7m+jW0noGrlSoQbHNTGZkNnAa3HRm/qLCcuLmxUiYyf/ACfl/h89y+NbLMTWfH8296V7WepRWmy1SAVvUqC17Z2RQbngzcTfutaX5PIw3prHGu/5R/zqPTnxeJfHfqtO+35rjoV0yqYbDLRpo5yN2sqdaCxJKm978J8zl4/JrltbFMatO+/x1Ef7Po8WXiWx1jNE7jt2+s/u5PyhbcONrGoysGVCGzL1ZJt93hoBNPCwZMcWtlmN2nfb5Rpn5mXFea1xRPTEe/nO36V2ZuHq6fwnT2yek+WQQEBAQEBAQEBAQEBAQEBAQEBAQEBAQECg2ie1X9NflrM+T8Tvj8KtjKLsbwF4Ht4GnEHWn6afmECq6aUM+OVfvU6Q97OP5z0KT2cqeFztfYlHDvRpU9nmqtY2LB6ujX84g9kWubnT3TlbLMTENfFwY8tL2vk6Zr6+P0+Pf4OK2js9FxtShYlFqMALm+UHQXAv+BnW9oim5tFfnLFbPTDHXeu4+CDjNkUijnKNASN/AX5zPE1rNZnkVnfiO3dE/bXBvHTGCYmfE9XtXdGcHh3Ss9en1hBAFy4CoAS5shGY7t/Lcdx0XmYJedJNnYUYXraVAU6gcWKuzZluVZXGYi97EEW3EeMVmURLjGW/CXS0YgdhvA/CES/W2zNw9XT+Ezez0nyyCAgICAgICAgICAgICAgICAgICAgICAgc7tM9uv6a/LSZ8n4nfH4VZMouxvAXgLwNVc60/TT8wgR+lQ/tt+Ip07eN2m2s9lMcdllV6Zuov1dO9t13Gvhl/nJiqv3bgqu0GOJOIYLmZmc3zBbm5t2dRw1leRx4zY/u5nXj9F+mv/lG4aNo7WGRwFoXKkXBdjrpp2N/tnkYvsKlMkXnJadTvRaOPrthrE/HSg2XjTSzrdQDZgWLCzKbCxUHWxPDhPdtG3KY21ba2kXpinmQhjclWZ27OgBzKLf6CRFdIiNOfYSUtNemWV7AnQ7hfhBMP1lszcPV0/hM3tX0nyyCAgICAgICAgICAgICAgICAgICAgICAgc1tU9uv6a/LSZ8n4nfH4VRMouxJgLwPQYGqse1T9NPzCBp6X/703q6f/tNW9Iwx/S5vF4hVsGcAncCQCbb7DjL1leeyjxWPDGyKW79yy/U5zKBXK3F2UE7hvb3SOqUNdR6INnKjS9iQDbXXTXgfdHVKEfBU6VckIL2trc2sY6pNQn18FSQaJxtuDX5Wvw1390jcmkXE1SEY5RYA7zrax3AacJCX6N2ZuX1dP4Gc/bj6T5ZBAQEBAQEBAQEBAQEBAQEBAQEBAQEBAQOY2ufrK/pp8pJnyfid8fhUkyi7EmQMahNjbfAxBfuPf7fHlAxYm9O9vtpu9IQKryj7Y6jGFAASaVM3J3Alxu47pr6NztTHfprpwNbaILGoxueLH4cgO4S+tIm2+6FT2g1Q5qall1vuG86C55a3jYkqKjcAL8BrbxPHwkirqdHKrO7NVF6mYMcpFgTrlF/ZK6Rpd4fBpQpdWgNuJ3sb6Em2+SsjYraK07j7bKDc6d9rDlv9xhG1HitvB1cEcDuOuo90bR1P1Xszcvq6fwM5+3P0nyyCAgICAgICAgICAgICAgICAgICAgICAgcrtg/WV/ST5SzPk/E74/CqJnNdiYGPtgejxga6t81LXz0/MIFZ5QsKj4+7IpbqqQBIvYZnmzeo24RMRWZlGrdDMOqrmC2qLcdkWIuRuv3HSYbc20a3Xz83i3+1711M0jUxuO/pU1dmU0JppSViGyqALXN8otynq8PHHItETOo1vfw7PSty4jBGaI861H1SK+xK9BQ9TCdWlx2rg7yADoe8fhPQnhce0T93l3MRM618HCOdliY68eomYje/im4LZtKqlSrWqEBGAAA6x2dszHedN1ye/34MGC2a3TV35vMpxaddu/yYY3ZGH6hqtN82VgroygaNezKQddRaTmwWx/OPj9EcTmRn7TWazqJ1PnU+J/P+dphV4Lo9SrnRaS5AWzOVpqouFvmY943Tzb8i0XmtYjt7mdPoMX2dW2CuW0z38REbn3+yt2tsWkhdTTRiuYXsCLi4Nu6dcOWckTuNaZuZxIwTXU7i0bj1L77svcvq6fwMt7ef6T5ZBAQEBAQEBAQEBAQEBAQEBAQEBAQEBAQOT2yfra/pJ8pZnyfid8fhWGc13loHmWB6Fgaqo7VP00/MIFb5QT/AG7/AMVL4vNmtxpn11VmETCbRqhCrUBVSzZScwKEi5Ksu4cbHx01nmxxc0R0zETH1fPY/szk1jotFbR67z2+n7IeFxGV1c71Ia+/tA3B94nscK0YdRfxrU/nD083EyzxK4qTHVXp+m4Xe19u1KlIo6gK9tylb2OYak89ffzm2MvGpuab3qf1jTDHG+0clqxk6IruJnW99p2r9l4imUekxYPmV6bBetXMqsCrrcXG48d2t9xz8Xkfc2mdbiY1Pp63M4sZ4j5TuGOKZKVF0Lu9asysSU6tVQEk2ubsSe62nv68vl1zRWtK9NYcuJw5w2te07tPmULB1SFYLQFQ5kJJLkZQb5Cg3gkb730M8q+HczL63ifaOGmGtL2tHTEx2iPM777+UT40r9ouWNRmFic5IGgBNyQAdwl8dOnbF9pcrFntSMW9VjXfzL7nsvcvq6fwMe3k+k+WQQEBAQEBAQEBAQEBAQEBAQEBAQEBAQEDm9p4JmqViCtiy7zb/lqNZxvWZnbrS0RCD+jX5p+8JXolfrg/Rr80/eEdEnXB+jX5p+8I6JOuD9GvzT94R0SdcNOJ2ewNM3X7aecPvCR0SdcL3aGxMPXfrKtFXawFze+UagaHvM0uG0b9V8H+zJ/F/WDcvf1Zwn7Ov8X9YNyj4rYGEUqi4RGd72BZlUKtszMdbAXUaAm7DxDZuSn0Zw4ID4WkQfOUuLHkVJ3d9/ZI3Kdt/wCq+D/Zk/i/rJRuXn6rYP8AZk/i/rBuQ9FcEf7qn8X9YNyu8KtmNtwVRbwvI9npKkoICAgICAgICAgICAgICAgICAgICAgICBR7YwxztyrBbHgKq3Fj6SkAeieYnO8bXrOlI+HYaFSPZOGph3iWPVHkfdGg6o8j7o0HVHkfdGhHxtFstwDcajTiNY0Oq2bj1r01dTraxHEEcDNNZ3DPaNSlSypAxfTW1yOVr20va/gPdIn4pa6NfOTZHAHFlKa8gDqfG1u+PI3SUEDxmtqTYQM8Drmfg1rd6jcfbeVjv3TPwS5ZBAQEBAQEBAQEBAQEBAQEBAQEBAQEBAQMXQMCCAQd4OoPiIHP7WvSeyEgEbrkj2XOkrMaWhC+lv8AfMhLw4x/vmBHbaFW5+sMlVvGLcjVzIWaqdAXL6huYZh7wDYyNRJtKGJe47Rko2y+lP8AeMhLVXxtQDRzJJasPj6hOrn8IlEJP0p/vGQl59Kf7xgWGx6Iq3ZxmKnS5JH7u6WiIRuV5LKkBAQEBAQEBAQEBAQ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37326844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normAutofit fontScale="90000"/>
          </a:bodyPr>
          <a:lstStyle/>
          <a:p>
            <a:pPr eaLnBrk="1" hangingPunct="1"/>
            <a:r>
              <a:rPr lang="en-US" altLang="en-US" smtClean="0"/>
              <a:t>Proactive Interference</a:t>
            </a:r>
          </a:p>
        </p:txBody>
      </p:sp>
      <p:sp>
        <p:nvSpPr>
          <p:cNvPr id="60419" name="Rectangle 3"/>
          <p:cNvSpPr>
            <a:spLocks noGrp="1" noChangeArrowheads="1"/>
          </p:cNvSpPr>
          <p:nvPr>
            <p:ph type="body" sz="half" idx="1"/>
          </p:nvPr>
        </p:nvSpPr>
        <p:spPr>
          <a:xfrm>
            <a:off x="457200" y="1752600"/>
            <a:ext cx="4648200" cy="4171950"/>
          </a:xfrm>
        </p:spPr>
        <p:txBody>
          <a:bodyPr/>
          <a:lstStyle/>
          <a:p>
            <a:pPr algn="l" eaLnBrk="1" hangingPunct="1">
              <a:lnSpc>
                <a:spcPct val="90000"/>
              </a:lnSpc>
            </a:pPr>
            <a:r>
              <a:rPr lang="en-US" altLang="en-US" sz="2600" smtClean="0"/>
              <a:t>Opposite of retroactive interference</a:t>
            </a:r>
          </a:p>
          <a:p>
            <a:pPr algn="l" eaLnBrk="1" hangingPunct="1">
              <a:lnSpc>
                <a:spcPct val="90000"/>
              </a:lnSpc>
            </a:pPr>
            <a:r>
              <a:rPr lang="en-US" altLang="en-US" sz="2600" smtClean="0"/>
              <a:t>When an OLD memory interferes with remembering NEW information</a:t>
            </a:r>
          </a:p>
          <a:p>
            <a:pPr algn="l" eaLnBrk="1" hangingPunct="1">
              <a:lnSpc>
                <a:spcPct val="90000"/>
              </a:lnSpc>
            </a:pPr>
            <a:r>
              <a:rPr lang="en-US" altLang="en-US" sz="2600" smtClean="0"/>
              <a:t>Example: Memories of where you parked your car on campus the past week interferes with ability find car today </a:t>
            </a:r>
          </a:p>
        </p:txBody>
      </p:sp>
      <p:grpSp>
        <p:nvGrpSpPr>
          <p:cNvPr id="2" name="Group 4"/>
          <p:cNvGrpSpPr>
            <a:grpSpLocks/>
          </p:cNvGrpSpPr>
          <p:nvPr/>
        </p:nvGrpSpPr>
        <p:grpSpPr bwMode="auto">
          <a:xfrm>
            <a:off x="5181600" y="2286000"/>
            <a:ext cx="2924175" cy="3657600"/>
            <a:chOff x="3312" y="1104"/>
            <a:chExt cx="1842" cy="2304"/>
          </a:xfrm>
        </p:grpSpPr>
        <p:graphicFrame>
          <p:nvGraphicFramePr>
            <p:cNvPr id="60430" name="Object 5"/>
            <p:cNvGraphicFramePr>
              <a:graphicFrameLocks noChangeAspect="1"/>
            </p:cNvGraphicFramePr>
            <p:nvPr/>
          </p:nvGraphicFramePr>
          <p:xfrm>
            <a:off x="3312" y="1488"/>
            <a:ext cx="1104" cy="288"/>
          </p:xfrm>
          <a:graphic>
            <a:graphicData uri="http://schemas.openxmlformats.org/presentationml/2006/ole">
              <mc:AlternateContent xmlns:mc="http://schemas.openxmlformats.org/markup-compatibility/2006">
                <mc:Choice xmlns:v="urn:schemas-microsoft-com:vml" Requires="v">
                  <p:oleObj spid="_x0000_s28716" name="Clip" r:id="rId4" imgW="6545263" imgH="1706563" progId="MS_ClipArt_Gallery.2">
                    <p:embed/>
                  </p:oleObj>
                </mc:Choice>
                <mc:Fallback>
                  <p:oleObj name="Clip" r:id="rId4" imgW="6545263" imgH="1706563"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2" y="1488"/>
                          <a:ext cx="110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0431" name="Object 6"/>
            <p:cNvGraphicFramePr>
              <a:graphicFrameLocks noChangeAspect="1"/>
            </p:cNvGraphicFramePr>
            <p:nvPr/>
          </p:nvGraphicFramePr>
          <p:xfrm>
            <a:off x="3312" y="1104"/>
            <a:ext cx="1104" cy="288"/>
          </p:xfrm>
          <a:graphic>
            <a:graphicData uri="http://schemas.openxmlformats.org/presentationml/2006/ole">
              <mc:AlternateContent xmlns:mc="http://schemas.openxmlformats.org/markup-compatibility/2006">
                <mc:Choice xmlns:v="urn:schemas-microsoft-com:vml" Requires="v">
                  <p:oleObj spid="_x0000_s28717" name="Clip" r:id="rId6" imgW="6545263" imgH="1706563" progId="MS_ClipArt_Gallery.2">
                    <p:embed/>
                  </p:oleObj>
                </mc:Choice>
                <mc:Fallback>
                  <p:oleObj name="Clip" r:id="rId6" imgW="6545263" imgH="1706563"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2" y="1104"/>
                          <a:ext cx="110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0432" name="Object 7"/>
            <p:cNvGraphicFramePr>
              <a:graphicFrameLocks noChangeAspect="1"/>
            </p:cNvGraphicFramePr>
            <p:nvPr/>
          </p:nvGraphicFramePr>
          <p:xfrm>
            <a:off x="3312" y="1824"/>
            <a:ext cx="1104" cy="288"/>
          </p:xfrm>
          <a:graphic>
            <a:graphicData uri="http://schemas.openxmlformats.org/presentationml/2006/ole">
              <mc:AlternateContent xmlns:mc="http://schemas.openxmlformats.org/markup-compatibility/2006">
                <mc:Choice xmlns:v="urn:schemas-microsoft-com:vml" Requires="v">
                  <p:oleObj spid="_x0000_s28718" name="Clip" r:id="rId7" imgW="6545263" imgH="1706563" progId="MS_ClipArt_Gallery.2">
                    <p:embed/>
                  </p:oleObj>
                </mc:Choice>
                <mc:Fallback>
                  <p:oleObj name="Clip" r:id="rId7" imgW="6545263" imgH="1706563"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2" y="1824"/>
                          <a:ext cx="110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0433" name="Object 8"/>
            <p:cNvGraphicFramePr>
              <a:graphicFrameLocks noChangeAspect="1"/>
            </p:cNvGraphicFramePr>
            <p:nvPr/>
          </p:nvGraphicFramePr>
          <p:xfrm>
            <a:off x="3312" y="2256"/>
            <a:ext cx="1104" cy="288"/>
          </p:xfrm>
          <a:graphic>
            <a:graphicData uri="http://schemas.openxmlformats.org/presentationml/2006/ole">
              <mc:AlternateContent xmlns:mc="http://schemas.openxmlformats.org/markup-compatibility/2006">
                <mc:Choice xmlns:v="urn:schemas-microsoft-com:vml" Requires="v">
                  <p:oleObj spid="_x0000_s28719" name="Clip" r:id="rId8" imgW="6545263" imgH="1706563" progId="MS_ClipArt_Gallery.2">
                    <p:embed/>
                  </p:oleObj>
                </mc:Choice>
                <mc:Fallback>
                  <p:oleObj name="Clip" r:id="rId8" imgW="6545263" imgH="1706563"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2" y="2256"/>
                          <a:ext cx="110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0434" name="Object 9"/>
            <p:cNvGraphicFramePr>
              <a:graphicFrameLocks noChangeAspect="1"/>
            </p:cNvGraphicFramePr>
            <p:nvPr/>
          </p:nvGraphicFramePr>
          <p:xfrm>
            <a:off x="3312" y="2688"/>
            <a:ext cx="1104" cy="288"/>
          </p:xfrm>
          <a:graphic>
            <a:graphicData uri="http://schemas.openxmlformats.org/presentationml/2006/ole">
              <mc:AlternateContent xmlns:mc="http://schemas.openxmlformats.org/markup-compatibility/2006">
                <mc:Choice xmlns:v="urn:schemas-microsoft-com:vml" Requires="v">
                  <p:oleObj spid="_x0000_s28720" name="Clip" r:id="rId9" imgW="6545263" imgH="1706563" progId="MS_ClipArt_Gallery.2">
                    <p:embed/>
                  </p:oleObj>
                </mc:Choice>
                <mc:Fallback>
                  <p:oleObj name="Clip" r:id="rId9" imgW="6545263" imgH="1706563"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2" y="2688"/>
                          <a:ext cx="110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0435" name="Object 10"/>
            <p:cNvGraphicFramePr>
              <a:graphicFrameLocks noChangeAspect="1"/>
            </p:cNvGraphicFramePr>
            <p:nvPr/>
          </p:nvGraphicFramePr>
          <p:xfrm>
            <a:off x="3312" y="3120"/>
            <a:ext cx="1104" cy="288"/>
          </p:xfrm>
          <a:graphic>
            <a:graphicData uri="http://schemas.openxmlformats.org/presentationml/2006/ole">
              <mc:AlternateContent xmlns:mc="http://schemas.openxmlformats.org/markup-compatibility/2006">
                <mc:Choice xmlns:v="urn:schemas-microsoft-com:vml" Requires="v">
                  <p:oleObj spid="_x0000_s28721" name="Clip" r:id="rId10" imgW="6545263" imgH="1706563" progId="MS_ClipArt_Gallery.2">
                    <p:embed/>
                  </p:oleObj>
                </mc:Choice>
                <mc:Fallback>
                  <p:oleObj name="Clip" r:id="rId10" imgW="6545263" imgH="1706563"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2" y="3120"/>
                          <a:ext cx="110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60436" name="Group 11"/>
            <p:cNvGrpSpPr>
              <a:grpSpLocks/>
            </p:cNvGrpSpPr>
            <p:nvPr/>
          </p:nvGrpSpPr>
          <p:grpSpPr bwMode="auto">
            <a:xfrm>
              <a:off x="4800" y="1968"/>
              <a:ext cx="354" cy="778"/>
              <a:chOff x="4740" y="1919"/>
              <a:chExt cx="354" cy="778"/>
            </a:xfrm>
          </p:grpSpPr>
          <p:sp>
            <p:nvSpPr>
              <p:cNvPr id="60437" name="Oval 12"/>
              <p:cNvSpPr>
                <a:spLocks noChangeArrowheads="1"/>
              </p:cNvSpPr>
              <p:nvPr/>
            </p:nvSpPr>
            <p:spPr bwMode="auto">
              <a:xfrm rot="-159624">
                <a:off x="4740" y="1928"/>
                <a:ext cx="288" cy="288"/>
              </a:xfrm>
              <a:prstGeom prst="ellipse">
                <a:avLst/>
              </a:prstGeom>
              <a:solidFill>
                <a:srgbClr val="FFFFFF"/>
              </a:solidFill>
              <a:ln w="9525">
                <a:solidFill>
                  <a:schemeClr val="tx1"/>
                </a:solidFill>
                <a:round/>
                <a:headEnd/>
                <a:tailEnd/>
              </a:ln>
            </p:spPr>
            <p:txBody>
              <a:bodyPr wrap="none" anchor="ctr"/>
              <a:lstStyle>
                <a:lvl1pPr algn="just" eaLnBrk="0" hangingPunct="0">
                  <a:spcBef>
                    <a:spcPct val="20000"/>
                  </a:spcBef>
                  <a:buChar char="•"/>
                  <a:defRPr sz="3400">
                    <a:solidFill>
                      <a:schemeClr val="accent2"/>
                    </a:solidFill>
                    <a:latin typeface="Helvetica" pitchFamily="34" charset="0"/>
                  </a:defRPr>
                </a:lvl1pPr>
                <a:lvl2pPr marL="742950" indent="-285750" eaLnBrk="0" hangingPunct="0">
                  <a:spcBef>
                    <a:spcPct val="20000"/>
                  </a:spcBef>
                  <a:buChar char="–"/>
                  <a:defRPr sz="3000">
                    <a:solidFill>
                      <a:schemeClr val="hlink"/>
                    </a:solidFill>
                    <a:latin typeface="Helvetica" pitchFamily="34" charset="0"/>
                  </a:defRPr>
                </a:lvl2pPr>
                <a:lvl3pPr marL="1143000" indent="-228600" eaLnBrk="0" hangingPunct="0">
                  <a:spcBef>
                    <a:spcPct val="20000"/>
                  </a:spcBef>
                  <a:buChar char="•"/>
                  <a:defRPr sz="2800">
                    <a:solidFill>
                      <a:schemeClr val="tx1"/>
                    </a:solidFill>
                    <a:latin typeface="Helvetica" pitchFamily="34" charset="0"/>
                  </a:defRPr>
                </a:lvl3pPr>
                <a:lvl4pPr marL="1600200" indent="-228600" eaLnBrk="0" hangingPunct="0">
                  <a:spcBef>
                    <a:spcPct val="20000"/>
                  </a:spcBef>
                  <a:buChar char="–"/>
                  <a:defRPr sz="2400">
                    <a:solidFill>
                      <a:schemeClr val="tx1"/>
                    </a:solidFill>
                    <a:latin typeface="Helvetica" pitchFamily="34" charset="0"/>
                  </a:defRPr>
                </a:lvl4pPr>
                <a:lvl5pPr marL="2057400" indent="-228600" eaLnBrk="0" hangingPunct="0">
                  <a:spcBef>
                    <a:spcPct val="20000"/>
                  </a:spcBef>
                  <a:buChar char="»"/>
                  <a:defRPr sz="2000">
                    <a:solidFill>
                      <a:schemeClr val="tx1"/>
                    </a:solidFill>
                    <a:latin typeface="Helvetica" pitchFamily="34" charset="0"/>
                  </a:defRPr>
                </a:lvl5pPr>
                <a:lvl6pPr marL="2514600" indent="-228600" eaLnBrk="0" fontAlgn="base" hangingPunct="0">
                  <a:spcBef>
                    <a:spcPct val="20000"/>
                  </a:spcBef>
                  <a:spcAft>
                    <a:spcPct val="0"/>
                  </a:spcAft>
                  <a:buChar char="»"/>
                  <a:defRPr sz="2000">
                    <a:solidFill>
                      <a:schemeClr val="tx1"/>
                    </a:solidFill>
                    <a:latin typeface="Helvetica" pitchFamily="34" charset="0"/>
                  </a:defRPr>
                </a:lvl6pPr>
                <a:lvl7pPr marL="2971800" indent="-228600" eaLnBrk="0" fontAlgn="base" hangingPunct="0">
                  <a:spcBef>
                    <a:spcPct val="20000"/>
                  </a:spcBef>
                  <a:spcAft>
                    <a:spcPct val="0"/>
                  </a:spcAft>
                  <a:buChar char="»"/>
                  <a:defRPr sz="2000">
                    <a:solidFill>
                      <a:schemeClr val="tx1"/>
                    </a:solidFill>
                    <a:latin typeface="Helvetica" pitchFamily="34" charset="0"/>
                  </a:defRPr>
                </a:lvl7pPr>
                <a:lvl8pPr marL="3429000" indent="-228600" eaLnBrk="0" fontAlgn="base" hangingPunct="0">
                  <a:spcBef>
                    <a:spcPct val="20000"/>
                  </a:spcBef>
                  <a:spcAft>
                    <a:spcPct val="0"/>
                  </a:spcAft>
                  <a:buChar char="»"/>
                  <a:defRPr sz="2000">
                    <a:solidFill>
                      <a:schemeClr val="tx1"/>
                    </a:solidFill>
                    <a:latin typeface="Helvetica" pitchFamily="34" charset="0"/>
                  </a:defRPr>
                </a:lvl8pPr>
                <a:lvl9pPr marL="3886200" indent="-228600" eaLnBrk="0" fontAlgn="base" hangingPunct="0">
                  <a:spcBef>
                    <a:spcPct val="20000"/>
                  </a:spcBef>
                  <a:spcAft>
                    <a:spcPct val="0"/>
                  </a:spcAft>
                  <a:buChar char="»"/>
                  <a:defRPr sz="2000">
                    <a:solidFill>
                      <a:schemeClr val="tx1"/>
                    </a:solidFill>
                    <a:latin typeface="Helvetica" pitchFamily="34" charset="0"/>
                  </a:defRPr>
                </a:lvl9pPr>
              </a:lstStyle>
              <a:p>
                <a:pPr algn="l" eaLnBrk="1" hangingPunct="1">
                  <a:spcBef>
                    <a:spcPct val="0"/>
                  </a:spcBef>
                  <a:buFontTx/>
                  <a:buNone/>
                </a:pPr>
                <a:endParaRPr lang="en-US" altLang="en-US" sz="2400">
                  <a:solidFill>
                    <a:schemeClr val="tx1"/>
                  </a:solidFill>
                </a:endParaRPr>
              </a:p>
            </p:txBody>
          </p:sp>
          <p:grpSp>
            <p:nvGrpSpPr>
              <p:cNvPr id="60438" name="Group 13"/>
              <p:cNvGrpSpPr>
                <a:grpSpLocks/>
              </p:cNvGrpSpPr>
              <p:nvPr/>
            </p:nvGrpSpPr>
            <p:grpSpPr bwMode="auto">
              <a:xfrm>
                <a:off x="4767" y="1919"/>
                <a:ext cx="327" cy="778"/>
                <a:chOff x="4767" y="1919"/>
                <a:chExt cx="327" cy="778"/>
              </a:xfrm>
            </p:grpSpPr>
            <p:grpSp>
              <p:nvGrpSpPr>
                <p:cNvPr id="60439" name="Group 14"/>
                <p:cNvGrpSpPr>
                  <a:grpSpLocks/>
                </p:cNvGrpSpPr>
                <p:nvPr/>
              </p:nvGrpSpPr>
              <p:grpSpPr bwMode="auto">
                <a:xfrm>
                  <a:off x="4767" y="1919"/>
                  <a:ext cx="327" cy="778"/>
                  <a:chOff x="4767" y="1919"/>
                  <a:chExt cx="327" cy="778"/>
                </a:xfrm>
              </p:grpSpPr>
              <p:sp>
                <p:nvSpPr>
                  <p:cNvPr id="60441" name="Oval 15"/>
                  <p:cNvSpPr>
                    <a:spLocks noChangeArrowheads="1"/>
                  </p:cNvSpPr>
                  <p:nvPr/>
                </p:nvSpPr>
                <p:spPr bwMode="auto">
                  <a:xfrm rot="-159624">
                    <a:off x="4835" y="2023"/>
                    <a:ext cx="48" cy="48"/>
                  </a:xfrm>
                  <a:prstGeom prst="ellipse">
                    <a:avLst/>
                  </a:prstGeom>
                  <a:solidFill>
                    <a:srgbClr val="3366FF"/>
                  </a:solidFill>
                  <a:ln w="9525">
                    <a:solidFill>
                      <a:schemeClr val="tx1"/>
                    </a:solidFill>
                    <a:round/>
                    <a:headEnd/>
                    <a:tailEnd/>
                  </a:ln>
                </p:spPr>
                <p:txBody>
                  <a:bodyPr wrap="none" anchor="ctr"/>
                  <a:lstStyle>
                    <a:lvl1pPr algn="just" eaLnBrk="0" hangingPunct="0">
                      <a:spcBef>
                        <a:spcPct val="20000"/>
                      </a:spcBef>
                      <a:buChar char="•"/>
                      <a:defRPr sz="3400">
                        <a:solidFill>
                          <a:schemeClr val="accent2"/>
                        </a:solidFill>
                        <a:latin typeface="Helvetica" pitchFamily="34" charset="0"/>
                      </a:defRPr>
                    </a:lvl1pPr>
                    <a:lvl2pPr marL="742950" indent="-285750" eaLnBrk="0" hangingPunct="0">
                      <a:spcBef>
                        <a:spcPct val="20000"/>
                      </a:spcBef>
                      <a:buChar char="–"/>
                      <a:defRPr sz="3000">
                        <a:solidFill>
                          <a:schemeClr val="hlink"/>
                        </a:solidFill>
                        <a:latin typeface="Helvetica" pitchFamily="34" charset="0"/>
                      </a:defRPr>
                    </a:lvl2pPr>
                    <a:lvl3pPr marL="1143000" indent="-228600" eaLnBrk="0" hangingPunct="0">
                      <a:spcBef>
                        <a:spcPct val="20000"/>
                      </a:spcBef>
                      <a:buChar char="•"/>
                      <a:defRPr sz="2800">
                        <a:solidFill>
                          <a:schemeClr val="tx1"/>
                        </a:solidFill>
                        <a:latin typeface="Helvetica" pitchFamily="34" charset="0"/>
                      </a:defRPr>
                    </a:lvl3pPr>
                    <a:lvl4pPr marL="1600200" indent="-228600" eaLnBrk="0" hangingPunct="0">
                      <a:spcBef>
                        <a:spcPct val="20000"/>
                      </a:spcBef>
                      <a:buChar char="–"/>
                      <a:defRPr sz="2400">
                        <a:solidFill>
                          <a:schemeClr val="tx1"/>
                        </a:solidFill>
                        <a:latin typeface="Helvetica" pitchFamily="34" charset="0"/>
                      </a:defRPr>
                    </a:lvl4pPr>
                    <a:lvl5pPr marL="2057400" indent="-228600" eaLnBrk="0" hangingPunct="0">
                      <a:spcBef>
                        <a:spcPct val="20000"/>
                      </a:spcBef>
                      <a:buChar char="»"/>
                      <a:defRPr sz="2000">
                        <a:solidFill>
                          <a:schemeClr val="tx1"/>
                        </a:solidFill>
                        <a:latin typeface="Helvetica" pitchFamily="34" charset="0"/>
                      </a:defRPr>
                    </a:lvl5pPr>
                    <a:lvl6pPr marL="2514600" indent="-228600" eaLnBrk="0" fontAlgn="base" hangingPunct="0">
                      <a:spcBef>
                        <a:spcPct val="20000"/>
                      </a:spcBef>
                      <a:spcAft>
                        <a:spcPct val="0"/>
                      </a:spcAft>
                      <a:buChar char="»"/>
                      <a:defRPr sz="2000">
                        <a:solidFill>
                          <a:schemeClr val="tx1"/>
                        </a:solidFill>
                        <a:latin typeface="Helvetica" pitchFamily="34" charset="0"/>
                      </a:defRPr>
                    </a:lvl6pPr>
                    <a:lvl7pPr marL="2971800" indent="-228600" eaLnBrk="0" fontAlgn="base" hangingPunct="0">
                      <a:spcBef>
                        <a:spcPct val="20000"/>
                      </a:spcBef>
                      <a:spcAft>
                        <a:spcPct val="0"/>
                      </a:spcAft>
                      <a:buChar char="»"/>
                      <a:defRPr sz="2000">
                        <a:solidFill>
                          <a:schemeClr val="tx1"/>
                        </a:solidFill>
                        <a:latin typeface="Helvetica" pitchFamily="34" charset="0"/>
                      </a:defRPr>
                    </a:lvl7pPr>
                    <a:lvl8pPr marL="3429000" indent="-228600" eaLnBrk="0" fontAlgn="base" hangingPunct="0">
                      <a:spcBef>
                        <a:spcPct val="20000"/>
                      </a:spcBef>
                      <a:spcAft>
                        <a:spcPct val="0"/>
                      </a:spcAft>
                      <a:buChar char="»"/>
                      <a:defRPr sz="2000">
                        <a:solidFill>
                          <a:schemeClr val="tx1"/>
                        </a:solidFill>
                        <a:latin typeface="Helvetica" pitchFamily="34" charset="0"/>
                      </a:defRPr>
                    </a:lvl8pPr>
                    <a:lvl9pPr marL="3886200" indent="-228600" eaLnBrk="0" fontAlgn="base" hangingPunct="0">
                      <a:spcBef>
                        <a:spcPct val="20000"/>
                      </a:spcBef>
                      <a:spcAft>
                        <a:spcPct val="0"/>
                      </a:spcAft>
                      <a:buChar char="»"/>
                      <a:defRPr sz="2000">
                        <a:solidFill>
                          <a:schemeClr val="tx1"/>
                        </a:solidFill>
                        <a:latin typeface="Helvetica" pitchFamily="34" charset="0"/>
                      </a:defRPr>
                    </a:lvl9pPr>
                  </a:lstStyle>
                  <a:p>
                    <a:pPr algn="l" eaLnBrk="1" hangingPunct="1">
                      <a:spcBef>
                        <a:spcPct val="0"/>
                      </a:spcBef>
                      <a:buFontTx/>
                      <a:buNone/>
                    </a:pPr>
                    <a:endParaRPr lang="en-US" altLang="en-US" sz="2400">
                      <a:solidFill>
                        <a:schemeClr val="tx1"/>
                      </a:solidFill>
                    </a:endParaRPr>
                  </a:p>
                </p:txBody>
              </p:sp>
              <p:sp>
                <p:nvSpPr>
                  <p:cNvPr id="60442" name="Oval 16"/>
                  <p:cNvSpPr>
                    <a:spLocks noChangeArrowheads="1"/>
                  </p:cNvSpPr>
                  <p:nvPr/>
                </p:nvSpPr>
                <p:spPr bwMode="auto">
                  <a:xfrm rot="-159624">
                    <a:off x="4883" y="2021"/>
                    <a:ext cx="48" cy="48"/>
                  </a:xfrm>
                  <a:prstGeom prst="ellipse">
                    <a:avLst/>
                  </a:prstGeom>
                  <a:solidFill>
                    <a:srgbClr val="3366FF"/>
                  </a:solidFill>
                  <a:ln w="9525">
                    <a:solidFill>
                      <a:schemeClr val="tx1"/>
                    </a:solidFill>
                    <a:round/>
                    <a:headEnd/>
                    <a:tailEnd/>
                  </a:ln>
                </p:spPr>
                <p:txBody>
                  <a:bodyPr wrap="none" anchor="ctr"/>
                  <a:lstStyle>
                    <a:lvl1pPr algn="just" eaLnBrk="0" hangingPunct="0">
                      <a:spcBef>
                        <a:spcPct val="20000"/>
                      </a:spcBef>
                      <a:buChar char="•"/>
                      <a:defRPr sz="3400">
                        <a:solidFill>
                          <a:schemeClr val="accent2"/>
                        </a:solidFill>
                        <a:latin typeface="Helvetica" pitchFamily="34" charset="0"/>
                      </a:defRPr>
                    </a:lvl1pPr>
                    <a:lvl2pPr marL="742950" indent="-285750" eaLnBrk="0" hangingPunct="0">
                      <a:spcBef>
                        <a:spcPct val="20000"/>
                      </a:spcBef>
                      <a:buChar char="–"/>
                      <a:defRPr sz="3000">
                        <a:solidFill>
                          <a:schemeClr val="hlink"/>
                        </a:solidFill>
                        <a:latin typeface="Helvetica" pitchFamily="34" charset="0"/>
                      </a:defRPr>
                    </a:lvl2pPr>
                    <a:lvl3pPr marL="1143000" indent="-228600" eaLnBrk="0" hangingPunct="0">
                      <a:spcBef>
                        <a:spcPct val="20000"/>
                      </a:spcBef>
                      <a:buChar char="•"/>
                      <a:defRPr sz="2800">
                        <a:solidFill>
                          <a:schemeClr val="tx1"/>
                        </a:solidFill>
                        <a:latin typeface="Helvetica" pitchFamily="34" charset="0"/>
                      </a:defRPr>
                    </a:lvl3pPr>
                    <a:lvl4pPr marL="1600200" indent="-228600" eaLnBrk="0" hangingPunct="0">
                      <a:spcBef>
                        <a:spcPct val="20000"/>
                      </a:spcBef>
                      <a:buChar char="–"/>
                      <a:defRPr sz="2400">
                        <a:solidFill>
                          <a:schemeClr val="tx1"/>
                        </a:solidFill>
                        <a:latin typeface="Helvetica" pitchFamily="34" charset="0"/>
                      </a:defRPr>
                    </a:lvl4pPr>
                    <a:lvl5pPr marL="2057400" indent="-228600" eaLnBrk="0" hangingPunct="0">
                      <a:spcBef>
                        <a:spcPct val="20000"/>
                      </a:spcBef>
                      <a:buChar char="»"/>
                      <a:defRPr sz="2000">
                        <a:solidFill>
                          <a:schemeClr val="tx1"/>
                        </a:solidFill>
                        <a:latin typeface="Helvetica" pitchFamily="34" charset="0"/>
                      </a:defRPr>
                    </a:lvl5pPr>
                    <a:lvl6pPr marL="2514600" indent="-228600" eaLnBrk="0" fontAlgn="base" hangingPunct="0">
                      <a:spcBef>
                        <a:spcPct val="20000"/>
                      </a:spcBef>
                      <a:spcAft>
                        <a:spcPct val="0"/>
                      </a:spcAft>
                      <a:buChar char="»"/>
                      <a:defRPr sz="2000">
                        <a:solidFill>
                          <a:schemeClr val="tx1"/>
                        </a:solidFill>
                        <a:latin typeface="Helvetica" pitchFamily="34" charset="0"/>
                      </a:defRPr>
                    </a:lvl6pPr>
                    <a:lvl7pPr marL="2971800" indent="-228600" eaLnBrk="0" fontAlgn="base" hangingPunct="0">
                      <a:spcBef>
                        <a:spcPct val="20000"/>
                      </a:spcBef>
                      <a:spcAft>
                        <a:spcPct val="0"/>
                      </a:spcAft>
                      <a:buChar char="»"/>
                      <a:defRPr sz="2000">
                        <a:solidFill>
                          <a:schemeClr val="tx1"/>
                        </a:solidFill>
                        <a:latin typeface="Helvetica" pitchFamily="34" charset="0"/>
                      </a:defRPr>
                    </a:lvl7pPr>
                    <a:lvl8pPr marL="3429000" indent="-228600" eaLnBrk="0" fontAlgn="base" hangingPunct="0">
                      <a:spcBef>
                        <a:spcPct val="20000"/>
                      </a:spcBef>
                      <a:spcAft>
                        <a:spcPct val="0"/>
                      </a:spcAft>
                      <a:buChar char="»"/>
                      <a:defRPr sz="2000">
                        <a:solidFill>
                          <a:schemeClr val="tx1"/>
                        </a:solidFill>
                        <a:latin typeface="Helvetica" pitchFamily="34" charset="0"/>
                      </a:defRPr>
                    </a:lvl8pPr>
                    <a:lvl9pPr marL="3886200" indent="-228600" eaLnBrk="0" fontAlgn="base" hangingPunct="0">
                      <a:spcBef>
                        <a:spcPct val="20000"/>
                      </a:spcBef>
                      <a:spcAft>
                        <a:spcPct val="0"/>
                      </a:spcAft>
                      <a:buChar char="»"/>
                      <a:defRPr sz="2000">
                        <a:solidFill>
                          <a:schemeClr val="tx1"/>
                        </a:solidFill>
                        <a:latin typeface="Helvetica" pitchFamily="34" charset="0"/>
                      </a:defRPr>
                    </a:lvl9pPr>
                  </a:lstStyle>
                  <a:p>
                    <a:pPr algn="l" eaLnBrk="1" hangingPunct="1">
                      <a:spcBef>
                        <a:spcPct val="0"/>
                      </a:spcBef>
                      <a:buFontTx/>
                      <a:buNone/>
                    </a:pPr>
                    <a:endParaRPr lang="en-US" altLang="en-US" sz="2400">
                      <a:solidFill>
                        <a:schemeClr val="tx1"/>
                      </a:solidFill>
                    </a:endParaRPr>
                  </a:p>
                </p:txBody>
              </p:sp>
              <p:sp>
                <p:nvSpPr>
                  <p:cNvPr id="60443" name="Line 17"/>
                  <p:cNvSpPr>
                    <a:spLocks noChangeShapeType="1"/>
                  </p:cNvSpPr>
                  <p:nvPr/>
                </p:nvSpPr>
                <p:spPr bwMode="auto">
                  <a:xfrm rot="-159624">
                    <a:off x="4900" y="2214"/>
                    <a:ext cx="0"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0444" name="Line 18"/>
                  <p:cNvSpPr>
                    <a:spLocks noChangeShapeType="1"/>
                  </p:cNvSpPr>
                  <p:nvPr/>
                </p:nvSpPr>
                <p:spPr bwMode="auto">
                  <a:xfrm rot="-159624" flipH="1" flipV="1">
                    <a:off x="4800" y="2264"/>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0445" name="Line 19"/>
                  <p:cNvSpPr>
                    <a:spLocks noChangeShapeType="1"/>
                  </p:cNvSpPr>
                  <p:nvPr/>
                </p:nvSpPr>
                <p:spPr bwMode="auto">
                  <a:xfrm rot="21440376" flipV="1">
                    <a:off x="4895" y="2260"/>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0446" name="Line 20"/>
                  <p:cNvSpPr>
                    <a:spLocks noChangeShapeType="1"/>
                  </p:cNvSpPr>
                  <p:nvPr/>
                </p:nvSpPr>
                <p:spPr bwMode="auto">
                  <a:xfrm rot="21440376" flipH="1">
                    <a:off x="4767" y="2601"/>
                    <a:ext cx="144"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0447" name="Line 21"/>
                  <p:cNvSpPr>
                    <a:spLocks noChangeShapeType="1"/>
                  </p:cNvSpPr>
                  <p:nvPr/>
                </p:nvSpPr>
                <p:spPr bwMode="auto">
                  <a:xfrm rot="-159624">
                    <a:off x="4911" y="2594"/>
                    <a:ext cx="144"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0448" name="Text Box 22"/>
                  <p:cNvSpPr txBox="1">
                    <a:spLocks noChangeArrowheads="1"/>
                  </p:cNvSpPr>
                  <p:nvPr/>
                </p:nvSpPr>
                <p:spPr bwMode="auto">
                  <a:xfrm rot="-159624">
                    <a:off x="4978" y="1919"/>
                    <a:ext cx="11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eaLnBrk="0" hangingPunct="0">
                      <a:spcBef>
                        <a:spcPct val="20000"/>
                      </a:spcBef>
                      <a:buChar char="•"/>
                      <a:defRPr sz="3400">
                        <a:solidFill>
                          <a:schemeClr val="accent2"/>
                        </a:solidFill>
                        <a:latin typeface="Helvetica" pitchFamily="34" charset="0"/>
                      </a:defRPr>
                    </a:lvl1pPr>
                    <a:lvl2pPr marL="742950" indent="-285750" eaLnBrk="0" hangingPunct="0">
                      <a:spcBef>
                        <a:spcPct val="20000"/>
                      </a:spcBef>
                      <a:buChar char="–"/>
                      <a:defRPr sz="3000">
                        <a:solidFill>
                          <a:schemeClr val="hlink"/>
                        </a:solidFill>
                        <a:latin typeface="Helvetica" pitchFamily="34" charset="0"/>
                      </a:defRPr>
                    </a:lvl2pPr>
                    <a:lvl3pPr marL="1143000" indent="-228600" eaLnBrk="0" hangingPunct="0">
                      <a:spcBef>
                        <a:spcPct val="20000"/>
                      </a:spcBef>
                      <a:buChar char="•"/>
                      <a:defRPr sz="2800">
                        <a:solidFill>
                          <a:schemeClr val="tx1"/>
                        </a:solidFill>
                        <a:latin typeface="Helvetica" pitchFamily="34" charset="0"/>
                      </a:defRPr>
                    </a:lvl3pPr>
                    <a:lvl4pPr marL="1600200" indent="-228600" eaLnBrk="0" hangingPunct="0">
                      <a:spcBef>
                        <a:spcPct val="20000"/>
                      </a:spcBef>
                      <a:buChar char="–"/>
                      <a:defRPr sz="2400">
                        <a:solidFill>
                          <a:schemeClr val="tx1"/>
                        </a:solidFill>
                        <a:latin typeface="Helvetica" pitchFamily="34" charset="0"/>
                      </a:defRPr>
                    </a:lvl4pPr>
                    <a:lvl5pPr marL="2057400" indent="-228600" eaLnBrk="0" hangingPunct="0">
                      <a:spcBef>
                        <a:spcPct val="20000"/>
                      </a:spcBef>
                      <a:buChar char="»"/>
                      <a:defRPr sz="2000">
                        <a:solidFill>
                          <a:schemeClr val="tx1"/>
                        </a:solidFill>
                        <a:latin typeface="Helvetica" pitchFamily="34" charset="0"/>
                      </a:defRPr>
                    </a:lvl5pPr>
                    <a:lvl6pPr marL="2514600" indent="-228600" eaLnBrk="0" fontAlgn="base" hangingPunct="0">
                      <a:spcBef>
                        <a:spcPct val="20000"/>
                      </a:spcBef>
                      <a:spcAft>
                        <a:spcPct val="0"/>
                      </a:spcAft>
                      <a:buChar char="»"/>
                      <a:defRPr sz="2000">
                        <a:solidFill>
                          <a:schemeClr val="tx1"/>
                        </a:solidFill>
                        <a:latin typeface="Helvetica" pitchFamily="34" charset="0"/>
                      </a:defRPr>
                    </a:lvl6pPr>
                    <a:lvl7pPr marL="2971800" indent="-228600" eaLnBrk="0" fontAlgn="base" hangingPunct="0">
                      <a:spcBef>
                        <a:spcPct val="20000"/>
                      </a:spcBef>
                      <a:spcAft>
                        <a:spcPct val="0"/>
                      </a:spcAft>
                      <a:buChar char="»"/>
                      <a:defRPr sz="2000">
                        <a:solidFill>
                          <a:schemeClr val="tx1"/>
                        </a:solidFill>
                        <a:latin typeface="Helvetica" pitchFamily="34" charset="0"/>
                      </a:defRPr>
                    </a:lvl7pPr>
                    <a:lvl8pPr marL="3429000" indent="-228600" eaLnBrk="0" fontAlgn="base" hangingPunct="0">
                      <a:spcBef>
                        <a:spcPct val="20000"/>
                      </a:spcBef>
                      <a:spcAft>
                        <a:spcPct val="0"/>
                      </a:spcAft>
                      <a:buChar char="»"/>
                      <a:defRPr sz="2000">
                        <a:solidFill>
                          <a:schemeClr val="tx1"/>
                        </a:solidFill>
                        <a:latin typeface="Helvetica" pitchFamily="34" charset="0"/>
                      </a:defRPr>
                    </a:lvl8pPr>
                    <a:lvl9pPr marL="3886200" indent="-228600" eaLnBrk="0" fontAlgn="base" hangingPunct="0">
                      <a:spcBef>
                        <a:spcPct val="20000"/>
                      </a:spcBef>
                      <a:spcAft>
                        <a:spcPct val="0"/>
                      </a:spcAft>
                      <a:buChar char="»"/>
                      <a:defRPr sz="2000">
                        <a:solidFill>
                          <a:schemeClr val="tx1"/>
                        </a:solidFill>
                        <a:latin typeface="Helvetica" pitchFamily="34" charset="0"/>
                      </a:defRPr>
                    </a:lvl9pPr>
                  </a:lstStyle>
                  <a:p>
                    <a:pPr algn="l">
                      <a:spcBef>
                        <a:spcPct val="0"/>
                      </a:spcBef>
                      <a:buFontTx/>
                      <a:buNone/>
                    </a:pPr>
                    <a:endParaRPr lang="en-US" altLang="en-US" sz="2400">
                      <a:solidFill>
                        <a:schemeClr val="tx1"/>
                      </a:solidFill>
                      <a:latin typeface="Arial" charset="0"/>
                    </a:endParaRPr>
                  </a:p>
                </p:txBody>
              </p:sp>
            </p:grpSp>
            <p:sp>
              <p:nvSpPr>
                <p:cNvPr id="60440" name="Arc 23"/>
                <p:cNvSpPr>
                  <a:spLocks/>
                </p:cNvSpPr>
                <p:nvPr/>
              </p:nvSpPr>
              <p:spPr bwMode="auto">
                <a:xfrm rot="-2277724">
                  <a:off x="4800" y="2112"/>
                  <a:ext cx="185" cy="212"/>
                </a:xfrm>
                <a:custGeom>
                  <a:avLst/>
                  <a:gdLst>
                    <a:gd name="T0" fmla="*/ 0 w 19779"/>
                    <a:gd name="T1" fmla="*/ 0 h 20955"/>
                    <a:gd name="T2" fmla="*/ 0 w 19779"/>
                    <a:gd name="T3" fmla="*/ 0 h 20955"/>
                    <a:gd name="T4" fmla="*/ 0 w 19779"/>
                    <a:gd name="T5" fmla="*/ 0 h 20955"/>
                    <a:gd name="T6" fmla="*/ 0 60000 65536"/>
                    <a:gd name="T7" fmla="*/ 0 60000 65536"/>
                    <a:gd name="T8" fmla="*/ 0 60000 65536"/>
                    <a:gd name="T9" fmla="*/ 0 w 19779"/>
                    <a:gd name="T10" fmla="*/ 0 h 20955"/>
                    <a:gd name="T11" fmla="*/ 19779 w 19779"/>
                    <a:gd name="T12" fmla="*/ 20955 h 20955"/>
                  </a:gdLst>
                  <a:ahLst/>
                  <a:cxnLst>
                    <a:cxn ang="T6">
                      <a:pos x="T0" y="T1"/>
                    </a:cxn>
                    <a:cxn ang="T7">
                      <a:pos x="T2" y="T3"/>
                    </a:cxn>
                    <a:cxn ang="T8">
                      <a:pos x="T4" y="T5"/>
                    </a:cxn>
                  </a:cxnLst>
                  <a:rect l="T9" t="T10" r="T11" b="T12"/>
                  <a:pathLst>
                    <a:path w="19779" h="20955" fill="none" extrusionOk="0">
                      <a:moveTo>
                        <a:pt x="5239" y="-1"/>
                      </a:moveTo>
                      <a:cubicBezTo>
                        <a:pt x="11723" y="1621"/>
                        <a:pt x="17092" y="6153"/>
                        <a:pt x="19778" y="12274"/>
                      </a:cubicBezTo>
                    </a:path>
                    <a:path w="19779" h="20955" stroke="0" extrusionOk="0">
                      <a:moveTo>
                        <a:pt x="5239" y="-1"/>
                      </a:moveTo>
                      <a:cubicBezTo>
                        <a:pt x="11723" y="1621"/>
                        <a:pt x="17092" y="6153"/>
                        <a:pt x="19778" y="12274"/>
                      </a:cubicBezTo>
                      <a:lnTo>
                        <a:pt x="0" y="20955"/>
                      </a:lnTo>
                      <a:lnTo>
                        <a:pt x="5239" y="-1"/>
                      </a:lnTo>
                      <a:close/>
                    </a:path>
                  </a:pathLst>
                </a:custGeom>
                <a:noFill/>
                <a:ln w="38100">
                  <a:solidFill>
                    <a:schemeClr val="hlink"/>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grpSp>
        <p:nvGrpSpPr>
          <p:cNvPr id="6" name="Group 24"/>
          <p:cNvGrpSpPr>
            <a:grpSpLocks/>
          </p:cNvGrpSpPr>
          <p:nvPr/>
        </p:nvGrpSpPr>
        <p:grpSpPr bwMode="auto">
          <a:xfrm>
            <a:off x="7086600" y="2743200"/>
            <a:ext cx="1577975" cy="3162300"/>
            <a:chOff x="4512" y="1392"/>
            <a:chExt cx="994" cy="1992"/>
          </a:xfrm>
        </p:grpSpPr>
        <p:sp>
          <p:nvSpPr>
            <p:cNvPr id="60422" name="WordArt 25"/>
            <p:cNvSpPr>
              <a:spLocks noChangeArrowheads="1" noChangeShapeType="1" noTextEdit="1"/>
            </p:cNvSpPr>
            <p:nvPr/>
          </p:nvSpPr>
          <p:spPr bwMode="auto">
            <a:xfrm>
              <a:off x="4944" y="1392"/>
              <a:ext cx="178" cy="408"/>
            </a:xfrm>
            <a:prstGeom prst="rect">
              <a:avLst/>
            </a:prstGeom>
          </p:spPr>
          <p:txBody>
            <a:bodyPr wrap="none" fromWordArt="1">
              <a:prstTxWarp prst="textPlain">
                <a:avLst>
                  <a:gd name="adj" fmla="val 50000"/>
                </a:avLst>
              </a:prstTxWarp>
            </a:bodyPr>
            <a:lstStyle/>
            <a:p>
              <a:pPr algn="ctr"/>
              <a:r>
                <a:rPr lang="en-US" sz="3600" kern="10">
                  <a:ln w="9525">
                    <a:solidFill>
                      <a:schemeClr val="hlink"/>
                    </a:solidFill>
                    <a:round/>
                    <a:headEnd type="none" w="sm" len="sm"/>
                    <a:tailEnd type="none" w="sm" len="sm"/>
                  </a:ln>
                  <a:solidFill>
                    <a:srgbClr val="FFFFFF"/>
                  </a:solidFill>
                  <a:latin typeface="Arial Black"/>
                </a:rPr>
                <a:t>?</a:t>
              </a:r>
            </a:p>
          </p:txBody>
        </p:sp>
        <p:sp>
          <p:nvSpPr>
            <p:cNvPr id="60423" name="WordArt 26"/>
            <p:cNvSpPr>
              <a:spLocks noChangeArrowheads="1" noChangeShapeType="1" noTextEdit="1"/>
            </p:cNvSpPr>
            <p:nvPr/>
          </p:nvSpPr>
          <p:spPr bwMode="auto">
            <a:xfrm>
              <a:off x="5280" y="2112"/>
              <a:ext cx="178" cy="408"/>
            </a:xfrm>
            <a:prstGeom prst="rect">
              <a:avLst/>
            </a:prstGeom>
          </p:spPr>
          <p:txBody>
            <a:bodyPr wrap="none" fromWordArt="1">
              <a:prstTxWarp prst="textPlain">
                <a:avLst>
                  <a:gd name="adj" fmla="val 50000"/>
                </a:avLst>
              </a:prstTxWarp>
            </a:bodyPr>
            <a:lstStyle/>
            <a:p>
              <a:pPr algn="ctr"/>
              <a:r>
                <a:rPr lang="en-US" sz="3600" kern="10">
                  <a:ln w="9525">
                    <a:solidFill>
                      <a:schemeClr val="hlink"/>
                    </a:solidFill>
                    <a:round/>
                    <a:headEnd type="none" w="sm" len="sm"/>
                    <a:tailEnd type="none" w="sm" len="sm"/>
                  </a:ln>
                  <a:solidFill>
                    <a:srgbClr val="FFFFFF"/>
                  </a:solidFill>
                  <a:latin typeface="Arial Black"/>
                </a:rPr>
                <a:t>?</a:t>
              </a:r>
            </a:p>
          </p:txBody>
        </p:sp>
        <p:sp>
          <p:nvSpPr>
            <p:cNvPr id="60424" name="WordArt 27"/>
            <p:cNvSpPr>
              <a:spLocks noChangeArrowheads="1" noChangeShapeType="1" noTextEdit="1"/>
            </p:cNvSpPr>
            <p:nvPr/>
          </p:nvSpPr>
          <p:spPr bwMode="auto">
            <a:xfrm>
              <a:off x="4512" y="1440"/>
              <a:ext cx="178" cy="408"/>
            </a:xfrm>
            <a:prstGeom prst="rect">
              <a:avLst/>
            </a:prstGeom>
          </p:spPr>
          <p:txBody>
            <a:bodyPr wrap="none" fromWordArt="1">
              <a:prstTxWarp prst="textPlain">
                <a:avLst>
                  <a:gd name="adj" fmla="val 50000"/>
                </a:avLst>
              </a:prstTxWarp>
            </a:bodyPr>
            <a:lstStyle/>
            <a:p>
              <a:pPr algn="ctr"/>
              <a:r>
                <a:rPr lang="en-US" sz="3600" kern="10">
                  <a:ln w="9525">
                    <a:solidFill>
                      <a:schemeClr val="hlink"/>
                    </a:solidFill>
                    <a:round/>
                    <a:headEnd type="none" w="sm" len="sm"/>
                    <a:tailEnd type="none" w="sm" len="sm"/>
                  </a:ln>
                  <a:solidFill>
                    <a:srgbClr val="FFFFFF"/>
                  </a:solidFill>
                  <a:latin typeface="Arial Black"/>
                </a:rPr>
                <a:t>?</a:t>
              </a:r>
            </a:p>
          </p:txBody>
        </p:sp>
        <p:sp>
          <p:nvSpPr>
            <p:cNvPr id="60425" name="WordArt 28"/>
            <p:cNvSpPr>
              <a:spLocks noChangeArrowheads="1" noChangeShapeType="1" noTextEdit="1"/>
            </p:cNvSpPr>
            <p:nvPr/>
          </p:nvSpPr>
          <p:spPr bwMode="auto">
            <a:xfrm>
              <a:off x="4512" y="2112"/>
              <a:ext cx="178" cy="408"/>
            </a:xfrm>
            <a:prstGeom prst="rect">
              <a:avLst/>
            </a:prstGeom>
          </p:spPr>
          <p:txBody>
            <a:bodyPr wrap="none" fromWordArt="1">
              <a:prstTxWarp prst="textPlain">
                <a:avLst>
                  <a:gd name="adj" fmla="val 50000"/>
                </a:avLst>
              </a:prstTxWarp>
            </a:bodyPr>
            <a:lstStyle/>
            <a:p>
              <a:pPr algn="ctr"/>
              <a:r>
                <a:rPr lang="en-US" sz="3600" kern="10">
                  <a:ln w="9525">
                    <a:solidFill>
                      <a:schemeClr val="hlink"/>
                    </a:solidFill>
                    <a:round/>
                    <a:headEnd type="none" w="sm" len="sm"/>
                    <a:tailEnd type="none" w="sm" len="sm"/>
                  </a:ln>
                  <a:solidFill>
                    <a:srgbClr val="FFFFFF"/>
                  </a:solidFill>
                  <a:latin typeface="Arial Black"/>
                </a:rPr>
                <a:t>?</a:t>
              </a:r>
            </a:p>
          </p:txBody>
        </p:sp>
        <p:sp>
          <p:nvSpPr>
            <p:cNvPr id="60426" name="WordArt 29"/>
            <p:cNvSpPr>
              <a:spLocks noChangeArrowheads="1" noChangeShapeType="1" noTextEdit="1"/>
            </p:cNvSpPr>
            <p:nvPr/>
          </p:nvSpPr>
          <p:spPr bwMode="auto">
            <a:xfrm>
              <a:off x="5328" y="1440"/>
              <a:ext cx="178" cy="408"/>
            </a:xfrm>
            <a:prstGeom prst="rect">
              <a:avLst/>
            </a:prstGeom>
          </p:spPr>
          <p:txBody>
            <a:bodyPr wrap="none" fromWordArt="1">
              <a:prstTxWarp prst="textPlain">
                <a:avLst>
                  <a:gd name="adj" fmla="val 50000"/>
                </a:avLst>
              </a:prstTxWarp>
            </a:bodyPr>
            <a:lstStyle/>
            <a:p>
              <a:pPr algn="ctr"/>
              <a:r>
                <a:rPr lang="en-US" sz="3600" kern="10">
                  <a:ln w="9525">
                    <a:solidFill>
                      <a:schemeClr val="hlink"/>
                    </a:solidFill>
                    <a:round/>
                    <a:headEnd type="none" w="sm" len="sm"/>
                    <a:tailEnd type="none" w="sm" len="sm"/>
                  </a:ln>
                  <a:solidFill>
                    <a:srgbClr val="FFFFFF"/>
                  </a:solidFill>
                  <a:latin typeface="Arial Black"/>
                </a:rPr>
                <a:t>?</a:t>
              </a:r>
            </a:p>
          </p:txBody>
        </p:sp>
        <p:sp>
          <p:nvSpPr>
            <p:cNvPr id="60427" name="WordArt 30"/>
            <p:cNvSpPr>
              <a:spLocks noChangeArrowheads="1" noChangeShapeType="1" noTextEdit="1"/>
            </p:cNvSpPr>
            <p:nvPr/>
          </p:nvSpPr>
          <p:spPr bwMode="auto">
            <a:xfrm>
              <a:off x="4512" y="2832"/>
              <a:ext cx="178" cy="408"/>
            </a:xfrm>
            <a:prstGeom prst="rect">
              <a:avLst/>
            </a:prstGeom>
          </p:spPr>
          <p:txBody>
            <a:bodyPr wrap="none" fromWordArt="1">
              <a:prstTxWarp prst="textPlain">
                <a:avLst>
                  <a:gd name="adj" fmla="val 50000"/>
                </a:avLst>
              </a:prstTxWarp>
            </a:bodyPr>
            <a:lstStyle/>
            <a:p>
              <a:pPr algn="ctr"/>
              <a:r>
                <a:rPr lang="en-US" sz="3600" kern="10">
                  <a:ln w="9525">
                    <a:solidFill>
                      <a:schemeClr val="hlink"/>
                    </a:solidFill>
                    <a:round/>
                    <a:headEnd type="none" w="sm" len="sm"/>
                    <a:tailEnd type="none" w="sm" len="sm"/>
                  </a:ln>
                  <a:solidFill>
                    <a:srgbClr val="FFFFFF"/>
                  </a:solidFill>
                  <a:latin typeface="Arial Black"/>
                </a:rPr>
                <a:t>?</a:t>
              </a:r>
            </a:p>
          </p:txBody>
        </p:sp>
        <p:sp>
          <p:nvSpPr>
            <p:cNvPr id="60428" name="WordArt 31"/>
            <p:cNvSpPr>
              <a:spLocks noChangeArrowheads="1" noChangeShapeType="1" noTextEdit="1"/>
            </p:cNvSpPr>
            <p:nvPr/>
          </p:nvSpPr>
          <p:spPr bwMode="auto">
            <a:xfrm>
              <a:off x="5328" y="2784"/>
              <a:ext cx="178" cy="408"/>
            </a:xfrm>
            <a:prstGeom prst="rect">
              <a:avLst/>
            </a:prstGeom>
          </p:spPr>
          <p:txBody>
            <a:bodyPr wrap="none" fromWordArt="1">
              <a:prstTxWarp prst="textPlain">
                <a:avLst>
                  <a:gd name="adj" fmla="val 50000"/>
                </a:avLst>
              </a:prstTxWarp>
            </a:bodyPr>
            <a:lstStyle/>
            <a:p>
              <a:pPr algn="ctr"/>
              <a:r>
                <a:rPr lang="en-US" sz="3600" kern="10">
                  <a:ln w="9525">
                    <a:solidFill>
                      <a:schemeClr val="hlink"/>
                    </a:solidFill>
                    <a:round/>
                    <a:headEnd type="none" w="sm" len="sm"/>
                    <a:tailEnd type="none" w="sm" len="sm"/>
                  </a:ln>
                  <a:solidFill>
                    <a:srgbClr val="FFFFFF"/>
                  </a:solidFill>
                  <a:latin typeface="Arial Black"/>
                </a:rPr>
                <a:t>?</a:t>
              </a:r>
            </a:p>
          </p:txBody>
        </p:sp>
        <p:sp>
          <p:nvSpPr>
            <p:cNvPr id="60429" name="WordArt 32"/>
            <p:cNvSpPr>
              <a:spLocks noChangeArrowheads="1" noChangeShapeType="1" noTextEdit="1"/>
            </p:cNvSpPr>
            <p:nvPr/>
          </p:nvSpPr>
          <p:spPr bwMode="auto">
            <a:xfrm>
              <a:off x="4944" y="2976"/>
              <a:ext cx="178" cy="408"/>
            </a:xfrm>
            <a:prstGeom prst="rect">
              <a:avLst/>
            </a:prstGeom>
          </p:spPr>
          <p:txBody>
            <a:bodyPr wrap="none" fromWordArt="1">
              <a:prstTxWarp prst="textPlain">
                <a:avLst>
                  <a:gd name="adj" fmla="val 50000"/>
                </a:avLst>
              </a:prstTxWarp>
            </a:bodyPr>
            <a:lstStyle/>
            <a:p>
              <a:pPr algn="ctr"/>
              <a:r>
                <a:rPr lang="en-US" sz="3600" kern="10">
                  <a:ln w="9525">
                    <a:solidFill>
                      <a:schemeClr val="hlink"/>
                    </a:solidFill>
                    <a:round/>
                    <a:headEnd type="none" w="sm" len="sm"/>
                    <a:tailEnd type="none" w="sm" len="sm"/>
                  </a:ln>
                  <a:solidFill>
                    <a:srgbClr val="FFFFFF"/>
                  </a:solidFill>
                  <a:latin typeface="Arial Black"/>
                </a:rPr>
                <a:t>?</a:t>
              </a:r>
            </a:p>
          </p:txBody>
        </p:sp>
      </p:grpSp>
    </p:spTree>
    <p:extLst>
      <p:ext uri="{BB962C8B-B14F-4D97-AF65-F5344CB8AC3E}">
        <p14:creationId xmlns:p14="http://schemas.microsoft.com/office/powerpoint/2010/main" val="35303800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par>
                          <p:cTn id="7" fill="hold" nodeType="afterGroup">
                            <p:stCondLst>
                              <p:cond delay="500"/>
                            </p:stCondLst>
                            <p:childTnLst>
                              <p:par>
                                <p:cTn id="8" presetID="23" presetClass="entr" presetSubtype="528"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 calcmode="lin" valueType="num">
                                      <p:cBhvr>
                                        <p:cTn id="12" dur="500" fill="hold"/>
                                        <p:tgtEl>
                                          <p:spTgt spid="6"/>
                                        </p:tgtEl>
                                        <p:attrNameLst>
                                          <p:attrName>ppt_x</p:attrName>
                                        </p:attrNameLst>
                                      </p:cBhvr>
                                      <p:tavLst>
                                        <p:tav tm="0">
                                          <p:val>
                                            <p:fltVal val="0.5"/>
                                          </p:val>
                                        </p:tav>
                                        <p:tav tm="100000">
                                          <p:val>
                                            <p:strVal val="#ppt_x"/>
                                          </p:val>
                                        </p:tav>
                                      </p:tavLst>
                                    </p:anim>
                                    <p:anim calcmode="lin" valueType="num">
                                      <p:cBhvr>
                                        <p:cTn id="13" dur="500" fill="hold"/>
                                        <p:tgtEl>
                                          <p:spTgt spid="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0581" y="325820"/>
            <a:ext cx="7772400" cy="609600"/>
          </a:xfrm>
        </p:spPr>
        <p:txBody>
          <a:bodyPr>
            <a:normAutofit fontScale="90000"/>
          </a:bodyPr>
          <a:lstStyle/>
          <a:p>
            <a:r>
              <a:rPr lang="en-US" dirty="0" smtClean="0"/>
              <a:t>Why Do We Forget? Motivated Forgetting</a:t>
            </a:r>
            <a:endParaRPr lang="en-US" dirty="0"/>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002" y="1449442"/>
            <a:ext cx="3572657" cy="2377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0560" y="1449442"/>
            <a:ext cx="3028950" cy="151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95094" y="3421117"/>
            <a:ext cx="480060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29140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Stage Model of Memory</a:t>
            </a:r>
            <a:endParaRPr lang="en-US" dirty="0"/>
          </a:p>
        </p:txBody>
      </p:sp>
      <p:pic>
        <p:nvPicPr>
          <p:cNvPr id="4" name="Picture 3" descr="The figure is a flow chart depicting the stage model of memory. The text reads as follows.&#10;Sensory memory.&#10;Environmental information is registered.&#10;Large capacity for information.&#10;duration 1/4 second to 3 seconds.&#10;Attention.&#10;Short term or working memory.&#10;New information is transferred from sensory memory.&#10;Old information is retrieved from long term memory.&#10;Limited capacity for information.&#10;Duration approx 20 seconds.&#10;Encoding and storage.&#10;Long term memory&#10;information that has been encoded in short term memory is stored.&#10;Unlimited capacity for information.&#10;Duration potentially permanent." title="Figure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211212"/>
            <a:ext cx="9287323" cy="21945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1091325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title="Photo of paramedics at an accident scene"/>
          <p:cNvPicPr>
            <a:picLocks noChangeAspect="1"/>
          </p:cNvPicPr>
          <p:nvPr/>
        </p:nvPicPr>
        <p:blipFill>
          <a:blip r:embed="rId3"/>
          <a:stretch>
            <a:fillRect/>
          </a:stretch>
        </p:blipFill>
        <p:spPr>
          <a:xfrm>
            <a:off x="242781" y="0"/>
            <a:ext cx="8647835" cy="6450835"/>
          </a:xfrm>
          <a:prstGeom prst="rect">
            <a:avLst/>
          </a:prstGeom>
        </p:spPr>
      </p:pic>
      <p:sp>
        <p:nvSpPr>
          <p:cNvPr id="6" name="Rectangle 5"/>
          <p:cNvSpPr/>
          <p:nvPr/>
        </p:nvSpPr>
        <p:spPr>
          <a:xfrm>
            <a:off x="307796" y="213453"/>
            <a:ext cx="4188676" cy="2031325"/>
          </a:xfrm>
          <a:prstGeom prst="rect">
            <a:avLst/>
          </a:prstGeom>
          <a:solidFill>
            <a:srgbClr val="F0D47C"/>
          </a:solidFill>
        </p:spPr>
        <p:txBody>
          <a:bodyPr wrap="square">
            <a:spAutoFit/>
          </a:bodyPr>
          <a:lstStyle/>
          <a:p>
            <a:r>
              <a:rPr lang="en-US" b="1" dirty="0">
                <a:solidFill>
                  <a:prstClr val="black"/>
                </a:solidFill>
                <a:latin typeface="Arial" pitchFamily="34" charset="0"/>
                <a:cs typeface="Arial" pitchFamily="34" charset="0"/>
              </a:rPr>
              <a:t>Motivated f</a:t>
            </a:r>
            <a:r>
              <a:rPr lang="en-US" b="1" dirty="0" smtClean="0">
                <a:solidFill>
                  <a:prstClr val="black"/>
                </a:solidFill>
                <a:latin typeface="Arial" pitchFamily="34" charset="0"/>
                <a:cs typeface="Arial" pitchFamily="34" charset="0"/>
              </a:rPr>
              <a:t>orgetting </a:t>
            </a:r>
            <a:r>
              <a:rPr lang="en-US" dirty="0" smtClean="0">
                <a:solidFill>
                  <a:prstClr val="black"/>
                </a:solidFill>
                <a:latin typeface="Arial" pitchFamily="34" charset="0"/>
                <a:cs typeface="Arial" pitchFamily="34" charset="0"/>
              </a:rPr>
              <a:t>occurs when an undesired </a:t>
            </a:r>
            <a:r>
              <a:rPr lang="en-US" dirty="0">
                <a:solidFill>
                  <a:prstClr val="black"/>
                </a:solidFill>
                <a:latin typeface="Arial" pitchFamily="34" charset="0"/>
                <a:cs typeface="Arial" pitchFamily="34" charset="0"/>
              </a:rPr>
              <a:t>memory is held back from </a:t>
            </a:r>
            <a:r>
              <a:rPr lang="en-US" dirty="0" smtClean="0">
                <a:solidFill>
                  <a:prstClr val="black"/>
                </a:solidFill>
                <a:latin typeface="Arial" pitchFamily="34" charset="0"/>
                <a:cs typeface="Arial" pitchFamily="34" charset="0"/>
              </a:rPr>
              <a:t>awareness.</a:t>
            </a:r>
            <a:endParaRPr lang="en-US" dirty="0">
              <a:solidFill>
                <a:prstClr val="black"/>
              </a:solidFill>
              <a:latin typeface="Arial" pitchFamily="34" charset="0"/>
              <a:cs typeface="Arial" pitchFamily="34" charset="0"/>
            </a:endParaRPr>
          </a:p>
          <a:p>
            <a:pPr marL="285750" indent="-285750">
              <a:buFont typeface="Arial" pitchFamily="34" charset="0"/>
              <a:buChar char="•"/>
            </a:pPr>
            <a:r>
              <a:rPr lang="en-US" b="1" dirty="0">
                <a:solidFill>
                  <a:prstClr val="black"/>
                </a:solidFill>
                <a:latin typeface="Arial" pitchFamily="34" charset="0"/>
                <a:cs typeface="Arial" pitchFamily="34" charset="0"/>
              </a:rPr>
              <a:t>Suppression—</a:t>
            </a:r>
            <a:r>
              <a:rPr lang="en-US" dirty="0">
                <a:solidFill>
                  <a:prstClr val="black"/>
                </a:solidFill>
                <a:latin typeface="Arial" pitchFamily="34" charset="0"/>
                <a:cs typeface="Arial" pitchFamily="34" charset="0"/>
              </a:rPr>
              <a:t>conscious forgetting</a:t>
            </a:r>
          </a:p>
          <a:p>
            <a:pPr marL="285750" indent="-285750">
              <a:buFont typeface="Arial" pitchFamily="34" charset="0"/>
              <a:buChar char="•"/>
            </a:pPr>
            <a:r>
              <a:rPr lang="en-US" b="1" dirty="0">
                <a:solidFill>
                  <a:prstClr val="black"/>
                </a:solidFill>
                <a:latin typeface="Arial" pitchFamily="34" charset="0"/>
                <a:cs typeface="Arial" pitchFamily="34" charset="0"/>
              </a:rPr>
              <a:t>Repression—</a:t>
            </a:r>
            <a:r>
              <a:rPr lang="en-US" dirty="0">
                <a:solidFill>
                  <a:prstClr val="black"/>
                </a:solidFill>
                <a:latin typeface="Arial" pitchFamily="34" charset="0"/>
                <a:cs typeface="Arial" pitchFamily="34" charset="0"/>
              </a:rPr>
              <a:t>unconscious forgetting (Freudian)</a:t>
            </a:r>
          </a:p>
          <a:p>
            <a:pPr marL="285750" indent="-285750">
              <a:buFont typeface="Arial"/>
              <a:buChar char="•"/>
            </a:pPr>
            <a:r>
              <a:rPr lang="en-US" b="1" i="1" dirty="0">
                <a:solidFill>
                  <a:srgbClr val="5A8B88"/>
                </a:solidFill>
                <a:latin typeface="Arial" pitchFamily="34" charset="0"/>
                <a:cs typeface="Arial" pitchFamily="34" charset="0"/>
              </a:rPr>
              <a:t>C</a:t>
            </a:r>
            <a:r>
              <a:rPr lang="en-US" b="1" i="1" dirty="0" smtClean="0">
                <a:solidFill>
                  <a:srgbClr val="5A8B88"/>
                </a:solidFill>
                <a:latin typeface="Arial" pitchFamily="34" charset="0"/>
                <a:cs typeface="Arial" pitchFamily="34" charset="0"/>
              </a:rPr>
              <a:t>ontroversial</a:t>
            </a:r>
            <a:endParaRPr lang="en-US" b="1" i="1" dirty="0">
              <a:solidFill>
                <a:srgbClr val="5A8B88"/>
              </a:solidFill>
              <a:latin typeface="Arial" pitchFamily="34" charset="0"/>
              <a:cs typeface="Arial" pitchFamily="34" charset="0"/>
            </a:endParaRPr>
          </a:p>
        </p:txBody>
      </p:sp>
      <p:sp>
        <p:nvSpPr>
          <p:cNvPr id="2" name="Rectangle 1"/>
          <p:cNvSpPr/>
          <p:nvPr/>
        </p:nvSpPr>
        <p:spPr>
          <a:xfrm rot="16200000">
            <a:off x="8247448" y="5746978"/>
            <a:ext cx="1005704" cy="215444"/>
          </a:xfrm>
          <a:prstGeom prst="rect">
            <a:avLst/>
          </a:prstGeom>
        </p:spPr>
        <p:txBody>
          <a:bodyPr wrap="none">
            <a:spAutoFit/>
          </a:bodyPr>
          <a:lstStyle/>
          <a:p>
            <a:r>
              <a:rPr lang="en-US" sz="800" dirty="0">
                <a:solidFill>
                  <a:srgbClr val="FFFFFF"/>
                </a:solidFill>
              </a:rPr>
              <a:t>Taxi/Getty Images</a:t>
            </a:r>
          </a:p>
        </p:txBody>
      </p:sp>
    </p:spTree>
    <p:extLst>
      <p:ext uri="{BB962C8B-B14F-4D97-AF65-F5344CB8AC3E}">
        <p14:creationId xmlns:p14="http://schemas.microsoft.com/office/powerpoint/2010/main" val="154046753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 FOCUS</a:t>
            </a:r>
            <a:br>
              <a:rPr lang="en-US" dirty="0" smtClean="0"/>
            </a:br>
            <a:r>
              <a:rPr lang="en-US" dirty="0"/>
              <a:t>Déjà Vu </a:t>
            </a:r>
            <a:r>
              <a:rPr lang="en-US" dirty="0" smtClean="0"/>
              <a:t>Experiences</a:t>
            </a:r>
            <a:endParaRPr lang="en-US" dirty="0"/>
          </a:p>
        </p:txBody>
      </p:sp>
      <p:sp>
        <p:nvSpPr>
          <p:cNvPr id="3" name="Content Placeholder 2"/>
          <p:cNvSpPr>
            <a:spLocks noGrp="1"/>
          </p:cNvSpPr>
          <p:nvPr>
            <p:ph idx="1"/>
          </p:nvPr>
        </p:nvSpPr>
        <p:spPr>
          <a:noFill/>
        </p:spPr>
        <p:txBody>
          <a:bodyPr>
            <a:normAutofit fontScale="77500" lnSpcReduction="20000"/>
          </a:bodyPr>
          <a:lstStyle/>
          <a:p>
            <a:pPr eaLnBrk="0" fontAlgn="base" hangingPunct="0">
              <a:lnSpc>
                <a:spcPts val="2000"/>
              </a:lnSpc>
              <a:spcBef>
                <a:spcPct val="0"/>
              </a:spcBef>
              <a:spcAft>
                <a:spcPts val="600"/>
              </a:spcAft>
            </a:pPr>
            <a:r>
              <a:rPr lang="en-US" dirty="0"/>
              <a:t>Déjà Vu </a:t>
            </a:r>
            <a:r>
              <a:rPr lang="en-US" dirty="0" smtClean="0">
                <a:latin typeface="Arial" pitchFamily="34" charset="0"/>
                <a:ea typeface="Calibri" pitchFamily="34" charset="0"/>
                <a:cs typeface="Arial" pitchFamily="34" charset="0"/>
              </a:rPr>
              <a:t>is a </a:t>
            </a:r>
            <a:r>
              <a:rPr lang="en-US" dirty="0">
                <a:latin typeface="Arial" pitchFamily="34" charset="0"/>
                <a:ea typeface="Calibri" pitchFamily="34" charset="0"/>
                <a:cs typeface="Arial" pitchFamily="34" charset="0"/>
              </a:rPr>
              <a:t>brief but intense feeling of remembering a scene or an event that is actually being experienced for the first time. </a:t>
            </a:r>
          </a:p>
          <a:p>
            <a:pPr eaLnBrk="0" fontAlgn="base" hangingPunct="0">
              <a:lnSpc>
                <a:spcPts val="2000"/>
              </a:lnSpc>
              <a:spcBef>
                <a:spcPct val="0"/>
              </a:spcBef>
              <a:spcAft>
                <a:spcPts val="600"/>
              </a:spcAft>
            </a:pPr>
            <a:r>
              <a:rPr lang="en-US" dirty="0">
                <a:latin typeface="Arial" pitchFamily="34" charset="0"/>
                <a:ea typeface="Calibri" pitchFamily="34" charset="0"/>
                <a:cs typeface="Arial" pitchFamily="34" charset="0"/>
              </a:rPr>
              <a:t>1 of 6 people (16 percent) experience déjà </a:t>
            </a:r>
            <a:r>
              <a:rPr lang="en-US" dirty="0" smtClean="0">
                <a:latin typeface="Arial" pitchFamily="34" charset="0"/>
                <a:ea typeface="Calibri" pitchFamily="34" charset="0"/>
                <a:cs typeface="Arial" pitchFamily="34" charset="0"/>
              </a:rPr>
              <a:t>vu about </a:t>
            </a:r>
            <a:r>
              <a:rPr lang="en-US" dirty="0">
                <a:latin typeface="Arial" pitchFamily="34" charset="0"/>
                <a:ea typeface="Calibri" pitchFamily="34" charset="0"/>
                <a:cs typeface="Arial" pitchFamily="34" charset="0"/>
              </a:rPr>
              <a:t>once a </a:t>
            </a:r>
            <a:r>
              <a:rPr lang="en-US" dirty="0" smtClean="0">
                <a:latin typeface="Arial" pitchFamily="34" charset="0"/>
                <a:ea typeface="Calibri" pitchFamily="34" charset="0"/>
                <a:cs typeface="Arial" pitchFamily="34" charset="0"/>
              </a:rPr>
              <a:t>month.</a:t>
            </a:r>
            <a:endParaRPr lang="en-US" dirty="0">
              <a:latin typeface="Arial" pitchFamily="34" charset="0"/>
              <a:ea typeface="Calibri" pitchFamily="34" charset="0"/>
              <a:cs typeface="Arial" pitchFamily="34" charset="0"/>
            </a:endParaRPr>
          </a:p>
          <a:p>
            <a:pPr eaLnBrk="0" fontAlgn="base" hangingPunct="0">
              <a:lnSpc>
                <a:spcPts val="2000"/>
              </a:lnSpc>
              <a:spcBef>
                <a:spcPct val="0"/>
              </a:spcBef>
              <a:spcAft>
                <a:spcPts val="600"/>
              </a:spcAft>
            </a:pPr>
            <a:r>
              <a:rPr lang="en-US" dirty="0">
                <a:latin typeface="Arial" pitchFamily="34" charset="0"/>
                <a:ea typeface="Calibri" pitchFamily="34" charset="0"/>
                <a:cs typeface="Arial" pitchFamily="34" charset="0"/>
              </a:rPr>
              <a:t>Incidence decreases with </a:t>
            </a:r>
            <a:r>
              <a:rPr lang="en-US" dirty="0" smtClean="0">
                <a:latin typeface="Arial" pitchFamily="34" charset="0"/>
                <a:ea typeface="Calibri" pitchFamily="34" charset="0"/>
                <a:cs typeface="Arial" pitchFamily="34" charset="0"/>
              </a:rPr>
              <a:t>age.</a:t>
            </a:r>
          </a:p>
          <a:p>
            <a:pPr eaLnBrk="0" fontAlgn="base" hangingPunct="0">
              <a:lnSpc>
                <a:spcPts val="2000"/>
              </a:lnSpc>
              <a:spcBef>
                <a:spcPct val="0"/>
              </a:spcBef>
              <a:spcAft>
                <a:spcPts val="600"/>
              </a:spcAft>
            </a:pPr>
            <a:endParaRPr lang="en-US" dirty="0">
              <a:latin typeface="Arial" pitchFamily="34" charset="0"/>
              <a:ea typeface="Calibri" pitchFamily="34" charset="0"/>
              <a:cs typeface="Arial" pitchFamily="34" charset="0"/>
            </a:endParaRPr>
          </a:p>
          <a:p>
            <a:pPr marL="0" indent="0" eaLnBrk="0" fontAlgn="base" hangingPunct="0">
              <a:lnSpc>
                <a:spcPts val="2000"/>
              </a:lnSpc>
              <a:spcBef>
                <a:spcPct val="0"/>
              </a:spcBef>
              <a:spcAft>
                <a:spcPts val="600"/>
              </a:spcAft>
              <a:buNone/>
            </a:pPr>
            <a:r>
              <a:rPr lang="en-US" b="1" dirty="0" smtClean="0">
                <a:latin typeface="Arial" pitchFamily="34" charset="0"/>
                <a:ea typeface="Calibri" pitchFamily="34" charset="0"/>
                <a:cs typeface="Arial" pitchFamily="34" charset="0"/>
              </a:rPr>
              <a:t>Causes</a:t>
            </a:r>
          </a:p>
          <a:p>
            <a:pPr lvl="0" eaLnBrk="0" fontAlgn="base" hangingPunct="0">
              <a:lnSpc>
                <a:spcPts val="2000"/>
              </a:lnSpc>
              <a:spcBef>
                <a:spcPct val="0"/>
              </a:spcBef>
              <a:spcAft>
                <a:spcPts val="600"/>
              </a:spcAft>
            </a:pPr>
            <a:r>
              <a:rPr lang="en-US" dirty="0">
                <a:solidFill>
                  <a:prstClr val="black"/>
                </a:solidFill>
                <a:latin typeface="Arial" pitchFamily="34" charset="0"/>
                <a:cs typeface="Arial" pitchFamily="34" charset="0"/>
              </a:rPr>
              <a:t>Arises when enough features in the current situation trigger the sensation of matching features already contained in a previous memory leading to disruption in </a:t>
            </a:r>
            <a:r>
              <a:rPr lang="en-US" b="1" dirty="0">
                <a:solidFill>
                  <a:prstClr val="black"/>
                </a:solidFill>
                <a:latin typeface="Arial" pitchFamily="34" charset="0"/>
                <a:cs typeface="Arial" pitchFamily="34" charset="0"/>
              </a:rPr>
              <a:t>source memory </a:t>
            </a:r>
            <a:r>
              <a:rPr lang="en-US" dirty="0">
                <a:solidFill>
                  <a:prstClr val="black"/>
                </a:solidFill>
                <a:latin typeface="Arial" pitchFamily="34" charset="0"/>
                <a:cs typeface="Arial" pitchFamily="34" charset="0"/>
              </a:rPr>
              <a:t>or </a:t>
            </a:r>
            <a:r>
              <a:rPr lang="en-US" b="1" dirty="0">
                <a:solidFill>
                  <a:prstClr val="black"/>
                </a:solidFill>
                <a:latin typeface="Arial" pitchFamily="34" charset="0"/>
                <a:cs typeface="Arial" pitchFamily="34" charset="0"/>
              </a:rPr>
              <a:t>source </a:t>
            </a:r>
            <a:r>
              <a:rPr lang="en-US" b="1" dirty="0" smtClean="0">
                <a:solidFill>
                  <a:prstClr val="black"/>
                </a:solidFill>
                <a:latin typeface="Arial" pitchFamily="34" charset="0"/>
                <a:cs typeface="Arial" pitchFamily="34" charset="0"/>
              </a:rPr>
              <a:t>monitoring</a:t>
            </a:r>
          </a:p>
          <a:p>
            <a:pPr eaLnBrk="0" fontAlgn="base" hangingPunct="0">
              <a:lnSpc>
                <a:spcPts val="2000"/>
              </a:lnSpc>
              <a:spcBef>
                <a:spcPct val="0"/>
              </a:spcBef>
              <a:spcAft>
                <a:spcPts val="600"/>
              </a:spcAft>
            </a:pPr>
            <a:r>
              <a:rPr lang="en-US" dirty="0">
                <a:solidFill>
                  <a:prstClr val="black"/>
                </a:solidFill>
                <a:latin typeface="Arial" pitchFamily="34" charset="0"/>
                <a:cs typeface="Arial" pitchFamily="34" charset="0"/>
              </a:rPr>
              <a:t>Can be related to an encoding failure called </a:t>
            </a:r>
            <a:r>
              <a:rPr lang="en-US" dirty="0" err="1">
                <a:solidFill>
                  <a:prstClr val="black"/>
                </a:solidFill>
                <a:latin typeface="Arial" pitchFamily="34" charset="0"/>
                <a:cs typeface="Arial" pitchFamily="34" charset="0"/>
              </a:rPr>
              <a:t>inattentional</a:t>
            </a:r>
            <a:r>
              <a:rPr lang="en-US" dirty="0">
                <a:solidFill>
                  <a:prstClr val="black"/>
                </a:solidFill>
                <a:latin typeface="Arial" pitchFamily="34" charset="0"/>
                <a:cs typeface="Arial" pitchFamily="34" charset="0"/>
              </a:rPr>
              <a:t> </a:t>
            </a:r>
            <a:r>
              <a:rPr lang="en-US" dirty="0" smtClean="0">
                <a:solidFill>
                  <a:prstClr val="black"/>
                </a:solidFill>
                <a:latin typeface="Arial" pitchFamily="34" charset="0"/>
                <a:cs typeface="Arial" pitchFamily="34" charset="0"/>
              </a:rPr>
              <a:t>blindness</a:t>
            </a:r>
          </a:p>
          <a:p>
            <a:pPr lvl="0" eaLnBrk="0" fontAlgn="base" hangingPunct="0">
              <a:lnSpc>
                <a:spcPts val="2000"/>
              </a:lnSpc>
              <a:spcBef>
                <a:spcPct val="0"/>
              </a:spcBef>
              <a:spcAft>
                <a:spcPts val="600"/>
              </a:spcAft>
            </a:pPr>
            <a:r>
              <a:rPr lang="en-US" dirty="0" smtClean="0">
                <a:latin typeface="Arial" pitchFamily="34" charset="0"/>
                <a:cs typeface="Arial" pitchFamily="34" charset="0"/>
              </a:rPr>
              <a:t>May occur when brain </a:t>
            </a:r>
            <a:r>
              <a:rPr lang="en-US" dirty="0">
                <a:latin typeface="Arial" pitchFamily="34" charset="0"/>
                <a:cs typeface="Arial" pitchFamily="34" charset="0"/>
              </a:rPr>
              <a:t>dysfunction </a:t>
            </a:r>
            <a:r>
              <a:rPr lang="en-US" dirty="0">
                <a:solidFill>
                  <a:prstClr val="black"/>
                </a:solidFill>
                <a:latin typeface="Arial" pitchFamily="34" charset="0"/>
                <a:cs typeface="Arial" pitchFamily="34" charset="0"/>
              </a:rPr>
              <a:t>triggered</a:t>
            </a:r>
            <a:r>
              <a:rPr lang="en-US" dirty="0">
                <a:latin typeface="Arial" pitchFamily="34" charset="0"/>
                <a:cs typeface="Arial" pitchFamily="34" charset="0"/>
              </a:rPr>
              <a:t> by temporal lobe disruptions</a:t>
            </a:r>
          </a:p>
          <a:p>
            <a:pPr eaLnBrk="0" fontAlgn="base" hangingPunct="0">
              <a:lnSpc>
                <a:spcPts val="2000"/>
              </a:lnSpc>
              <a:spcBef>
                <a:spcPct val="0"/>
              </a:spcBef>
              <a:spcAft>
                <a:spcPts val="600"/>
              </a:spcAft>
            </a:pPr>
            <a:endParaRPr lang="en-US" dirty="0">
              <a:solidFill>
                <a:prstClr val="black"/>
              </a:solidFill>
              <a:latin typeface="Arial" pitchFamily="34" charset="0"/>
              <a:cs typeface="Arial" pitchFamily="34" charset="0"/>
            </a:endParaRPr>
          </a:p>
          <a:p>
            <a:pPr lvl="0" eaLnBrk="0" fontAlgn="base" hangingPunct="0">
              <a:lnSpc>
                <a:spcPts val="2000"/>
              </a:lnSpc>
              <a:spcBef>
                <a:spcPct val="0"/>
              </a:spcBef>
              <a:spcAft>
                <a:spcPts val="600"/>
              </a:spcAft>
            </a:pPr>
            <a:endParaRPr lang="en-US" dirty="0">
              <a:solidFill>
                <a:prstClr val="black"/>
              </a:solidFill>
              <a:latin typeface="Arial" pitchFamily="34" charset="0"/>
              <a:cs typeface="Arial" pitchFamily="34" charset="0"/>
            </a:endParaRPr>
          </a:p>
          <a:p>
            <a:pPr eaLnBrk="0" fontAlgn="base" hangingPunct="0">
              <a:lnSpc>
                <a:spcPts val="2000"/>
              </a:lnSpc>
              <a:spcBef>
                <a:spcPct val="0"/>
              </a:spcBef>
              <a:spcAft>
                <a:spcPts val="600"/>
              </a:spcAft>
            </a:pPr>
            <a:endParaRPr lang="en-US" dirty="0">
              <a:latin typeface="Arial" pitchFamily="34" charset="0"/>
              <a:ea typeface="Calibri" pitchFamily="34" charset="0"/>
              <a:cs typeface="Arial" pitchFamily="34" charset="0"/>
            </a:endParaRPr>
          </a:p>
          <a:p>
            <a:endParaRPr lang="en-US" dirty="0"/>
          </a:p>
        </p:txBody>
      </p:sp>
    </p:spTree>
    <p:extLst>
      <p:ext uri="{BB962C8B-B14F-4D97-AF65-F5344CB8AC3E}">
        <p14:creationId xmlns:p14="http://schemas.microsoft.com/office/powerpoint/2010/main" val="413337467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Imperfect Memories</a:t>
            </a:r>
            <a:endParaRPr lang="en-US" dirty="0"/>
          </a:p>
        </p:txBody>
      </p:sp>
      <p:sp>
        <p:nvSpPr>
          <p:cNvPr id="3" name="Content Placeholder 2"/>
          <p:cNvSpPr>
            <a:spLocks noGrp="1"/>
          </p:cNvSpPr>
          <p:nvPr>
            <p:ph idx="1"/>
          </p:nvPr>
        </p:nvSpPr>
        <p:spPr>
          <a:xfrm>
            <a:off x="457200" y="2017986"/>
            <a:ext cx="8087710" cy="4108177"/>
          </a:xfrm>
        </p:spPr>
        <p:txBody>
          <a:bodyPr>
            <a:normAutofit fontScale="92500" lnSpcReduction="20000"/>
          </a:bodyPr>
          <a:lstStyle/>
          <a:p>
            <a:pPr>
              <a:lnSpc>
                <a:spcPct val="110000"/>
              </a:lnSpc>
            </a:pPr>
            <a:r>
              <a:rPr lang="en-US" dirty="0" smtClean="0"/>
              <a:t>Memory details change over time</a:t>
            </a:r>
          </a:p>
          <a:p>
            <a:pPr lvl="1">
              <a:lnSpc>
                <a:spcPct val="110000"/>
              </a:lnSpc>
            </a:pPr>
            <a:r>
              <a:rPr lang="en-US" dirty="0" smtClean="0"/>
              <a:t>Without awareness, details can be added, subtracted, exaggerated, or downplayed.</a:t>
            </a:r>
            <a:br>
              <a:rPr lang="en-US" dirty="0" smtClean="0"/>
            </a:br>
            <a:endParaRPr lang="en-US" dirty="0" smtClean="0"/>
          </a:p>
          <a:p>
            <a:pPr>
              <a:lnSpc>
                <a:spcPct val="110000"/>
              </a:lnSpc>
            </a:pPr>
            <a:r>
              <a:rPr lang="en-US" dirty="0" smtClean="0"/>
              <a:t>Misinformation effect</a:t>
            </a:r>
          </a:p>
          <a:p>
            <a:pPr lvl="1">
              <a:lnSpc>
                <a:spcPct val="110000"/>
              </a:lnSpc>
            </a:pPr>
            <a:r>
              <a:rPr lang="en-US" dirty="0" smtClean="0"/>
              <a:t>Post-event can distort eyewitness recollection of an original event (Loftus).</a:t>
            </a:r>
            <a:br>
              <a:rPr lang="en-US" dirty="0" smtClean="0"/>
            </a:br>
            <a:endParaRPr lang="en-US" dirty="0" smtClean="0"/>
          </a:p>
          <a:p>
            <a:pPr>
              <a:lnSpc>
                <a:spcPct val="110000"/>
              </a:lnSpc>
            </a:pPr>
            <a:r>
              <a:rPr lang="en-US" dirty="0" smtClean="0"/>
              <a:t>Source confusion</a:t>
            </a:r>
          </a:p>
          <a:p>
            <a:pPr lvl="1">
              <a:lnSpc>
                <a:spcPct val="110000"/>
              </a:lnSpc>
            </a:pPr>
            <a:r>
              <a:rPr lang="en-US" dirty="0" smtClean="0"/>
              <a:t>True source of memory can be forgotten.</a:t>
            </a:r>
          </a:p>
          <a:p>
            <a:pPr lvl="1">
              <a:lnSpc>
                <a:spcPct val="110000"/>
              </a:lnSpc>
            </a:pPr>
            <a:r>
              <a:rPr lang="en-US" dirty="0" smtClean="0"/>
              <a:t>A memory can be attributed to the wrong source.</a:t>
            </a:r>
          </a:p>
          <a:p>
            <a:pPr marL="457200" lvl="1" indent="0">
              <a:buNone/>
            </a:pPr>
            <a:endParaRPr lang="en-US" dirty="0" smtClean="0"/>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5284" y="187708"/>
            <a:ext cx="1807966" cy="2011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563219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title="Photo of Arvin McGee"/>
          <p:cNvPicPr>
            <a:picLocks noChangeAspect="1"/>
          </p:cNvPicPr>
          <p:nvPr/>
        </p:nvPicPr>
        <p:blipFill rotWithShape="1">
          <a:blip r:embed="rId3" cstate="print">
            <a:extLst>
              <a:ext uri="{28A0092B-C50C-407E-A947-70E740481C1C}">
                <a14:useLocalDpi xmlns:a14="http://schemas.microsoft.com/office/drawing/2010/main" val="0"/>
              </a:ext>
            </a:extLst>
          </a:blip>
          <a:srcRect b="12604"/>
          <a:stretch/>
        </p:blipFill>
        <p:spPr>
          <a:xfrm>
            <a:off x="0" y="-1"/>
            <a:ext cx="9154886" cy="6858001"/>
          </a:xfrm>
          <a:prstGeom prst="rect">
            <a:avLst/>
          </a:prstGeom>
        </p:spPr>
      </p:pic>
      <p:sp>
        <p:nvSpPr>
          <p:cNvPr id="4" name="Title 1"/>
          <p:cNvSpPr txBox="1">
            <a:spLocks/>
          </p:cNvSpPr>
          <p:nvPr/>
        </p:nvSpPr>
        <p:spPr>
          <a:xfrm>
            <a:off x="272143" y="723901"/>
            <a:ext cx="37338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2200"/>
              </a:lnSpc>
            </a:pPr>
            <a:endParaRPr lang="en-US" sz="2400" dirty="0">
              <a:latin typeface="Aharoni" pitchFamily="2" charset="-79"/>
              <a:cs typeface="Aharoni" pitchFamily="2" charset="-79"/>
            </a:endParaRPr>
          </a:p>
        </p:txBody>
      </p:sp>
      <p:sp>
        <p:nvSpPr>
          <p:cNvPr id="5" name="Rectangle 4"/>
          <p:cNvSpPr/>
          <p:nvPr/>
        </p:nvSpPr>
        <p:spPr>
          <a:xfrm>
            <a:off x="152400" y="146127"/>
            <a:ext cx="6629400" cy="556243"/>
          </a:xfrm>
          <a:prstGeom prst="rect">
            <a:avLst/>
          </a:prstGeom>
        </p:spPr>
        <p:txBody>
          <a:bodyPr wrap="square">
            <a:spAutoFit/>
          </a:bodyPr>
          <a:lstStyle/>
          <a:p>
            <a:pPr>
              <a:lnSpc>
                <a:spcPts val="3400"/>
              </a:lnSpc>
            </a:pPr>
            <a:r>
              <a:rPr lang="en-US" sz="3600" dirty="0" smtClean="0">
                <a:solidFill>
                  <a:schemeClr val="bg1"/>
                </a:solidFill>
                <a:latin typeface="Aharoni" pitchFamily="2" charset="-79"/>
                <a:ea typeface="+mj-ea"/>
                <a:cs typeface="Aharoni" pitchFamily="2" charset="-79"/>
              </a:rPr>
              <a:t>Eyewitness Testimony</a:t>
            </a:r>
            <a:endParaRPr lang="en-US" dirty="0">
              <a:solidFill>
                <a:schemeClr val="bg1"/>
              </a:solidFill>
            </a:endParaRPr>
          </a:p>
        </p:txBody>
      </p:sp>
      <p:sp>
        <p:nvSpPr>
          <p:cNvPr id="6" name="Rectangle 5"/>
          <p:cNvSpPr/>
          <p:nvPr/>
        </p:nvSpPr>
        <p:spPr>
          <a:xfrm>
            <a:off x="447567" y="670977"/>
            <a:ext cx="4279280" cy="2067233"/>
          </a:xfrm>
          <a:prstGeom prst="rect">
            <a:avLst/>
          </a:prstGeom>
          <a:solidFill>
            <a:srgbClr val="5A8B88">
              <a:alpha val="70980"/>
            </a:srgbClr>
          </a:solidFill>
        </p:spPr>
        <p:txBody>
          <a:bodyPr wrap="square">
            <a:spAutoFit/>
          </a:bodyPr>
          <a:lstStyle/>
          <a:p>
            <a:pPr marL="342900" lvl="0" indent="-342900">
              <a:lnSpc>
                <a:spcPts val="2200"/>
              </a:lnSpc>
              <a:buFont typeface="Arial" pitchFamily="34" charset="0"/>
              <a:buChar char="•"/>
            </a:pPr>
            <a:r>
              <a:rPr lang="en-US" sz="2400" dirty="0" smtClean="0">
                <a:solidFill>
                  <a:schemeClr val="bg1"/>
                </a:solidFill>
                <a:latin typeface="Arial" pitchFamily="34" charset="0"/>
                <a:cs typeface="Arial" pitchFamily="34" charset="0"/>
              </a:rPr>
              <a:t>Recall is not </a:t>
            </a:r>
            <a:r>
              <a:rPr lang="en-US" sz="2400" dirty="0">
                <a:solidFill>
                  <a:schemeClr val="bg1"/>
                </a:solidFill>
                <a:latin typeface="Arial" pitchFamily="34" charset="0"/>
                <a:cs typeface="Arial" pitchFamily="34" charset="0"/>
              </a:rPr>
              <a:t>an exact replica of original </a:t>
            </a:r>
            <a:r>
              <a:rPr lang="en-US" sz="2400" dirty="0" smtClean="0">
                <a:solidFill>
                  <a:schemeClr val="bg1"/>
                </a:solidFill>
                <a:latin typeface="Arial" pitchFamily="34" charset="0"/>
                <a:cs typeface="Arial" pitchFamily="34" charset="0"/>
              </a:rPr>
              <a:t>events.</a:t>
            </a:r>
            <a:endParaRPr lang="en-US" sz="2400" dirty="0">
              <a:solidFill>
                <a:schemeClr val="bg1"/>
              </a:solidFill>
              <a:latin typeface="Arial" pitchFamily="34" charset="0"/>
              <a:cs typeface="Arial" pitchFamily="34" charset="0"/>
            </a:endParaRPr>
          </a:p>
          <a:p>
            <a:pPr marL="342900" lvl="0" indent="-342900">
              <a:lnSpc>
                <a:spcPts val="2200"/>
              </a:lnSpc>
              <a:buFont typeface="Arial" pitchFamily="34" charset="0"/>
              <a:buChar char="•"/>
            </a:pPr>
            <a:r>
              <a:rPr lang="en-US" sz="2400" dirty="0" smtClean="0">
                <a:solidFill>
                  <a:schemeClr val="bg1"/>
                </a:solidFill>
                <a:latin typeface="Arial" pitchFamily="34" charset="0"/>
                <a:cs typeface="Arial" pitchFamily="34" charset="0"/>
              </a:rPr>
              <a:t>Recall is a </a:t>
            </a:r>
            <a:r>
              <a:rPr lang="en-US" sz="2400" i="1" dirty="0">
                <a:solidFill>
                  <a:schemeClr val="bg1"/>
                </a:solidFill>
                <a:latin typeface="Arial" pitchFamily="34" charset="0"/>
                <a:cs typeface="Arial" pitchFamily="34" charset="0"/>
              </a:rPr>
              <a:t>construction</a:t>
            </a:r>
            <a:r>
              <a:rPr lang="en-US" sz="2400" dirty="0">
                <a:solidFill>
                  <a:schemeClr val="bg1"/>
                </a:solidFill>
                <a:latin typeface="Arial" pitchFamily="34" charset="0"/>
                <a:cs typeface="Arial" pitchFamily="34" charset="0"/>
              </a:rPr>
              <a:t> built and rebuilt from various </a:t>
            </a:r>
            <a:r>
              <a:rPr lang="en-US" sz="2400" dirty="0" smtClean="0">
                <a:solidFill>
                  <a:schemeClr val="bg1"/>
                </a:solidFill>
                <a:latin typeface="Arial" pitchFamily="34" charset="0"/>
                <a:cs typeface="Arial" pitchFamily="34" charset="0"/>
              </a:rPr>
              <a:t>sources.</a:t>
            </a:r>
            <a:endParaRPr lang="en-US" sz="2400" dirty="0">
              <a:solidFill>
                <a:schemeClr val="bg1"/>
              </a:solidFill>
              <a:latin typeface="Arial" pitchFamily="34" charset="0"/>
              <a:cs typeface="Arial" pitchFamily="34" charset="0"/>
            </a:endParaRPr>
          </a:p>
          <a:p>
            <a:pPr marL="342900" lvl="0" indent="-342900">
              <a:lnSpc>
                <a:spcPts val="2200"/>
              </a:lnSpc>
              <a:buFont typeface="Arial" pitchFamily="34" charset="0"/>
              <a:buChar char="•"/>
            </a:pPr>
            <a:r>
              <a:rPr lang="en-US" sz="2400" dirty="0" smtClean="0">
                <a:solidFill>
                  <a:schemeClr val="bg1"/>
                </a:solidFill>
                <a:latin typeface="Arial" pitchFamily="34" charset="0"/>
                <a:cs typeface="Arial" pitchFamily="34" charset="0"/>
              </a:rPr>
              <a:t>Often </a:t>
            </a:r>
            <a:r>
              <a:rPr lang="en-US" sz="2400" dirty="0">
                <a:solidFill>
                  <a:schemeClr val="bg1"/>
                </a:solidFill>
                <a:latin typeface="Arial" pitchFamily="34" charset="0"/>
                <a:cs typeface="Arial" pitchFamily="34" charset="0"/>
              </a:rPr>
              <a:t>fit memories into existing beliefs or </a:t>
            </a:r>
            <a:r>
              <a:rPr lang="en-US" sz="2400" dirty="0" smtClean="0">
                <a:solidFill>
                  <a:schemeClr val="bg1"/>
                </a:solidFill>
                <a:latin typeface="Arial" pitchFamily="34" charset="0"/>
                <a:cs typeface="Arial" pitchFamily="34" charset="0"/>
              </a:rPr>
              <a:t>schemas</a:t>
            </a:r>
            <a:endParaRPr lang="en-US" sz="2400" dirty="0">
              <a:solidFill>
                <a:schemeClr val="bg1"/>
              </a:solidFill>
              <a:latin typeface="Arial" pitchFamily="34" charset="0"/>
              <a:cs typeface="Arial" pitchFamily="34" charset="0"/>
            </a:endParaRPr>
          </a:p>
        </p:txBody>
      </p:sp>
      <p:sp>
        <p:nvSpPr>
          <p:cNvPr id="7" name="Rectangle 6"/>
          <p:cNvSpPr/>
          <p:nvPr/>
        </p:nvSpPr>
        <p:spPr>
          <a:xfrm>
            <a:off x="496591" y="4213686"/>
            <a:ext cx="8647409" cy="2644314"/>
          </a:xfrm>
          <a:prstGeom prst="rect">
            <a:avLst/>
          </a:prstGeom>
          <a:solidFill>
            <a:srgbClr val="E5B924">
              <a:alpha val="85098"/>
            </a:srgbClr>
          </a:solidFill>
        </p:spPr>
        <p:txBody>
          <a:bodyPr wrap="square">
            <a:spAutoFit/>
          </a:bodyPr>
          <a:lstStyle/>
          <a:p>
            <a:pPr>
              <a:lnSpc>
                <a:spcPts val="1800"/>
              </a:lnSpc>
            </a:pPr>
            <a:endParaRPr lang="en-US" sz="2000" b="1" i="1" dirty="0">
              <a:solidFill>
                <a:schemeClr val="bg1"/>
              </a:solidFill>
              <a:latin typeface="Arial" pitchFamily="34" charset="0"/>
              <a:cs typeface="Arial" pitchFamily="34" charset="0"/>
            </a:endParaRPr>
          </a:p>
          <a:p>
            <a:pPr>
              <a:lnSpc>
                <a:spcPts val="1800"/>
              </a:lnSpc>
            </a:pPr>
            <a:r>
              <a:rPr lang="en-US" sz="2000" b="1" i="1" dirty="0" smtClean="0">
                <a:solidFill>
                  <a:schemeClr val="bg1"/>
                </a:solidFill>
                <a:latin typeface="Arial" pitchFamily="34" charset="0"/>
                <a:cs typeface="Arial" pitchFamily="34" charset="0"/>
              </a:rPr>
              <a:t>Based </a:t>
            </a:r>
            <a:r>
              <a:rPr lang="en-US" sz="2000" b="1" i="1" dirty="0">
                <a:solidFill>
                  <a:schemeClr val="bg1"/>
                </a:solidFill>
                <a:latin typeface="Arial" pitchFamily="34" charset="0"/>
                <a:cs typeface="Arial" pitchFamily="34" charset="0"/>
              </a:rPr>
              <a:t>solely on the victim’s eyewitness identification, McGee was arrested for </a:t>
            </a:r>
            <a:r>
              <a:rPr lang="en-US" sz="2000" b="1" i="1" dirty="0" smtClean="0">
                <a:solidFill>
                  <a:schemeClr val="bg1"/>
                </a:solidFill>
                <a:latin typeface="Arial" pitchFamily="34" charset="0"/>
                <a:cs typeface="Arial" pitchFamily="34" charset="0"/>
              </a:rPr>
              <a:t>attacking, kidnapping, and raping. </a:t>
            </a:r>
          </a:p>
          <a:p>
            <a:pPr>
              <a:lnSpc>
                <a:spcPts val="1800"/>
              </a:lnSpc>
            </a:pPr>
            <a:endParaRPr lang="en-US" sz="2000" b="1" i="1" dirty="0">
              <a:solidFill>
                <a:schemeClr val="bg1"/>
              </a:solidFill>
              <a:latin typeface="Arial" pitchFamily="34" charset="0"/>
              <a:cs typeface="Arial" pitchFamily="34" charset="0"/>
            </a:endParaRPr>
          </a:p>
          <a:p>
            <a:pPr>
              <a:lnSpc>
                <a:spcPts val="1800"/>
              </a:lnSpc>
            </a:pPr>
            <a:r>
              <a:rPr lang="en-US" sz="2000" b="1" i="1" dirty="0" smtClean="0">
                <a:solidFill>
                  <a:schemeClr val="bg1"/>
                </a:solidFill>
                <a:latin typeface="Arial" pitchFamily="34" charset="0"/>
                <a:cs typeface="Arial" pitchFamily="34" charset="0"/>
              </a:rPr>
              <a:t>Despite </a:t>
            </a:r>
            <a:r>
              <a:rPr lang="en-US" sz="2000" b="1" i="1" dirty="0">
                <a:solidFill>
                  <a:schemeClr val="bg1"/>
                </a:solidFill>
                <a:latin typeface="Arial" pitchFamily="34" charset="0"/>
                <a:cs typeface="Arial" pitchFamily="34" charset="0"/>
              </a:rPr>
              <a:t>the fact that McGee had an alibi and was suffering from an abdominal hernia that would have made it virtually impossible for him to commit the crime, he was convicted and sentenced to 365 years in jail. </a:t>
            </a:r>
            <a:endParaRPr lang="en-US" sz="2000" b="1" i="1" dirty="0" smtClean="0">
              <a:solidFill>
                <a:schemeClr val="bg1"/>
              </a:solidFill>
              <a:latin typeface="Arial" pitchFamily="34" charset="0"/>
              <a:cs typeface="Arial" pitchFamily="34" charset="0"/>
            </a:endParaRPr>
          </a:p>
          <a:p>
            <a:pPr>
              <a:lnSpc>
                <a:spcPts val="1800"/>
              </a:lnSpc>
            </a:pPr>
            <a:endParaRPr lang="en-US" sz="2000" b="1" i="1" dirty="0">
              <a:solidFill>
                <a:schemeClr val="bg1"/>
              </a:solidFill>
              <a:latin typeface="Arial" pitchFamily="34" charset="0"/>
              <a:cs typeface="Arial" pitchFamily="34" charset="0"/>
            </a:endParaRPr>
          </a:p>
          <a:p>
            <a:pPr>
              <a:lnSpc>
                <a:spcPts val="1800"/>
              </a:lnSpc>
            </a:pPr>
            <a:r>
              <a:rPr lang="en-US" sz="2000" b="1" i="1" dirty="0" smtClean="0">
                <a:solidFill>
                  <a:schemeClr val="bg1"/>
                </a:solidFill>
                <a:latin typeface="Arial" pitchFamily="34" charset="0"/>
                <a:cs typeface="Arial" pitchFamily="34" charset="0"/>
              </a:rPr>
              <a:t>Thirteen </a:t>
            </a:r>
            <a:r>
              <a:rPr lang="en-US" sz="2000" b="1" i="1" dirty="0">
                <a:solidFill>
                  <a:schemeClr val="bg1"/>
                </a:solidFill>
                <a:latin typeface="Arial" pitchFamily="34" charset="0"/>
                <a:cs typeface="Arial" pitchFamily="34" charset="0"/>
              </a:rPr>
              <a:t>years after his conviction, DNA testing proved that he was innocent of the crime.</a:t>
            </a:r>
          </a:p>
        </p:txBody>
      </p:sp>
      <p:sp>
        <p:nvSpPr>
          <p:cNvPr id="8" name="Rectangle 7"/>
          <p:cNvSpPr/>
          <p:nvPr/>
        </p:nvSpPr>
        <p:spPr>
          <a:xfrm rot="16200000">
            <a:off x="-376488" y="6177168"/>
            <a:ext cx="1120820" cy="215444"/>
          </a:xfrm>
          <a:prstGeom prst="rect">
            <a:avLst/>
          </a:prstGeom>
        </p:spPr>
        <p:txBody>
          <a:bodyPr wrap="none">
            <a:spAutoFit/>
          </a:bodyPr>
          <a:lstStyle/>
          <a:p>
            <a:r>
              <a:rPr lang="en-US" sz="800" dirty="0">
                <a:solidFill>
                  <a:srgbClr val="FFFFFF"/>
                </a:solidFill>
              </a:rPr>
              <a:t>Kelly Kerr/Tulsa World</a:t>
            </a:r>
          </a:p>
        </p:txBody>
      </p:sp>
    </p:spTree>
    <p:extLst>
      <p:ext uri="{BB962C8B-B14F-4D97-AF65-F5344CB8AC3E}">
        <p14:creationId xmlns:p14="http://schemas.microsoft.com/office/powerpoint/2010/main" val="50324371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Schemas, Scripts, and Memory Distortions</a:t>
            </a:r>
            <a:endParaRPr lang="en-US" dirty="0"/>
          </a:p>
        </p:txBody>
      </p:sp>
      <p:sp>
        <p:nvSpPr>
          <p:cNvPr id="3" name="Content Placeholder 2"/>
          <p:cNvSpPr>
            <a:spLocks noGrp="1"/>
          </p:cNvSpPr>
          <p:nvPr>
            <p:ph idx="1"/>
          </p:nvPr>
        </p:nvSpPr>
        <p:spPr>
          <a:xfrm>
            <a:off x="457200" y="1600200"/>
            <a:ext cx="4491812" cy="4525963"/>
          </a:xfrm>
        </p:spPr>
        <p:txBody>
          <a:bodyPr>
            <a:normAutofit fontScale="92500" lnSpcReduction="10000"/>
          </a:bodyPr>
          <a:lstStyle/>
          <a:p>
            <a:pPr marL="0" indent="0">
              <a:buNone/>
            </a:pPr>
            <a:r>
              <a:rPr lang="en-US" sz="2400" i="1" dirty="0"/>
              <a:t>Can the knowledge </a:t>
            </a:r>
            <a:r>
              <a:rPr lang="en-US" sz="2400" i="1" dirty="0" smtClean="0"/>
              <a:t>people </a:t>
            </a:r>
            <a:r>
              <a:rPr lang="en-US" sz="2400" i="1" dirty="0"/>
              <a:t>had </a:t>
            </a:r>
            <a:r>
              <a:rPr lang="en-US" sz="2400" i="1" dirty="0" smtClean="0"/>
              <a:t>before an </a:t>
            </a:r>
            <a:r>
              <a:rPr lang="en-US" sz="2400" i="1" dirty="0"/>
              <a:t>event occurred </a:t>
            </a:r>
            <a:r>
              <a:rPr lang="en-US" sz="2400" i="1" dirty="0" smtClean="0"/>
              <a:t>influence their later </a:t>
            </a:r>
            <a:r>
              <a:rPr lang="en-US" sz="2400" i="1" dirty="0"/>
              <a:t>memory of the </a:t>
            </a:r>
            <a:r>
              <a:rPr lang="en-US" sz="2400" i="1" dirty="0" smtClean="0"/>
              <a:t>event?</a:t>
            </a:r>
          </a:p>
          <a:p>
            <a:r>
              <a:rPr lang="en-US" sz="2200" b="1" dirty="0" smtClean="0"/>
              <a:t>Schemas</a:t>
            </a:r>
            <a:r>
              <a:rPr lang="en-US" sz="2200" dirty="0" smtClean="0"/>
              <a:t> organize clusters of knowledge and information about particular topics.</a:t>
            </a:r>
            <a:br>
              <a:rPr lang="en-US" sz="2200" dirty="0" smtClean="0"/>
            </a:br>
            <a:endParaRPr lang="en-US" sz="2200" dirty="0" smtClean="0"/>
          </a:p>
          <a:p>
            <a:r>
              <a:rPr lang="en-US" sz="2200" b="1" dirty="0" smtClean="0"/>
              <a:t>Scripts</a:t>
            </a:r>
            <a:r>
              <a:rPr lang="en-US" sz="2200" dirty="0" smtClean="0"/>
              <a:t> are schemas that involve typical sequence of actions and behaviors at a common event</a:t>
            </a:r>
            <a:r>
              <a:rPr lang="en-US" sz="2400" dirty="0" smtClean="0"/>
              <a:t>.</a:t>
            </a:r>
            <a:br>
              <a:rPr lang="en-US" sz="2400" dirty="0" smtClean="0"/>
            </a:br>
            <a:endParaRPr lang="en-US" sz="2400" dirty="0" smtClean="0"/>
          </a:p>
          <a:p>
            <a:r>
              <a:rPr lang="en-US" sz="2400" b="1" dirty="0" smtClean="0"/>
              <a:t>False memories</a:t>
            </a:r>
            <a:r>
              <a:rPr lang="en-US" sz="2400" dirty="0" smtClean="0"/>
              <a:t> are created for actions that would have been consistent with a script.</a:t>
            </a:r>
            <a:endParaRPr lang="en-US" sz="2400" b="1" dirty="0"/>
          </a:p>
        </p:txBody>
      </p:sp>
      <p:sp>
        <p:nvSpPr>
          <p:cNvPr id="5" name="Rectangle 4"/>
          <p:cNvSpPr/>
          <p:nvPr/>
        </p:nvSpPr>
        <p:spPr>
          <a:xfrm>
            <a:off x="5191793" y="5172678"/>
            <a:ext cx="3496407" cy="923330"/>
          </a:xfrm>
          <a:prstGeom prst="rect">
            <a:avLst/>
          </a:prstGeom>
        </p:spPr>
        <p:txBody>
          <a:bodyPr wrap="square">
            <a:spAutoFit/>
          </a:bodyPr>
          <a:lstStyle/>
          <a:p>
            <a:r>
              <a:rPr lang="en-US" dirty="0" smtClean="0"/>
              <a:t>False memories of a psychology</a:t>
            </a:r>
          </a:p>
          <a:p>
            <a:r>
              <a:rPr lang="en-US" dirty="0" smtClean="0"/>
              <a:t>Professor’s office</a:t>
            </a:r>
          </a:p>
          <a:p>
            <a:pPr algn="ctr"/>
            <a:r>
              <a:rPr lang="en-US" i="1" dirty="0" smtClean="0"/>
              <a:t>What</a:t>
            </a:r>
            <a:r>
              <a:rPr lang="en-US" dirty="0" smtClean="0"/>
              <a:t> </a:t>
            </a:r>
            <a:r>
              <a:rPr lang="en-US" i="1" dirty="0" smtClean="0"/>
              <a:t>happened</a:t>
            </a:r>
            <a:r>
              <a:rPr lang="en-US" dirty="0" smtClean="0"/>
              <a:t>?</a:t>
            </a:r>
            <a:endParaRPr lang="en-US" dirty="0"/>
          </a:p>
        </p:txBody>
      </p:sp>
      <p:pic>
        <p:nvPicPr>
          <p:cNvPr id="6" name="Picture 5" descr="&#10;" title="Photo of the Professor's offi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3800" y="1488194"/>
            <a:ext cx="3886200" cy="3464805"/>
          </a:xfrm>
          <a:prstGeom prst="rect">
            <a:avLst/>
          </a:prstGeom>
        </p:spPr>
      </p:pic>
    </p:spTree>
    <p:extLst>
      <p:ext uri="{BB962C8B-B14F-4D97-AF65-F5344CB8AC3E}">
        <p14:creationId xmlns:p14="http://schemas.microsoft.com/office/powerpoint/2010/main" val="243510618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Factors Contributing to False Memories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622989810"/>
              </p:ext>
            </p:extLst>
          </p:nvPr>
        </p:nvGraphicFramePr>
        <p:xfrm>
          <a:off x="495300" y="1244600"/>
          <a:ext cx="8077200" cy="5006397"/>
        </p:xfrm>
        <a:graphic>
          <a:graphicData uri="http://schemas.openxmlformats.org/drawingml/2006/table">
            <a:tbl>
              <a:tblPr firstRow="1" bandRow="1">
                <a:tableStyleId>{3C2FFA5D-87B4-456A-9821-1D502468CF0F}</a:tableStyleId>
              </a:tblPr>
              <a:tblGrid>
                <a:gridCol w="1892300"/>
                <a:gridCol w="6184900"/>
              </a:tblGrid>
              <a:tr h="528377">
                <a:tc>
                  <a:txBody>
                    <a:bodyPr/>
                    <a:lstStyle/>
                    <a:p>
                      <a:pPr algn="l" fontAlgn="ctr"/>
                      <a:r>
                        <a:rPr lang="en-US" sz="1800" b="1" i="0" u="none" strike="noStrike" dirty="0">
                          <a:solidFill>
                            <a:srgbClr val="000000"/>
                          </a:solidFill>
                          <a:effectLst/>
                          <a:latin typeface="+mn-lt"/>
                        </a:rPr>
                        <a:t>Factor </a:t>
                      </a:r>
                    </a:p>
                  </a:txBody>
                  <a:tcPr marT="12700" marB="0" anchor="ctr"/>
                </a:tc>
                <a:tc>
                  <a:txBody>
                    <a:bodyPr/>
                    <a:lstStyle/>
                    <a:p>
                      <a:pPr algn="l" fontAlgn="ctr"/>
                      <a:r>
                        <a:rPr lang="en-US" sz="1800" b="1" i="0" u="none" strike="noStrike" dirty="0" smtClean="0">
                          <a:solidFill>
                            <a:srgbClr val="000000"/>
                          </a:solidFill>
                          <a:effectLst/>
                          <a:latin typeface="+mn-lt"/>
                        </a:rPr>
                        <a:t>Description </a:t>
                      </a:r>
                      <a:endParaRPr lang="en-US" sz="1800" b="1" i="0" u="none" strike="noStrike" dirty="0">
                        <a:solidFill>
                          <a:srgbClr val="000000"/>
                        </a:solidFill>
                        <a:effectLst/>
                        <a:latin typeface="+mn-lt"/>
                      </a:endParaRPr>
                    </a:p>
                  </a:txBody>
                  <a:tcPr marT="12700" marB="0" anchor="ctr"/>
                </a:tc>
              </a:tr>
              <a:tr h="539235">
                <a:tc>
                  <a:txBody>
                    <a:bodyPr/>
                    <a:lstStyle/>
                    <a:p>
                      <a:pPr algn="l" fontAlgn="ctr"/>
                      <a:r>
                        <a:rPr lang="en-US" sz="1800" b="0" i="0" u="none" strike="noStrike" dirty="0" smtClean="0">
                          <a:solidFill>
                            <a:srgbClr val="000000"/>
                          </a:solidFill>
                          <a:effectLst/>
                          <a:latin typeface="+mn-lt"/>
                        </a:rPr>
                        <a:t>Misinformation effect </a:t>
                      </a:r>
                      <a:endParaRPr lang="en-US" sz="1800" b="0" i="0" u="none" strike="noStrike" dirty="0">
                        <a:solidFill>
                          <a:srgbClr val="000000"/>
                        </a:solidFill>
                        <a:effectLst/>
                        <a:latin typeface="+mn-lt"/>
                      </a:endParaRPr>
                    </a:p>
                  </a:txBody>
                  <a:tcPr marT="12700" marB="0" anchor="ctr"/>
                </a:tc>
                <a:tc>
                  <a:txBody>
                    <a:bodyPr/>
                    <a:lstStyle/>
                    <a:p>
                      <a:pPr algn="l" fontAlgn="ctr"/>
                      <a:r>
                        <a:rPr lang="en-US" sz="1800" b="0" i="0" u="none" strike="noStrike" dirty="0">
                          <a:solidFill>
                            <a:srgbClr val="000000"/>
                          </a:solidFill>
                          <a:effectLst/>
                          <a:latin typeface="+mn-lt"/>
                        </a:rPr>
                        <a:t>When erroneous information received after an event leads to </a:t>
                      </a:r>
                      <a:r>
                        <a:rPr lang="en-US" sz="1800" b="0" i="0" u="none" strike="noStrike" dirty="0" smtClean="0">
                          <a:solidFill>
                            <a:srgbClr val="000000"/>
                          </a:solidFill>
                          <a:effectLst/>
                          <a:latin typeface="+mn-lt"/>
                        </a:rPr>
                        <a:t>distorted or </a:t>
                      </a:r>
                      <a:r>
                        <a:rPr lang="en-US" sz="1800" b="0" i="0" u="none" strike="noStrike" dirty="0">
                          <a:solidFill>
                            <a:srgbClr val="000000"/>
                          </a:solidFill>
                          <a:effectLst/>
                          <a:latin typeface="+mn-lt"/>
                        </a:rPr>
                        <a:t>false memories of the </a:t>
                      </a:r>
                      <a:r>
                        <a:rPr lang="en-US" sz="1800" b="0" i="0" u="none" strike="noStrike" dirty="0" smtClean="0">
                          <a:solidFill>
                            <a:srgbClr val="000000"/>
                          </a:solidFill>
                          <a:effectLst/>
                          <a:latin typeface="+mn-lt"/>
                        </a:rPr>
                        <a:t>event </a:t>
                      </a:r>
                      <a:endParaRPr lang="en-US" sz="1800" b="0" i="0" u="none" strike="noStrike" dirty="0">
                        <a:solidFill>
                          <a:srgbClr val="000000"/>
                        </a:solidFill>
                        <a:effectLst/>
                        <a:latin typeface="+mn-lt"/>
                      </a:endParaRPr>
                    </a:p>
                  </a:txBody>
                  <a:tcPr marT="12700" marB="0" anchor="ctr"/>
                </a:tc>
              </a:tr>
              <a:tr h="528377">
                <a:tc>
                  <a:txBody>
                    <a:bodyPr/>
                    <a:lstStyle/>
                    <a:p>
                      <a:pPr algn="l" fontAlgn="ctr"/>
                      <a:r>
                        <a:rPr lang="en-US" sz="1800" b="0" i="0" u="none" strike="noStrike" dirty="0">
                          <a:solidFill>
                            <a:srgbClr val="000000"/>
                          </a:solidFill>
                          <a:effectLst/>
                          <a:latin typeface="+mn-lt"/>
                        </a:rPr>
                        <a:t>Source </a:t>
                      </a:r>
                      <a:r>
                        <a:rPr lang="en-US" sz="1800" b="0" i="0" u="none" strike="noStrike" dirty="0" smtClean="0">
                          <a:solidFill>
                            <a:srgbClr val="000000"/>
                          </a:solidFill>
                          <a:effectLst/>
                          <a:latin typeface="+mn-lt"/>
                        </a:rPr>
                        <a:t>confusion</a:t>
                      </a:r>
                      <a:endParaRPr lang="en-US" sz="1800" b="0" i="0" u="none" strike="noStrike" dirty="0">
                        <a:solidFill>
                          <a:srgbClr val="000000"/>
                        </a:solidFill>
                        <a:effectLst/>
                        <a:latin typeface="+mn-lt"/>
                      </a:endParaRPr>
                    </a:p>
                  </a:txBody>
                  <a:tcPr marT="12700" marB="0" anchor="ctr"/>
                </a:tc>
                <a:tc>
                  <a:txBody>
                    <a:bodyPr/>
                    <a:lstStyle/>
                    <a:p>
                      <a:pPr algn="l" fontAlgn="ctr"/>
                      <a:r>
                        <a:rPr lang="en-US" sz="1800" b="0" i="0" u="none" strike="noStrike" dirty="0">
                          <a:solidFill>
                            <a:srgbClr val="000000"/>
                          </a:solidFill>
                          <a:effectLst/>
                          <a:latin typeface="+mn-lt"/>
                        </a:rPr>
                        <a:t>Forgetting or misremembering the true source of a </a:t>
                      </a:r>
                      <a:r>
                        <a:rPr lang="en-US" sz="1800" b="0" i="0" u="none" strike="noStrike" dirty="0" smtClean="0">
                          <a:solidFill>
                            <a:srgbClr val="000000"/>
                          </a:solidFill>
                          <a:effectLst/>
                          <a:latin typeface="+mn-lt"/>
                        </a:rPr>
                        <a:t>memory </a:t>
                      </a:r>
                      <a:endParaRPr lang="en-US" sz="1800" b="0" i="0" u="none" strike="noStrike" dirty="0">
                        <a:solidFill>
                          <a:srgbClr val="000000"/>
                        </a:solidFill>
                        <a:effectLst/>
                        <a:latin typeface="+mn-lt"/>
                      </a:endParaRPr>
                    </a:p>
                  </a:txBody>
                  <a:tcPr marT="12700" marB="0" anchor="ctr"/>
                </a:tc>
              </a:tr>
              <a:tr h="799804">
                <a:tc>
                  <a:txBody>
                    <a:bodyPr/>
                    <a:lstStyle/>
                    <a:p>
                      <a:pPr algn="l" fontAlgn="ctr"/>
                      <a:r>
                        <a:rPr lang="en-US" sz="1800" b="0" i="0" u="none" strike="noStrike" dirty="0" smtClean="0">
                          <a:solidFill>
                            <a:srgbClr val="000000"/>
                          </a:solidFill>
                          <a:effectLst/>
                          <a:latin typeface="+mn-lt"/>
                        </a:rPr>
                        <a:t>Schema distortion </a:t>
                      </a:r>
                      <a:endParaRPr lang="en-US" sz="1800" b="0" i="0" u="none" strike="noStrike" dirty="0">
                        <a:solidFill>
                          <a:srgbClr val="000000"/>
                        </a:solidFill>
                        <a:effectLst/>
                        <a:latin typeface="+mn-lt"/>
                      </a:endParaRPr>
                    </a:p>
                  </a:txBody>
                  <a:tcPr marT="12700" marB="0" anchor="ctr"/>
                </a:tc>
                <a:tc>
                  <a:txBody>
                    <a:bodyPr/>
                    <a:lstStyle/>
                    <a:p>
                      <a:pPr algn="l" fontAlgn="ctr"/>
                      <a:r>
                        <a:rPr lang="en-US" sz="1800" b="0" i="0" u="none" strike="noStrike" dirty="0">
                          <a:solidFill>
                            <a:srgbClr val="000000"/>
                          </a:solidFill>
                          <a:effectLst/>
                          <a:latin typeface="+mn-lt"/>
                        </a:rPr>
                        <a:t>False or distorted memories caused by the tendency to fill in </a:t>
                      </a:r>
                      <a:r>
                        <a:rPr lang="en-US" sz="1800" b="0" i="0" u="none" strike="noStrike" dirty="0" smtClean="0">
                          <a:solidFill>
                            <a:srgbClr val="000000"/>
                          </a:solidFill>
                          <a:effectLst/>
                          <a:latin typeface="+mn-lt"/>
                        </a:rPr>
                        <a:t>missing memory </a:t>
                      </a:r>
                      <a:r>
                        <a:rPr lang="en-US" sz="1800" b="0" i="0" u="none" strike="noStrike" dirty="0">
                          <a:solidFill>
                            <a:srgbClr val="000000"/>
                          </a:solidFill>
                          <a:effectLst/>
                          <a:latin typeface="+mn-lt"/>
                        </a:rPr>
                        <a:t>details with information that is consistent with </a:t>
                      </a:r>
                      <a:r>
                        <a:rPr lang="en-US" sz="1800" b="0" i="0" u="none" strike="noStrike" dirty="0" smtClean="0">
                          <a:solidFill>
                            <a:srgbClr val="000000"/>
                          </a:solidFill>
                          <a:effectLst/>
                          <a:latin typeface="+mn-lt"/>
                        </a:rPr>
                        <a:t>existing knowledge </a:t>
                      </a:r>
                      <a:r>
                        <a:rPr lang="en-US" sz="1800" b="0" i="0" u="none" strike="noStrike" dirty="0">
                          <a:solidFill>
                            <a:srgbClr val="000000"/>
                          </a:solidFill>
                          <a:effectLst/>
                          <a:latin typeface="+mn-lt"/>
                        </a:rPr>
                        <a:t>about a </a:t>
                      </a:r>
                      <a:r>
                        <a:rPr lang="en-US" sz="1800" b="0" i="0" u="none" strike="noStrike" dirty="0" smtClean="0">
                          <a:solidFill>
                            <a:srgbClr val="000000"/>
                          </a:solidFill>
                          <a:effectLst/>
                          <a:latin typeface="+mn-lt"/>
                        </a:rPr>
                        <a:t>topic </a:t>
                      </a:r>
                      <a:endParaRPr lang="en-US" sz="1800" b="0" i="0" u="none" strike="noStrike" dirty="0">
                        <a:solidFill>
                          <a:srgbClr val="000000"/>
                        </a:solidFill>
                        <a:effectLst/>
                        <a:latin typeface="+mn-lt"/>
                      </a:endParaRPr>
                    </a:p>
                  </a:txBody>
                  <a:tcPr marT="12700" marB="0" anchor="ctr"/>
                </a:tc>
              </a:tr>
              <a:tr h="539235">
                <a:tc>
                  <a:txBody>
                    <a:bodyPr/>
                    <a:lstStyle/>
                    <a:p>
                      <a:pPr algn="l" fontAlgn="ctr"/>
                      <a:r>
                        <a:rPr lang="en-US" sz="1800" b="0" i="0" u="none" strike="noStrike" dirty="0" smtClean="0">
                          <a:solidFill>
                            <a:srgbClr val="000000"/>
                          </a:solidFill>
                          <a:effectLst/>
                          <a:latin typeface="+mn-lt"/>
                        </a:rPr>
                        <a:t>Imagination inflation </a:t>
                      </a:r>
                      <a:endParaRPr lang="en-US" sz="1800" b="0" i="0" u="none" strike="noStrike" dirty="0">
                        <a:solidFill>
                          <a:srgbClr val="000000"/>
                        </a:solidFill>
                        <a:effectLst/>
                        <a:latin typeface="+mn-lt"/>
                      </a:endParaRPr>
                    </a:p>
                  </a:txBody>
                  <a:tcPr marT="12700" marB="0" anchor="ctr"/>
                </a:tc>
                <a:tc>
                  <a:txBody>
                    <a:bodyPr/>
                    <a:lstStyle/>
                    <a:p>
                      <a:pPr algn="l" fontAlgn="ctr"/>
                      <a:r>
                        <a:rPr lang="en-US" sz="1800" b="0" i="0" u="none" strike="noStrike" dirty="0">
                          <a:solidFill>
                            <a:srgbClr val="000000"/>
                          </a:solidFill>
                          <a:effectLst/>
                          <a:latin typeface="+mn-lt"/>
                        </a:rPr>
                        <a:t>Unfounded confidence in a false or distorted memory caused by </a:t>
                      </a:r>
                      <a:r>
                        <a:rPr lang="en-US" sz="1800" b="0" i="0" u="none" strike="noStrike" dirty="0" smtClean="0">
                          <a:solidFill>
                            <a:srgbClr val="000000"/>
                          </a:solidFill>
                          <a:effectLst/>
                          <a:latin typeface="+mn-lt"/>
                        </a:rPr>
                        <a:t>vividly imagining </a:t>
                      </a:r>
                      <a:r>
                        <a:rPr lang="en-US" sz="1800" b="0" i="0" u="none" strike="noStrike" dirty="0">
                          <a:solidFill>
                            <a:srgbClr val="000000"/>
                          </a:solidFill>
                          <a:effectLst/>
                          <a:latin typeface="+mn-lt"/>
                        </a:rPr>
                        <a:t>the </a:t>
                      </a:r>
                      <a:r>
                        <a:rPr lang="en-US" sz="1800" b="0" i="0" u="none" strike="noStrike" dirty="0" err="1" smtClean="0">
                          <a:solidFill>
                            <a:srgbClr val="000000"/>
                          </a:solidFill>
                          <a:effectLst/>
                          <a:latin typeface="+mn-lt"/>
                        </a:rPr>
                        <a:t>pseudoevent</a:t>
                      </a:r>
                      <a:r>
                        <a:rPr lang="en-US" sz="1800" b="0" i="0" u="none" strike="noStrike" dirty="0" smtClean="0">
                          <a:solidFill>
                            <a:srgbClr val="000000"/>
                          </a:solidFill>
                          <a:effectLst/>
                          <a:latin typeface="+mn-lt"/>
                        </a:rPr>
                        <a:t> </a:t>
                      </a:r>
                      <a:endParaRPr lang="en-US" sz="1800" b="0" i="0" u="none" strike="noStrike" dirty="0">
                        <a:solidFill>
                          <a:srgbClr val="000000"/>
                        </a:solidFill>
                        <a:effectLst/>
                        <a:latin typeface="+mn-lt"/>
                      </a:endParaRPr>
                    </a:p>
                  </a:txBody>
                  <a:tcPr marT="12700" marB="0" anchor="ctr"/>
                </a:tc>
              </a:tr>
              <a:tr h="539235">
                <a:tc>
                  <a:txBody>
                    <a:bodyPr/>
                    <a:lstStyle/>
                    <a:p>
                      <a:pPr algn="l" fontAlgn="ctr"/>
                      <a:r>
                        <a:rPr lang="en-US" sz="1800" b="0" i="0" u="none" strike="noStrike">
                          <a:solidFill>
                            <a:srgbClr val="000000"/>
                          </a:solidFill>
                          <a:effectLst/>
                          <a:latin typeface="+mn-lt"/>
                        </a:rPr>
                        <a:t>False familiarity </a:t>
                      </a:r>
                    </a:p>
                  </a:txBody>
                  <a:tcPr marT="12700" marB="0" anchor="ctr"/>
                </a:tc>
                <a:tc>
                  <a:txBody>
                    <a:bodyPr/>
                    <a:lstStyle/>
                    <a:p>
                      <a:pPr algn="l" fontAlgn="ctr"/>
                      <a:r>
                        <a:rPr lang="en-US" sz="1800" b="0" i="0" u="none" strike="noStrike">
                          <a:solidFill>
                            <a:srgbClr val="000000"/>
                          </a:solidFill>
                          <a:effectLst/>
                          <a:latin typeface="+mn-lt"/>
                        </a:rPr>
                        <a:t>Increased feelings of familiarity due to repeatedly imagining an event</a:t>
                      </a:r>
                    </a:p>
                  </a:txBody>
                  <a:tcPr marT="12700" marB="0" anchor="ctr"/>
                </a:tc>
              </a:tr>
              <a:tr h="539235">
                <a:tc>
                  <a:txBody>
                    <a:bodyPr/>
                    <a:lstStyle/>
                    <a:p>
                      <a:pPr algn="l" fontAlgn="ctr"/>
                      <a:r>
                        <a:rPr lang="en-US" sz="1800" b="0" i="0" u="none" strike="noStrike" dirty="0">
                          <a:solidFill>
                            <a:srgbClr val="000000"/>
                          </a:solidFill>
                          <a:effectLst/>
                          <a:latin typeface="+mn-lt"/>
                        </a:rPr>
                        <a:t>Blending </a:t>
                      </a:r>
                      <a:r>
                        <a:rPr lang="en-US" sz="1800" b="0" i="0" u="none" strike="noStrike" dirty="0" smtClean="0">
                          <a:solidFill>
                            <a:srgbClr val="000000"/>
                          </a:solidFill>
                          <a:effectLst/>
                          <a:latin typeface="+mn-lt"/>
                        </a:rPr>
                        <a:t>fact and fiction </a:t>
                      </a:r>
                      <a:endParaRPr lang="en-US" sz="1800" b="0" i="0" u="none" strike="noStrike" dirty="0">
                        <a:solidFill>
                          <a:srgbClr val="000000"/>
                        </a:solidFill>
                        <a:effectLst/>
                        <a:latin typeface="+mn-lt"/>
                      </a:endParaRPr>
                    </a:p>
                  </a:txBody>
                  <a:tcPr marT="12700" marB="0" anchor="ctr"/>
                </a:tc>
                <a:tc>
                  <a:txBody>
                    <a:bodyPr/>
                    <a:lstStyle/>
                    <a:p>
                      <a:pPr algn="l" fontAlgn="ctr"/>
                      <a:r>
                        <a:rPr lang="en-US" sz="1800" b="0" i="0" u="none" strike="noStrike" dirty="0">
                          <a:solidFill>
                            <a:srgbClr val="000000"/>
                          </a:solidFill>
                          <a:effectLst/>
                          <a:latin typeface="+mn-lt"/>
                        </a:rPr>
                        <a:t>Using vivid, authentic details to add to the legitimacy and </a:t>
                      </a:r>
                      <a:r>
                        <a:rPr lang="en-US" sz="1800" b="0" i="0" u="none" strike="noStrike" dirty="0" smtClean="0">
                          <a:solidFill>
                            <a:srgbClr val="000000"/>
                          </a:solidFill>
                          <a:effectLst/>
                          <a:latin typeface="+mn-lt"/>
                        </a:rPr>
                        <a:t>believability of </a:t>
                      </a:r>
                      <a:r>
                        <a:rPr lang="en-US" sz="1800" b="0" i="0" u="none" strike="noStrike" dirty="0">
                          <a:solidFill>
                            <a:srgbClr val="000000"/>
                          </a:solidFill>
                          <a:effectLst/>
                          <a:latin typeface="+mn-lt"/>
                        </a:rPr>
                        <a:t>a </a:t>
                      </a:r>
                      <a:r>
                        <a:rPr lang="en-US" sz="1800" b="0" i="0" u="none" strike="noStrike" dirty="0" err="1" smtClean="0">
                          <a:solidFill>
                            <a:srgbClr val="000000"/>
                          </a:solidFill>
                          <a:effectLst/>
                          <a:latin typeface="+mn-lt"/>
                        </a:rPr>
                        <a:t>pseudoevent</a:t>
                      </a:r>
                      <a:r>
                        <a:rPr lang="en-US" sz="1800" b="0" i="0" u="none" strike="noStrike" dirty="0" smtClean="0">
                          <a:solidFill>
                            <a:srgbClr val="000000"/>
                          </a:solidFill>
                          <a:effectLst/>
                          <a:latin typeface="+mn-lt"/>
                        </a:rPr>
                        <a:t> </a:t>
                      </a:r>
                      <a:endParaRPr lang="en-US" sz="1800" b="0" i="0" u="none" strike="noStrike" dirty="0">
                        <a:solidFill>
                          <a:srgbClr val="000000"/>
                        </a:solidFill>
                        <a:effectLst/>
                        <a:latin typeface="+mn-lt"/>
                      </a:endParaRPr>
                    </a:p>
                  </a:txBody>
                  <a:tcPr marT="12700" marB="0" anchor="ctr"/>
                </a:tc>
              </a:tr>
              <a:tr h="799804">
                <a:tc>
                  <a:txBody>
                    <a:bodyPr/>
                    <a:lstStyle/>
                    <a:p>
                      <a:pPr algn="l" fontAlgn="ctr"/>
                      <a:r>
                        <a:rPr lang="en-US" sz="1800" b="0" i="0" u="none" strike="noStrike" dirty="0" smtClean="0">
                          <a:solidFill>
                            <a:srgbClr val="000000"/>
                          </a:solidFill>
                          <a:effectLst/>
                          <a:latin typeface="+mn-lt"/>
                        </a:rPr>
                        <a:t>Suggestion </a:t>
                      </a:r>
                      <a:endParaRPr lang="en-US" sz="1800" b="0" i="0" u="none" strike="noStrike" dirty="0">
                        <a:solidFill>
                          <a:srgbClr val="000000"/>
                        </a:solidFill>
                        <a:effectLst/>
                        <a:latin typeface="+mn-lt"/>
                      </a:endParaRPr>
                    </a:p>
                  </a:txBody>
                  <a:tcPr marT="12700" marB="0" anchor="ctr"/>
                </a:tc>
                <a:tc>
                  <a:txBody>
                    <a:bodyPr/>
                    <a:lstStyle/>
                    <a:p>
                      <a:pPr algn="l" fontAlgn="ctr"/>
                      <a:r>
                        <a:rPr lang="en-US" sz="1800" b="0" i="0" u="none" strike="noStrike" dirty="0">
                          <a:solidFill>
                            <a:srgbClr val="000000"/>
                          </a:solidFill>
                          <a:effectLst/>
                          <a:latin typeface="+mn-lt"/>
                        </a:rPr>
                        <a:t>Hypnosis, guided imagery, or other highly suggestive techniques </a:t>
                      </a:r>
                      <a:r>
                        <a:rPr lang="en-US" sz="1800" b="0" i="0" u="none" strike="noStrike" dirty="0" smtClean="0">
                          <a:solidFill>
                            <a:srgbClr val="000000"/>
                          </a:solidFill>
                          <a:effectLst/>
                          <a:latin typeface="+mn-lt"/>
                        </a:rPr>
                        <a:t>that can </a:t>
                      </a:r>
                      <a:r>
                        <a:rPr lang="en-US" sz="1800" b="0" i="0" u="none" strike="noStrike" dirty="0">
                          <a:solidFill>
                            <a:srgbClr val="000000"/>
                          </a:solidFill>
                          <a:effectLst/>
                          <a:latin typeface="+mn-lt"/>
                        </a:rPr>
                        <a:t>inadvertently or intentionally create vivid false </a:t>
                      </a:r>
                      <a:r>
                        <a:rPr lang="en-US" sz="1800" b="0" i="0" u="none" strike="noStrike" dirty="0" smtClean="0">
                          <a:solidFill>
                            <a:srgbClr val="000000"/>
                          </a:solidFill>
                          <a:effectLst/>
                          <a:latin typeface="+mn-lt"/>
                        </a:rPr>
                        <a:t>memories </a:t>
                      </a:r>
                      <a:endParaRPr lang="en-US" sz="1800" b="0" i="0" u="none" strike="noStrike" dirty="0">
                        <a:solidFill>
                          <a:srgbClr val="000000"/>
                        </a:solidFill>
                        <a:effectLst/>
                        <a:latin typeface="+mn-lt"/>
                      </a:endParaRPr>
                    </a:p>
                  </a:txBody>
                  <a:tcPr marT="12700" marB="0" anchor="ctr"/>
                </a:tc>
              </a:tr>
            </a:tbl>
          </a:graphicData>
        </a:graphic>
      </p:graphicFrame>
    </p:spTree>
    <p:extLst>
      <p:ext uri="{BB962C8B-B14F-4D97-AF65-F5344CB8AC3E}">
        <p14:creationId xmlns:p14="http://schemas.microsoft.com/office/powerpoint/2010/main" val="401838913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CRITICAL THINKING</a:t>
            </a:r>
            <a:br>
              <a:rPr lang="en-US" dirty="0" smtClean="0"/>
            </a:br>
            <a:r>
              <a:rPr lang="en-US" dirty="0" smtClean="0"/>
              <a:t>The Memory Wars: Recovered or False Memories?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24487519"/>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1402784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r>
              <a:rPr lang="en-US" altLang="en-US" smtClean="0"/>
              <a:t>Biological Basis of Memory</a:t>
            </a:r>
          </a:p>
        </p:txBody>
      </p:sp>
      <p:pic>
        <p:nvPicPr>
          <p:cNvPr id="70659" name="Picture 4" descr="un06-p227-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828800"/>
            <a:ext cx="280193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Text Box 5"/>
          <p:cNvSpPr txBox="1">
            <a:spLocks noChangeArrowheads="1"/>
          </p:cNvSpPr>
          <p:nvPr/>
        </p:nvSpPr>
        <p:spPr bwMode="auto">
          <a:xfrm>
            <a:off x="4191000" y="1981200"/>
            <a:ext cx="44958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buChar char="•"/>
              <a:defRPr sz="3400">
                <a:solidFill>
                  <a:schemeClr val="accent2"/>
                </a:solidFill>
                <a:latin typeface="Helvetica" pitchFamily="34" charset="0"/>
              </a:defRPr>
            </a:lvl1pPr>
            <a:lvl2pPr marL="742950" indent="-285750" eaLnBrk="0" hangingPunct="0">
              <a:spcBef>
                <a:spcPct val="20000"/>
              </a:spcBef>
              <a:buChar char="–"/>
              <a:defRPr sz="3000">
                <a:solidFill>
                  <a:schemeClr val="hlink"/>
                </a:solidFill>
                <a:latin typeface="Helvetica" pitchFamily="34" charset="0"/>
              </a:defRPr>
            </a:lvl2pPr>
            <a:lvl3pPr marL="1143000" indent="-228600" eaLnBrk="0" hangingPunct="0">
              <a:spcBef>
                <a:spcPct val="20000"/>
              </a:spcBef>
              <a:buChar char="•"/>
              <a:defRPr sz="2800">
                <a:solidFill>
                  <a:schemeClr val="tx1"/>
                </a:solidFill>
                <a:latin typeface="Helvetica" pitchFamily="34" charset="0"/>
              </a:defRPr>
            </a:lvl3pPr>
            <a:lvl4pPr marL="1600200" indent="-228600" eaLnBrk="0" hangingPunct="0">
              <a:spcBef>
                <a:spcPct val="20000"/>
              </a:spcBef>
              <a:buChar char="–"/>
              <a:defRPr sz="2400">
                <a:solidFill>
                  <a:schemeClr val="tx1"/>
                </a:solidFill>
                <a:latin typeface="Helvetica" pitchFamily="34" charset="0"/>
              </a:defRPr>
            </a:lvl4pPr>
            <a:lvl5pPr marL="2057400" indent="-228600" eaLnBrk="0" hangingPunct="0">
              <a:spcBef>
                <a:spcPct val="20000"/>
              </a:spcBef>
              <a:buChar char="»"/>
              <a:defRPr sz="2000">
                <a:solidFill>
                  <a:schemeClr val="tx1"/>
                </a:solidFill>
                <a:latin typeface="Helvetica" pitchFamily="34" charset="0"/>
              </a:defRPr>
            </a:lvl5pPr>
            <a:lvl6pPr marL="2514600" indent="-228600" eaLnBrk="0" fontAlgn="base" hangingPunct="0">
              <a:spcBef>
                <a:spcPct val="20000"/>
              </a:spcBef>
              <a:spcAft>
                <a:spcPct val="0"/>
              </a:spcAft>
              <a:buChar char="»"/>
              <a:defRPr sz="2000">
                <a:solidFill>
                  <a:schemeClr val="tx1"/>
                </a:solidFill>
                <a:latin typeface="Helvetica" pitchFamily="34" charset="0"/>
              </a:defRPr>
            </a:lvl6pPr>
            <a:lvl7pPr marL="2971800" indent="-228600" eaLnBrk="0" fontAlgn="base" hangingPunct="0">
              <a:spcBef>
                <a:spcPct val="20000"/>
              </a:spcBef>
              <a:spcAft>
                <a:spcPct val="0"/>
              </a:spcAft>
              <a:buChar char="»"/>
              <a:defRPr sz="2000">
                <a:solidFill>
                  <a:schemeClr val="tx1"/>
                </a:solidFill>
                <a:latin typeface="Helvetica" pitchFamily="34" charset="0"/>
              </a:defRPr>
            </a:lvl7pPr>
            <a:lvl8pPr marL="3429000" indent="-228600" eaLnBrk="0" fontAlgn="base" hangingPunct="0">
              <a:spcBef>
                <a:spcPct val="20000"/>
              </a:spcBef>
              <a:spcAft>
                <a:spcPct val="0"/>
              </a:spcAft>
              <a:buChar char="»"/>
              <a:defRPr sz="2000">
                <a:solidFill>
                  <a:schemeClr val="tx1"/>
                </a:solidFill>
                <a:latin typeface="Helvetica" pitchFamily="34" charset="0"/>
              </a:defRPr>
            </a:lvl8pPr>
            <a:lvl9pPr marL="3886200" indent="-228600" eaLnBrk="0" fontAlgn="base" hangingPunct="0">
              <a:spcBef>
                <a:spcPct val="20000"/>
              </a:spcBef>
              <a:spcAft>
                <a:spcPct val="0"/>
              </a:spcAft>
              <a:buChar char="»"/>
              <a:defRPr sz="2000">
                <a:solidFill>
                  <a:schemeClr val="tx1"/>
                </a:solidFill>
                <a:latin typeface="Helvetica" pitchFamily="34" charset="0"/>
              </a:defRPr>
            </a:lvl9pPr>
          </a:lstStyle>
          <a:p>
            <a:pPr algn="l" eaLnBrk="1" hangingPunct="1">
              <a:spcBef>
                <a:spcPct val="50000"/>
              </a:spcBef>
              <a:buFontTx/>
              <a:buNone/>
            </a:pPr>
            <a:r>
              <a:rPr lang="en-US" altLang="en-US" sz="2800">
                <a:solidFill>
                  <a:schemeClr val="tx1"/>
                </a:solidFill>
              </a:rPr>
              <a:t>Karl Lashley searched for a localized memory trace or </a:t>
            </a:r>
            <a:r>
              <a:rPr lang="en-US" altLang="en-US" sz="2800" i="1">
                <a:solidFill>
                  <a:schemeClr val="tx1"/>
                </a:solidFill>
              </a:rPr>
              <a:t>engram.</a:t>
            </a:r>
          </a:p>
          <a:p>
            <a:pPr algn="l" eaLnBrk="1" hangingPunct="1">
              <a:spcBef>
                <a:spcPct val="50000"/>
              </a:spcBef>
              <a:buFontTx/>
              <a:buNone/>
            </a:pPr>
            <a:r>
              <a:rPr lang="en-US" altLang="en-US" sz="2800">
                <a:solidFill>
                  <a:schemeClr val="tx1"/>
                </a:solidFill>
              </a:rPr>
              <a:t>Removed different sections of the cortex of rats who learned a maze</a:t>
            </a:r>
          </a:p>
          <a:p>
            <a:pPr algn="l" eaLnBrk="1" hangingPunct="1">
              <a:spcBef>
                <a:spcPct val="50000"/>
              </a:spcBef>
              <a:buFontTx/>
              <a:buNone/>
            </a:pPr>
            <a:r>
              <a:rPr lang="en-US" altLang="en-US" sz="2800">
                <a:solidFill>
                  <a:schemeClr val="tx1"/>
                </a:solidFill>
              </a:rPr>
              <a:t>Found that maze-learning in rats was </a:t>
            </a:r>
            <a:r>
              <a:rPr lang="en-US" altLang="en-US" sz="2800" u="sng">
                <a:solidFill>
                  <a:schemeClr val="tx1"/>
                </a:solidFill>
              </a:rPr>
              <a:t>distributed </a:t>
            </a:r>
            <a:r>
              <a:rPr lang="en-US" altLang="en-US" sz="2800">
                <a:solidFill>
                  <a:schemeClr val="tx1"/>
                </a:solidFill>
              </a:rPr>
              <a:t>throughout the brain</a:t>
            </a:r>
          </a:p>
        </p:txBody>
      </p:sp>
    </p:spTree>
    <p:extLst>
      <p:ext uri="{BB962C8B-B14F-4D97-AF65-F5344CB8AC3E}">
        <p14:creationId xmlns:p14="http://schemas.microsoft.com/office/powerpoint/2010/main" val="179812167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685800" y="914400"/>
            <a:ext cx="7772400" cy="609600"/>
          </a:xfrm>
        </p:spPr>
        <p:txBody>
          <a:bodyPr>
            <a:normAutofit fontScale="90000"/>
          </a:bodyPr>
          <a:lstStyle/>
          <a:p>
            <a:pPr eaLnBrk="1" hangingPunct="1"/>
            <a:r>
              <a:rPr lang="en-US" altLang="en-US" smtClean="0"/>
              <a:t>Biological Basis of Memory</a:t>
            </a:r>
          </a:p>
        </p:txBody>
      </p:sp>
      <p:sp>
        <p:nvSpPr>
          <p:cNvPr id="71683" name="Rectangle 4"/>
          <p:cNvSpPr>
            <a:spLocks noGrp="1" noChangeArrowheads="1"/>
          </p:cNvSpPr>
          <p:nvPr>
            <p:ph type="body" sz="half" idx="2"/>
          </p:nvPr>
        </p:nvSpPr>
        <p:spPr>
          <a:xfrm>
            <a:off x="4114800" y="1524000"/>
            <a:ext cx="4572000" cy="3962400"/>
          </a:xfrm>
        </p:spPr>
        <p:txBody>
          <a:bodyPr>
            <a:normAutofit fontScale="92500" lnSpcReduction="10000"/>
          </a:bodyPr>
          <a:lstStyle/>
          <a:p>
            <a:pPr marL="0" indent="0" algn="l" eaLnBrk="1" hangingPunct="1">
              <a:buFontTx/>
              <a:buNone/>
            </a:pPr>
            <a:r>
              <a:rPr lang="en-US" altLang="en-US" sz="3200" smtClean="0"/>
              <a:t>Richard Thompson found that memory for simple classically conditioned responses was </a:t>
            </a:r>
            <a:r>
              <a:rPr lang="en-US" altLang="en-US" sz="3200" u="sng" smtClean="0"/>
              <a:t>localized</a:t>
            </a:r>
            <a:r>
              <a:rPr lang="en-US" altLang="en-US" sz="3200" smtClean="0"/>
              <a:t> (in the cerebellum).</a:t>
            </a:r>
          </a:p>
          <a:p>
            <a:pPr marL="0" indent="0" algn="l" eaLnBrk="1" hangingPunct="1">
              <a:buFontTx/>
              <a:buNone/>
            </a:pPr>
            <a:r>
              <a:rPr lang="en-US" altLang="en-US" sz="3200" smtClean="0"/>
              <a:t>Eye blink to a puff of air in a rabbit (area of cerebellum removed, no eye blink)</a:t>
            </a:r>
          </a:p>
        </p:txBody>
      </p:sp>
      <p:pic>
        <p:nvPicPr>
          <p:cNvPr id="71684" name="Picture 6" descr="Hock5e_06UN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828800"/>
            <a:ext cx="3122613"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196702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r>
              <a:rPr lang="en-US" altLang="en-US" smtClean="0"/>
              <a:t>New Memories in a Snail</a:t>
            </a:r>
          </a:p>
        </p:txBody>
      </p:sp>
      <p:sp>
        <p:nvSpPr>
          <p:cNvPr id="72707" name="Rectangle 3"/>
          <p:cNvSpPr>
            <a:spLocks noGrp="1" noChangeArrowheads="1"/>
          </p:cNvSpPr>
          <p:nvPr>
            <p:ph type="body" idx="1"/>
          </p:nvPr>
        </p:nvSpPr>
        <p:spPr>
          <a:xfrm>
            <a:off x="381000" y="1905000"/>
            <a:ext cx="2743200" cy="4114800"/>
          </a:xfrm>
        </p:spPr>
        <p:txBody>
          <a:bodyPr/>
          <a:lstStyle/>
          <a:p>
            <a:pPr algn="l" eaLnBrk="1" hangingPunct="1">
              <a:lnSpc>
                <a:spcPct val="90000"/>
              </a:lnSpc>
            </a:pPr>
            <a:r>
              <a:rPr lang="en-US" altLang="en-US" sz="3200" smtClean="0"/>
              <a:t>Aplysia—a sea snail used to study how memories can change neurons</a:t>
            </a:r>
          </a:p>
        </p:txBody>
      </p:sp>
      <p:pic>
        <p:nvPicPr>
          <p:cNvPr id="72708" name="Picture 7" descr="Hock5e_06_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600200"/>
            <a:ext cx="5287963"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23589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Sensory Memory</a:t>
            </a:r>
            <a:endParaRPr lang="en-US" dirty="0"/>
          </a:p>
        </p:txBody>
      </p:sp>
      <p:sp>
        <p:nvSpPr>
          <p:cNvPr id="3" name="Content Placeholder 2"/>
          <p:cNvSpPr>
            <a:spLocks noGrp="1"/>
          </p:cNvSpPr>
          <p:nvPr>
            <p:ph idx="1"/>
          </p:nvPr>
        </p:nvSpPr>
        <p:spPr/>
        <p:txBody>
          <a:bodyPr/>
          <a:lstStyle/>
          <a:p>
            <a:pPr lvl="0"/>
            <a:r>
              <a:rPr lang="en-US" dirty="0" smtClean="0"/>
              <a:t>Function of sensory memory is to very briefly store sensory impressions so that they overlap slightly with one another</a:t>
            </a:r>
          </a:p>
          <a:p>
            <a:pPr lvl="0"/>
            <a:r>
              <a:rPr lang="en-US" dirty="0" smtClean="0"/>
              <a:t>Used to perceive the world as continuous, rather than as a series of disconnected visual images or disjointed sounds</a:t>
            </a:r>
          </a:p>
          <a:p>
            <a:pPr lvl="0"/>
            <a:r>
              <a:rPr lang="en-US" dirty="0" smtClean="0"/>
              <a:t>Capacity: unlimited</a:t>
            </a:r>
          </a:p>
          <a:p>
            <a:pPr lvl="0"/>
            <a:endParaRPr lang="en-US" dirty="0"/>
          </a:p>
        </p:txBody>
      </p:sp>
    </p:spTree>
    <p:extLst>
      <p:ext uri="{BB962C8B-B14F-4D97-AF65-F5344CB8AC3E}">
        <p14:creationId xmlns:p14="http://schemas.microsoft.com/office/powerpoint/2010/main" val="202967353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r>
              <a:rPr lang="en-US" altLang="en-US" smtClean="0"/>
              <a:t>Biological Basis of Memory</a:t>
            </a:r>
          </a:p>
        </p:txBody>
      </p:sp>
      <p:sp>
        <p:nvSpPr>
          <p:cNvPr id="73731" name="Content Placeholder 4"/>
          <p:cNvSpPr>
            <a:spLocks noGrp="1"/>
          </p:cNvSpPr>
          <p:nvPr>
            <p:ph sz="half" idx="1"/>
          </p:nvPr>
        </p:nvSpPr>
        <p:spPr/>
        <p:txBody>
          <a:bodyPr>
            <a:normAutofit fontScale="92500" lnSpcReduction="10000"/>
          </a:bodyPr>
          <a:lstStyle/>
          <a:p>
            <a:r>
              <a:rPr lang="en-US" altLang="en-US" smtClean="0"/>
              <a:t>Eric Kandel and the </a:t>
            </a:r>
            <a:r>
              <a:rPr lang="en-US" altLang="en-US" i="1" smtClean="0"/>
              <a:t>aplysia</a:t>
            </a:r>
            <a:r>
              <a:rPr lang="en-US" altLang="en-US" smtClean="0"/>
              <a:t>:</a:t>
            </a:r>
          </a:p>
          <a:p>
            <a:pPr lvl="1"/>
            <a:r>
              <a:rPr lang="en-US" altLang="en-US" smtClean="0"/>
              <a:t>Function of the neurons was altered (increased in n.t.)</a:t>
            </a:r>
          </a:p>
          <a:p>
            <a:pPr lvl="1"/>
            <a:r>
              <a:rPr lang="en-US" altLang="en-US" smtClean="0"/>
              <a:t>Structure of the neurons changes (# of interconnecting branches increased)</a:t>
            </a:r>
          </a:p>
          <a:p>
            <a:pPr lvl="1"/>
            <a:r>
              <a:rPr lang="en-US" altLang="en-US" smtClean="0"/>
              <a:t>Known as “Long-term potentiation”</a:t>
            </a:r>
          </a:p>
        </p:txBody>
      </p:sp>
      <p:sp>
        <p:nvSpPr>
          <p:cNvPr id="73732" name="Content Placeholder 5"/>
          <p:cNvSpPr>
            <a:spLocks noGrp="1"/>
          </p:cNvSpPr>
          <p:nvPr>
            <p:ph sz="half" idx="2"/>
          </p:nvPr>
        </p:nvSpPr>
        <p:spPr/>
        <p:txBody>
          <a:bodyPr>
            <a:normAutofit fontScale="92500" lnSpcReduction="10000"/>
          </a:bodyPr>
          <a:lstStyle/>
          <a:p>
            <a:endParaRPr lang="en-US" altLang="en-US" smtClean="0"/>
          </a:p>
        </p:txBody>
      </p:sp>
      <p:pic>
        <p:nvPicPr>
          <p:cNvPr id="73733" name="Picture 5" descr="o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286000"/>
            <a:ext cx="343852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398510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Photo of football player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24685" y="0"/>
            <a:ext cx="4723307" cy="6375400"/>
          </a:xfrm>
          <a:prstGeom prst="rect">
            <a:avLst/>
          </a:prstGeom>
        </p:spPr>
      </p:pic>
      <p:sp>
        <p:nvSpPr>
          <p:cNvPr id="5" name="Rectangle 4"/>
          <p:cNvSpPr/>
          <p:nvPr/>
        </p:nvSpPr>
        <p:spPr>
          <a:xfrm>
            <a:off x="287721" y="1465390"/>
            <a:ext cx="3764867" cy="4958623"/>
          </a:xfrm>
          <a:prstGeom prst="rect">
            <a:avLst/>
          </a:prstGeom>
        </p:spPr>
        <p:txBody>
          <a:bodyPr wrap="square">
            <a:spAutoFit/>
          </a:bodyPr>
          <a:lstStyle/>
          <a:p>
            <a:pPr eaLnBrk="0" fontAlgn="base" hangingPunct="0">
              <a:lnSpc>
                <a:spcPts val="2000"/>
              </a:lnSpc>
              <a:spcBef>
                <a:spcPct val="0"/>
              </a:spcBef>
              <a:spcAft>
                <a:spcPts val="600"/>
              </a:spcAft>
            </a:pPr>
            <a:r>
              <a:rPr lang="en-US" sz="2200" b="1" dirty="0" smtClean="0">
                <a:latin typeface="Arial" pitchFamily="34" charset="0"/>
                <a:ea typeface="Calibri" pitchFamily="34" charset="0"/>
                <a:cs typeface="Arial" pitchFamily="34" charset="0"/>
              </a:rPr>
              <a:t>Amnesia</a:t>
            </a:r>
            <a:r>
              <a:rPr lang="en-US" sz="2200" dirty="0" smtClean="0">
                <a:latin typeface="Arial" pitchFamily="34" charset="0"/>
                <a:ea typeface="Calibri" pitchFamily="34" charset="0"/>
                <a:cs typeface="Arial" pitchFamily="34" charset="0"/>
              </a:rPr>
              <a:t>: Severe </a:t>
            </a:r>
            <a:r>
              <a:rPr lang="en-US" sz="2200" dirty="0">
                <a:latin typeface="Arial" pitchFamily="34" charset="0"/>
                <a:ea typeface="Calibri" pitchFamily="34" charset="0"/>
                <a:cs typeface="Arial" pitchFamily="34" charset="0"/>
              </a:rPr>
              <a:t>memory loss</a:t>
            </a:r>
          </a:p>
          <a:p>
            <a:pPr marL="342900" indent="-342900" eaLnBrk="0" fontAlgn="base" hangingPunct="0">
              <a:lnSpc>
                <a:spcPts val="2000"/>
              </a:lnSpc>
              <a:spcBef>
                <a:spcPct val="0"/>
              </a:spcBef>
              <a:spcAft>
                <a:spcPts val="600"/>
              </a:spcAft>
              <a:buFont typeface="Arial" pitchFamily="34" charset="0"/>
              <a:buChar char="•"/>
            </a:pPr>
            <a:r>
              <a:rPr lang="en-US" sz="2200" dirty="0">
                <a:latin typeface="Arial" pitchFamily="34" charset="0"/>
                <a:ea typeface="Calibri" pitchFamily="34" charset="0"/>
                <a:cs typeface="Arial" pitchFamily="34" charset="0"/>
              </a:rPr>
              <a:t>Retrograde amnesia—inability to remember past episodic information; common after head injury; need for consolidation</a:t>
            </a:r>
          </a:p>
          <a:p>
            <a:pPr marL="342900" indent="-342900" eaLnBrk="0" fontAlgn="base" hangingPunct="0">
              <a:lnSpc>
                <a:spcPts val="2000"/>
              </a:lnSpc>
              <a:spcBef>
                <a:spcPct val="0"/>
              </a:spcBef>
              <a:spcAft>
                <a:spcPts val="600"/>
              </a:spcAft>
              <a:buFont typeface="Arial" pitchFamily="34" charset="0"/>
              <a:buChar char="•"/>
            </a:pPr>
            <a:r>
              <a:rPr lang="en-US" sz="2200" dirty="0">
                <a:latin typeface="Arial" pitchFamily="34" charset="0"/>
                <a:ea typeface="Calibri" pitchFamily="34" charset="0"/>
                <a:cs typeface="Arial" pitchFamily="34" charset="0"/>
              </a:rPr>
              <a:t>Anterograde amnesia—inability to form new memories; related to hippocampus </a:t>
            </a:r>
            <a:r>
              <a:rPr lang="en-US" sz="2200" dirty="0" smtClean="0">
                <a:latin typeface="Arial" pitchFamily="34" charset="0"/>
                <a:ea typeface="Calibri" pitchFamily="34" charset="0"/>
                <a:cs typeface="Arial" pitchFamily="34" charset="0"/>
              </a:rPr>
              <a:t>damage</a:t>
            </a:r>
            <a:br>
              <a:rPr lang="en-US" sz="2200" dirty="0" smtClean="0">
                <a:latin typeface="Arial" pitchFamily="34" charset="0"/>
                <a:ea typeface="Calibri" pitchFamily="34" charset="0"/>
                <a:cs typeface="Arial" pitchFamily="34" charset="0"/>
              </a:rPr>
            </a:br>
            <a:endParaRPr lang="en-US" sz="2200" dirty="0">
              <a:latin typeface="Arial" pitchFamily="34" charset="0"/>
              <a:ea typeface="Calibri" pitchFamily="34" charset="0"/>
              <a:cs typeface="Arial" pitchFamily="34" charset="0"/>
            </a:endParaRPr>
          </a:p>
          <a:p>
            <a:pPr eaLnBrk="0" fontAlgn="base" hangingPunct="0">
              <a:lnSpc>
                <a:spcPts val="2000"/>
              </a:lnSpc>
              <a:spcBef>
                <a:spcPct val="0"/>
              </a:spcBef>
              <a:spcAft>
                <a:spcPts val="600"/>
              </a:spcAft>
            </a:pPr>
            <a:r>
              <a:rPr lang="en-US" sz="2200" b="1" dirty="0">
                <a:latin typeface="Arial" pitchFamily="34" charset="0"/>
                <a:ea typeface="Calibri" pitchFamily="34" charset="0"/>
                <a:cs typeface="Arial" pitchFamily="34" charset="0"/>
              </a:rPr>
              <a:t>Memory consolidation</a:t>
            </a:r>
            <a:r>
              <a:rPr lang="en-US" sz="2200" dirty="0">
                <a:latin typeface="Arial" pitchFamily="34" charset="0"/>
                <a:ea typeface="Calibri" pitchFamily="34" charset="0"/>
                <a:cs typeface="Arial" pitchFamily="34" charset="0"/>
              </a:rPr>
              <a:t> is the gradual, physical process of converting new long-term memories to stable, enduring memory codes</a:t>
            </a:r>
            <a:r>
              <a:rPr lang="en-US" sz="2400" dirty="0">
                <a:latin typeface="Arial" pitchFamily="34" charset="0"/>
                <a:ea typeface="Calibri" pitchFamily="34" charset="0"/>
                <a:cs typeface="Arial" pitchFamily="34" charset="0"/>
              </a:rPr>
              <a:t>.</a:t>
            </a:r>
          </a:p>
        </p:txBody>
      </p:sp>
      <p:sp>
        <p:nvSpPr>
          <p:cNvPr id="6" name="Title 1"/>
          <p:cNvSpPr txBox="1">
            <a:spLocks/>
          </p:cNvSpPr>
          <p:nvPr/>
        </p:nvSpPr>
        <p:spPr>
          <a:xfrm>
            <a:off x="429537" y="152400"/>
            <a:ext cx="3532863"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3200"/>
              </a:lnSpc>
            </a:pPr>
            <a:r>
              <a:rPr lang="en-US" sz="3600" dirty="0">
                <a:latin typeface="Aharoni" pitchFamily="2" charset="-79"/>
                <a:cs typeface="Aharoni" pitchFamily="2" charset="-79"/>
              </a:rPr>
              <a:t>Processing Memories in the Brain</a:t>
            </a:r>
            <a:endParaRPr lang="en-US" sz="3600" dirty="0" smtClean="0">
              <a:latin typeface="Aharoni" pitchFamily="2" charset="-79"/>
              <a:cs typeface="Aharoni" pitchFamily="2" charset="-79"/>
            </a:endParaRPr>
          </a:p>
        </p:txBody>
      </p:sp>
      <p:sp>
        <p:nvSpPr>
          <p:cNvPr id="2" name="Rectangle 1"/>
          <p:cNvSpPr/>
          <p:nvPr/>
        </p:nvSpPr>
        <p:spPr>
          <a:xfrm rot="16200000">
            <a:off x="3396888" y="5619978"/>
            <a:ext cx="1283424" cy="215444"/>
          </a:xfrm>
          <a:prstGeom prst="rect">
            <a:avLst/>
          </a:prstGeom>
        </p:spPr>
        <p:txBody>
          <a:bodyPr wrap="none">
            <a:spAutoFit/>
          </a:bodyPr>
          <a:lstStyle/>
          <a:p>
            <a:r>
              <a:rPr lang="en-US" sz="800" dirty="0"/>
              <a:t>AP Photo/Amy </a:t>
            </a:r>
            <a:r>
              <a:rPr lang="en-US" sz="800" dirty="0" err="1"/>
              <a:t>Sancetta</a:t>
            </a:r>
            <a:endParaRPr lang="en-US" sz="800" dirty="0"/>
          </a:p>
        </p:txBody>
      </p:sp>
    </p:spTree>
    <p:extLst>
      <p:ext uri="{BB962C8B-B14F-4D97-AF65-F5344CB8AC3E}">
        <p14:creationId xmlns:p14="http://schemas.microsoft.com/office/powerpoint/2010/main" val="146858989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ts val="3200"/>
              </a:lnSpc>
            </a:pPr>
            <a:r>
              <a:rPr lang="en-US" dirty="0">
                <a:latin typeface="Aharoni" pitchFamily="2" charset="-79"/>
                <a:cs typeface="Aharoni" pitchFamily="2" charset="-79"/>
              </a:rPr>
              <a:t>Implicit and Explicit Memory in Anterograde Amnesia</a:t>
            </a:r>
          </a:p>
        </p:txBody>
      </p:sp>
      <p:sp>
        <p:nvSpPr>
          <p:cNvPr id="3" name="Content Placeholder 2"/>
          <p:cNvSpPr>
            <a:spLocks noGrp="1"/>
          </p:cNvSpPr>
          <p:nvPr>
            <p:ph idx="1"/>
          </p:nvPr>
        </p:nvSpPr>
        <p:spPr>
          <a:xfrm>
            <a:off x="457200" y="1600200"/>
            <a:ext cx="5350886" cy="4823631"/>
          </a:xfrm>
        </p:spPr>
        <p:txBody>
          <a:bodyPr>
            <a:normAutofit fontScale="85000" lnSpcReduction="10000"/>
          </a:bodyPr>
          <a:lstStyle/>
          <a:p>
            <a:pPr marL="0" indent="0">
              <a:buNone/>
            </a:pPr>
            <a:r>
              <a:rPr lang="en-US" dirty="0" smtClean="0"/>
              <a:t>H.M.</a:t>
            </a:r>
          </a:p>
          <a:p>
            <a:pPr eaLnBrk="0" fontAlgn="base" hangingPunct="0">
              <a:lnSpc>
                <a:spcPts val="2000"/>
              </a:lnSpc>
              <a:spcBef>
                <a:spcPct val="0"/>
              </a:spcBef>
              <a:spcAft>
                <a:spcPts val="600"/>
              </a:spcAft>
            </a:pPr>
            <a:r>
              <a:rPr lang="en-US" dirty="0">
                <a:latin typeface="Arial" pitchFamily="34" charset="0"/>
                <a:ea typeface="Calibri" pitchFamily="34" charset="0"/>
                <a:cs typeface="Arial" pitchFamily="34" charset="0"/>
              </a:rPr>
              <a:t>Had portions of the </a:t>
            </a:r>
            <a:r>
              <a:rPr lang="en-US" i="1" dirty="0">
                <a:latin typeface="Arial" pitchFamily="34" charset="0"/>
                <a:ea typeface="Calibri" pitchFamily="34" charset="0"/>
                <a:cs typeface="Arial" pitchFamily="34" charset="0"/>
              </a:rPr>
              <a:t>medial</a:t>
            </a:r>
            <a:r>
              <a:rPr lang="en-US" dirty="0">
                <a:latin typeface="Arial" pitchFamily="34" charset="0"/>
                <a:ea typeface="Calibri" pitchFamily="34" charset="0"/>
                <a:cs typeface="Arial" pitchFamily="34" charset="0"/>
              </a:rPr>
              <a:t> (inner) </a:t>
            </a:r>
            <a:r>
              <a:rPr lang="en-US" i="1" dirty="0">
                <a:latin typeface="Arial" pitchFamily="34" charset="0"/>
                <a:ea typeface="Calibri" pitchFamily="34" charset="0"/>
                <a:cs typeface="Arial" pitchFamily="34" charset="0"/>
              </a:rPr>
              <a:t>temporal lobe </a:t>
            </a:r>
            <a:r>
              <a:rPr lang="en-US" dirty="0">
                <a:latin typeface="Arial" pitchFamily="34" charset="0"/>
                <a:ea typeface="Calibri" pitchFamily="34" charset="0"/>
                <a:cs typeface="Arial" pitchFamily="34" charset="0"/>
              </a:rPr>
              <a:t>on each side of his brain, including the brain structure called the </a:t>
            </a:r>
            <a:r>
              <a:rPr lang="en-US" i="1" dirty="0">
                <a:latin typeface="Arial" pitchFamily="34" charset="0"/>
                <a:ea typeface="Calibri" pitchFamily="34" charset="0"/>
                <a:cs typeface="Arial" pitchFamily="34" charset="0"/>
              </a:rPr>
              <a:t>hippocampus,</a:t>
            </a:r>
            <a:r>
              <a:rPr lang="en-US" dirty="0">
                <a:latin typeface="Arial" pitchFamily="34" charset="0"/>
                <a:ea typeface="Calibri" pitchFamily="34" charset="0"/>
                <a:cs typeface="Arial" pitchFamily="34" charset="0"/>
              </a:rPr>
              <a:t> removed</a:t>
            </a:r>
          </a:p>
          <a:p>
            <a:pPr eaLnBrk="0" fontAlgn="base" hangingPunct="0">
              <a:lnSpc>
                <a:spcPts val="2000"/>
              </a:lnSpc>
              <a:spcBef>
                <a:spcPct val="0"/>
              </a:spcBef>
              <a:spcAft>
                <a:spcPts val="600"/>
              </a:spcAft>
            </a:pPr>
            <a:r>
              <a:rPr lang="en-US" dirty="0">
                <a:latin typeface="Arial" pitchFamily="34" charset="0"/>
                <a:ea typeface="Calibri" pitchFamily="34" charset="0"/>
                <a:cs typeface="Arial" pitchFamily="34" charset="0"/>
              </a:rPr>
              <a:t>Unable to acquire new long-term memories of events (episodic information) or general knowledge (semantic information)</a:t>
            </a:r>
          </a:p>
          <a:p>
            <a:pPr eaLnBrk="0" fontAlgn="base" hangingPunct="0">
              <a:lnSpc>
                <a:spcPts val="2000"/>
              </a:lnSpc>
              <a:spcBef>
                <a:spcPct val="0"/>
              </a:spcBef>
              <a:spcAft>
                <a:spcPts val="600"/>
              </a:spcAft>
            </a:pPr>
            <a:r>
              <a:rPr lang="en-US" dirty="0">
                <a:latin typeface="Arial" pitchFamily="34" charset="0"/>
                <a:ea typeface="Calibri" pitchFamily="34" charset="0"/>
                <a:cs typeface="Arial" pitchFamily="34" charset="0"/>
              </a:rPr>
              <a:t>Had some residual declarative memory abilities (retained info about famous people</a:t>
            </a:r>
            <a:r>
              <a:rPr lang="en-US" dirty="0" smtClean="0">
                <a:latin typeface="Arial" pitchFamily="34" charset="0"/>
                <a:ea typeface="Calibri" pitchFamily="34" charset="0"/>
                <a:cs typeface="Arial" pitchFamily="34" charset="0"/>
              </a:rPr>
              <a:t>)</a:t>
            </a:r>
          </a:p>
          <a:p>
            <a:pPr marL="0" indent="0" eaLnBrk="0" fontAlgn="base" hangingPunct="0">
              <a:lnSpc>
                <a:spcPts val="2000"/>
              </a:lnSpc>
              <a:spcBef>
                <a:spcPct val="0"/>
              </a:spcBef>
              <a:spcAft>
                <a:spcPts val="600"/>
              </a:spcAft>
              <a:buNone/>
            </a:pPr>
            <a:r>
              <a:rPr lang="en-US" dirty="0" smtClean="0">
                <a:latin typeface="Arial" pitchFamily="34" charset="0"/>
                <a:ea typeface="Calibri" pitchFamily="34" charset="0"/>
                <a:cs typeface="Arial" pitchFamily="34" charset="0"/>
              </a:rPr>
              <a:t>After death</a:t>
            </a:r>
          </a:p>
          <a:p>
            <a:pPr eaLnBrk="0" fontAlgn="base" hangingPunct="0">
              <a:lnSpc>
                <a:spcPts val="2000"/>
              </a:lnSpc>
              <a:spcBef>
                <a:spcPct val="0"/>
              </a:spcBef>
              <a:spcAft>
                <a:spcPts val="600"/>
              </a:spcAft>
            </a:pPr>
            <a:r>
              <a:rPr lang="en-US" dirty="0" smtClean="0">
                <a:latin typeface="Arial" pitchFamily="34" charset="0"/>
                <a:ea typeface="Calibri" pitchFamily="34" charset="0"/>
                <a:cs typeface="Arial" pitchFamily="34" charset="0"/>
              </a:rPr>
              <a:t>Micro-thin slices used to create 3-D digital model of H.M.’s brain</a:t>
            </a:r>
          </a:p>
          <a:p>
            <a:pPr eaLnBrk="0" fontAlgn="base" hangingPunct="0">
              <a:lnSpc>
                <a:spcPts val="2000"/>
              </a:lnSpc>
              <a:spcBef>
                <a:spcPct val="0"/>
              </a:spcBef>
              <a:spcAft>
                <a:spcPts val="600"/>
              </a:spcAft>
            </a:pPr>
            <a:endParaRPr lang="en-US" dirty="0">
              <a:latin typeface="Arial" pitchFamily="34" charset="0"/>
              <a:ea typeface="Calibri" pitchFamily="34" charset="0"/>
              <a:cs typeface="Arial" pitchFamily="34" charset="0"/>
            </a:endParaRPr>
          </a:p>
          <a:p>
            <a:endParaRPr lang="en-US" dirty="0"/>
          </a:p>
        </p:txBody>
      </p:sp>
      <p:pic>
        <p:nvPicPr>
          <p:cNvPr id="4" name="Picture 3" title="Photo of H M's brai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3070" y="1384300"/>
            <a:ext cx="3294230" cy="3594100"/>
          </a:xfrm>
          <a:prstGeom prst="rect">
            <a:avLst/>
          </a:prstGeom>
        </p:spPr>
      </p:pic>
    </p:spTree>
    <p:extLst>
      <p:ext uri="{BB962C8B-B14F-4D97-AF65-F5344CB8AC3E}">
        <p14:creationId xmlns:p14="http://schemas.microsoft.com/office/powerpoint/2010/main" val="165442987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Brain Structures Involved in Memory</a:t>
            </a:r>
            <a:endParaRPr lang="en-US" dirty="0"/>
          </a:p>
        </p:txBody>
      </p:sp>
      <p:pic>
        <p:nvPicPr>
          <p:cNvPr id="4" name="Content Placeholder 3" descr="The figure shows the brain structures involved in human memory. The text reads as follows.&#10;Prefrontal cortex.  Memory involving the  sequence of events, but  not the events themselves.  Amygdala.  Encodes emotional  aspects of memories.  Medial temporal lobe  (not visible). Encodes and transfers new explicit memories to long-term  memory. Hippocampus.  Encodes and transfers new explicit memories to  long-term memory.  Cerebellum.  Memories involving  movement.  &#10;" title="Figure 6.11"/>
          <p:cNvPicPr>
            <a:picLocks noGrp="1" noChangeAspect="1"/>
          </p:cNvPicPr>
          <p:nvPr>
            <p:ph idx="1"/>
          </p:nvPr>
        </p:nvPicPr>
        <p:blipFill>
          <a:blip r:embed="rId2" cstate="print">
            <a:extLst>
              <a:ext uri="{28A0092B-C50C-407E-A947-70E740481C1C}">
                <a14:useLocalDpi xmlns:a14="http://schemas.microsoft.com/office/drawing/2010/main" val="0"/>
              </a:ext>
            </a:extLst>
          </a:blip>
          <a:srcRect l="-7969" r="-7969"/>
          <a:stretch>
            <a:fillRect/>
          </a:stretch>
        </p:blipFill>
        <p:spPr>
          <a:xfrm>
            <a:off x="0" y="1568668"/>
            <a:ext cx="8812107" cy="4846320"/>
          </a:xfrm>
          <a:prstGeom prst="rect">
            <a:avLst/>
          </a:prstGeom>
        </p:spPr>
      </p:pic>
    </p:spTree>
    <p:extLst>
      <p:ext uri="{BB962C8B-B14F-4D97-AF65-F5344CB8AC3E}">
        <p14:creationId xmlns:p14="http://schemas.microsoft.com/office/powerpoint/2010/main" val="265362682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Alzheimer’s Disease</a:t>
            </a:r>
            <a:endParaRPr lang="en-US" dirty="0"/>
          </a:p>
        </p:txBody>
      </p:sp>
      <p:sp>
        <p:nvSpPr>
          <p:cNvPr id="3" name="Content Placeholder 2"/>
          <p:cNvSpPr>
            <a:spLocks noGrp="1"/>
          </p:cNvSpPr>
          <p:nvPr>
            <p:ph idx="1"/>
          </p:nvPr>
        </p:nvSpPr>
        <p:spPr/>
        <p:txBody>
          <a:bodyPr/>
          <a:lstStyle/>
          <a:p>
            <a:r>
              <a:rPr lang="en-US" smtClean="0"/>
              <a:t>Progressive disease that destroys brain’s neurons, gradually impairing memory, thinking, language, and other cognitive functions, resulting in the complete inability to care for oneself </a:t>
            </a:r>
          </a:p>
          <a:p>
            <a:r>
              <a:rPr lang="en-US" smtClean="0"/>
              <a:t>Most common form of dementia; causes still unknown</a:t>
            </a:r>
          </a:p>
          <a:p>
            <a:r>
              <a:rPr lang="en-US" smtClean="0"/>
              <a:t>Brains develop two abnormal structures—beta-amyloid plaques and neurofibrillary tangles</a:t>
            </a:r>
          </a:p>
          <a:p>
            <a:endParaRPr lang="en-US" dirty="0"/>
          </a:p>
        </p:txBody>
      </p:sp>
    </p:spTree>
    <p:extLst>
      <p:ext uri="{BB962C8B-B14F-4D97-AF65-F5344CB8AC3E}">
        <p14:creationId xmlns:p14="http://schemas.microsoft.com/office/powerpoint/2010/main" val="232917111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325821034"/>
              </p:ext>
            </p:extLst>
          </p:nvPr>
        </p:nvGraphicFramePr>
        <p:xfrm>
          <a:off x="777979" y="1475240"/>
          <a:ext cx="7700705" cy="47431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p:cNvSpPr/>
          <p:nvPr/>
        </p:nvSpPr>
        <p:spPr>
          <a:xfrm rot="16200000">
            <a:off x="7297467" y="4458556"/>
            <a:ext cx="3312066" cy="338554"/>
          </a:xfrm>
          <a:prstGeom prst="rect">
            <a:avLst/>
          </a:prstGeom>
        </p:spPr>
        <p:txBody>
          <a:bodyPr wrap="square">
            <a:spAutoFit/>
          </a:bodyPr>
          <a:lstStyle/>
          <a:p>
            <a:r>
              <a:rPr lang="en-US" sz="800" dirty="0"/>
              <a:t>Courtesy of Dr. Paul Thompson</a:t>
            </a:r>
            <a:r>
              <a:rPr lang="en-US" sz="800" dirty="0" smtClean="0"/>
              <a:t>, Laboratory </a:t>
            </a:r>
            <a:r>
              <a:rPr lang="en-US" sz="800" dirty="0"/>
              <a:t>of </a:t>
            </a:r>
            <a:r>
              <a:rPr lang="en-US" sz="800" dirty="0" err="1"/>
              <a:t>Neuro</a:t>
            </a:r>
            <a:r>
              <a:rPr lang="en-US" sz="800" dirty="0"/>
              <a:t>-Imaging and </a:t>
            </a:r>
            <a:r>
              <a:rPr lang="en-US" sz="800" dirty="0" smtClean="0"/>
              <a:t>the Imaging </a:t>
            </a:r>
            <a:r>
              <a:rPr lang="en-US" sz="800" dirty="0"/>
              <a:t>Genetics Center at UCLA</a:t>
            </a:r>
          </a:p>
        </p:txBody>
      </p:sp>
      <p:sp>
        <p:nvSpPr>
          <p:cNvPr id="9" name="Title 8"/>
          <p:cNvSpPr>
            <a:spLocks noGrp="1"/>
          </p:cNvSpPr>
          <p:nvPr>
            <p:ph type="title"/>
          </p:nvPr>
        </p:nvSpPr>
        <p:spPr/>
        <p:txBody>
          <a:bodyPr/>
          <a:lstStyle/>
          <a:p>
            <a:r>
              <a:rPr lang="en-US" dirty="0" smtClean="0"/>
              <a:t>Alzheimer’s Disease</a:t>
            </a:r>
            <a:endParaRPr lang="en-US" dirty="0"/>
          </a:p>
        </p:txBody>
      </p:sp>
    </p:spTree>
    <p:extLst>
      <p:ext uri="{BB962C8B-B14F-4D97-AF65-F5344CB8AC3E}">
        <p14:creationId xmlns:p14="http://schemas.microsoft.com/office/powerpoint/2010/main" val="147224610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PSYCH FOR YOUR LIFE</a:t>
            </a:r>
            <a:br>
              <a:rPr lang="en-US" dirty="0" smtClean="0"/>
            </a:br>
            <a:r>
              <a:rPr lang="en-US" dirty="0" smtClean="0"/>
              <a:t>Ten Steps to Boost Your Memory</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012683433"/>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737301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Sperling’s</a:t>
            </a:r>
            <a:r>
              <a:rPr lang="en-US" dirty="0"/>
              <a:t> </a:t>
            </a:r>
            <a:r>
              <a:rPr lang="en-US" dirty="0" smtClean="0"/>
              <a:t>Experiment </a:t>
            </a:r>
            <a:r>
              <a:rPr lang="en-US" dirty="0"/>
              <a:t>Demonstrating</a:t>
            </a:r>
            <a:br>
              <a:rPr lang="en-US" dirty="0"/>
            </a:br>
            <a:r>
              <a:rPr lang="en-US" dirty="0"/>
              <a:t>the </a:t>
            </a:r>
            <a:r>
              <a:rPr lang="en-US" dirty="0" smtClean="0"/>
              <a:t>Duration of </a:t>
            </a:r>
            <a:r>
              <a:rPr lang="en-US" dirty="0"/>
              <a:t>Sensory Memory</a:t>
            </a:r>
          </a:p>
        </p:txBody>
      </p:sp>
      <p:pic>
        <p:nvPicPr>
          <p:cNvPr id="7" name="Picture 6" descr="This figure depicts George Sperling’s classic 1960 experiment. &#10;Subjects stared at a screen on which rows of letters were projected for just one-twentieth of a second,  then the screen went blank. &#10;After intervals varying up to one second, tone was sounded that indicated the row of letters the subject should report. &#10;If the tone was sounded within about one-third of a second, subjects were able to report the letters in the indicated row because the image of all the letters was still in sensory memory.&#10;" title="Figure 6.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150" y="1884481"/>
            <a:ext cx="8713522" cy="3749040"/>
          </a:xfrm>
          <a:prstGeom prst="rect">
            <a:avLst/>
          </a:prstGeom>
        </p:spPr>
      </p:pic>
    </p:spTree>
    <p:extLst>
      <p:ext uri="{BB962C8B-B14F-4D97-AF65-F5344CB8AC3E}">
        <p14:creationId xmlns:p14="http://schemas.microsoft.com/office/powerpoint/2010/main" val="38574585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24379062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0" y="2828836"/>
            <a:ext cx="4572000" cy="1938992"/>
          </a:xfrm>
          <a:prstGeom prst="rect">
            <a:avLst/>
          </a:prstGeom>
        </p:spPr>
        <p:txBody>
          <a:bodyPr>
            <a:spAutoFit/>
          </a:bodyPr>
          <a:lstStyle/>
          <a:p>
            <a:r>
              <a:rPr lang="pt-BR" sz="4000" dirty="0"/>
              <a:t>G E N P</a:t>
            </a:r>
          </a:p>
          <a:p>
            <a:r>
              <a:rPr lang="pt-BR" sz="4000" dirty="0"/>
              <a:t>X I W L</a:t>
            </a:r>
          </a:p>
          <a:p>
            <a:r>
              <a:rPr lang="pt-BR" sz="4000" dirty="0"/>
              <a:t>K A I  </a:t>
            </a:r>
            <a:r>
              <a:rPr lang="pt-BR" sz="4000" dirty="0" smtClean="0"/>
              <a:t>H</a:t>
            </a:r>
            <a:endParaRPr lang="pt-BR" sz="4000" dirty="0"/>
          </a:p>
        </p:txBody>
      </p:sp>
    </p:spTree>
    <p:extLst>
      <p:ext uri="{BB962C8B-B14F-4D97-AF65-F5344CB8AC3E}">
        <p14:creationId xmlns:p14="http://schemas.microsoft.com/office/powerpoint/2010/main" val="526604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HOCKENBURY_7e_CH0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HOCKENBURY_7e_CH01.thmx</Template>
  <TotalTime>9145</TotalTime>
  <Words>3729</Words>
  <Application>Microsoft Office PowerPoint</Application>
  <PresentationFormat>On-screen Show (4:3)</PresentationFormat>
  <Paragraphs>468</Paragraphs>
  <Slides>66</Slides>
  <Notes>28</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66</vt:i4>
      </vt:variant>
    </vt:vector>
  </HeadingPairs>
  <TitlesOfParts>
    <vt:vector size="75" baseType="lpstr">
      <vt:lpstr>Arial</vt:lpstr>
      <vt:lpstr>Calibri</vt:lpstr>
      <vt:lpstr>Helvetica</vt:lpstr>
      <vt:lpstr>Wingdings</vt:lpstr>
      <vt:lpstr>Times New Roman</vt:lpstr>
      <vt:lpstr>Arial Black</vt:lpstr>
      <vt:lpstr>Aharoni</vt:lpstr>
      <vt:lpstr>HOCKENBURY_7e_CH01</vt:lpstr>
      <vt:lpstr>Clip</vt:lpstr>
      <vt:lpstr>PowerPoint Presentation</vt:lpstr>
      <vt:lpstr>PowerPoint Presentation</vt:lpstr>
      <vt:lpstr>What Is Memory?</vt:lpstr>
      <vt:lpstr>PowerPoint Presentation</vt:lpstr>
      <vt:lpstr>The Stage Model of Memory</vt:lpstr>
      <vt:lpstr>Sensory Memory</vt:lpstr>
      <vt:lpstr>Sperling’s Experiment Demonstrating the Duration of Sensory Memory</vt:lpstr>
      <vt:lpstr>PowerPoint Presentation</vt:lpstr>
      <vt:lpstr>PowerPoint Presentation</vt:lpstr>
      <vt:lpstr>Sperling’s Experiment  Duration of Sensory Memory</vt:lpstr>
      <vt:lpstr>Short-Term Working Memory</vt:lpstr>
      <vt:lpstr>Maintenance (Rote) Rehearsal </vt:lpstr>
      <vt:lpstr>Short-Term Working Memory</vt:lpstr>
      <vt:lpstr>Demonstration of Short-Term Memory Capacity</vt:lpstr>
      <vt:lpstr>Chunking</vt:lpstr>
      <vt:lpstr> From Short-Term Memory to Working Memory </vt:lpstr>
      <vt:lpstr>Long-term Memory</vt:lpstr>
      <vt:lpstr>PowerPoint Presentation</vt:lpstr>
      <vt:lpstr>Long-Term Memory</vt:lpstr>
      <vt:lpstr>Long-Term Memory: Encoding</vt:lpstr>
      <vt:lpstr>Long-Term Memory: Storage</vt:lpstr>
      <vt:lpstr>Types of Information Stored in Long-Term Memory</vt:lpstr>
      <vt:lpstr>Types of Information in Long-Term Memory: Three Major Categories</vt:lpstr>
      <vt:lpstr>Episodic Memory</vt:lpstr>
      <vt:lpstr>Semantic Memory</vt:lpstr>
      <vt:lpstr>Procedural Memory</vt:lpstr>
      <vt:lpstr>Implicit and Explicit Memory: Two Systems of LTM</vt:lpstr>
      <vt:lpstr>Culture and Memory</vt:lpstr>
      <vt:lpstr>The Organization of Information in Long-Term Memory</vt:lpstr>
      <vt:lpstr>PowerPoint Presentation</vt:lpstr>
      <vt:lpstr>Clustering Demonstration</vt:lpstr>
      <vt:lpstr>Semantic Network Model</vt:lpstr>
      <vt:lpstr>Long-Term Memory: Retrieval</vt:lpstr>
      <vt:lpstr>The Tip-of-the-Tongue (TOT) Experience</vt:lpstr>
      <vt:lpstr>PowerPoint Presentation</vt:lpstr>
      <vt:lpstr>The Serial Position Effect</vt:lpstr>
      <vt:lpstr>Encoding Specificity Principle</vt:lpstr>
      <vt:lpstr>Context Effect &amp; Mood Congruence</vt:lpstr>
      <vt:lpstr>Flashbulb Memories</vt:lpstr>
      <vt:lpstr>Forgetting</vt:lpstr>
      <vt:lpstr>The Ebbinghaus Forgetting Curve</vt:lpstr>
      <vt:lpstr>Why Do We Forget? Encoding Failure</vt:lpstr>
      <vt:lpstr>Which Is the Real Penny?</vt:lpstr>
      <vt:lpstr>Answer</vt:lpstr>
      <vt:lpstr>Why Do We Forget? Decay Theory</vt:lpstr>
      <vt:lpstr>Why Do We Forget?: Interference Theory</vt:lpstr>
      <vt:lpstr>Retroactive Interference</vt:lpstr>
      <vt:lpstr>Proactive Interference</vt:lpstr>
      <vt:lpstr>Why Do We Forget? Motivated Forgetting</vt:lpstr>
      <vt:lpstr>PowerPoint Presentation</vt:lpstr>
      <vt:lpstr>IN FOCUS Déjà Vu Experiences</vt:lpstr>
      <vt:lpstr>Imperfect Memories</vt:lpstr>
      <vt:lpstr>PowerPoint Presentation</vt:lpstr>
      <vt:lpstr>Schemas, Scripts, and Memory Distortions</vt:lpstr>
      <vt:lpstr>Factors Contributing to False Memories</vt:lpstr>
      <vt:lpstr>CRITICAL THINKING The Memory Wars: Recovered or False Memories?</vt:lpstr>
      <vt:lpstr>Biological Basis of Memory</vt:lpstr>
      <vt:lpstr>Biological Basis of Memory</vt:lpstr>
      <vt:lpstr>New Memories in a Snail</vt:lpstr>
      <vt:lpstr>Biological Basis of Memory</vt:lpstr>
      <vt:lpstr>PowerPoint Presentation</vt:lpstr>
      <vt:lpstr>Implicit and Explicit Memory in Anterograde Amnesia</vt:lpstr>
      <vt:lpstr>Brain Structures Involved in Memory</vt:lpstr>
      <vt:lpstr>Alzheimer’s Disease</vt:lpstr>
      <vt:lpstr>Alzheimer’s Disease</vt:lpstr>
      <vt:lpstr>PSYCH FOR YOUR LIFE Ten Steps to Boost Your Memory</vt:lpstr>
    </vt:vector>
  </TitlesOfParts>
  <Company>Grizli777</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The Origins of Psychology</dc:title>
  <dc:creator>Kim</dc:creator>
  <cp:lastModifiedBy>dluser</cp:lastModifiedBy>
  <cp:revision>362</cp:revision>
  <dcterms:created xsi:type="dcterms:W3CDTF">2012-01-26T16:26:17Z</dcterms:created>
  <dcterms:modified xsi:type="dcterms:W3CDTF">2016-01-21T17:11:11Z</dcterms:modified>
</cp:coreProperties>
</file>