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Lst>
  <p:notesMasterIdLst>
    <p:notesMasterId r:id="rId46"/>
  </p:notesMasterIdLst>
  <p:sldIdLst>
    <p:sldId id="267" r:id="rId2"/>
    <p:sldId id="309" r:id="rId3"/>
    <p:sldId id="313" r:id="rId4"/>
    <p:sldId id="371" r:id="rId5"/>
    <p:sldId id="372" r:id="rId6"/>
    <p:sldId id="356" r:id="rId7"/>
    <p:sldId id="320" r:id="rId8"/>
    <p:sldId id="373" r:id="rId9"/>
    <p:sldId id="355" r:id="rId10"/>
    <p:sldId id="374" r:id="rId11"/>
    <p:sldId id="317" r:id="rId12"/>
    <p:sldId id="375" r:id="rId13"/>
    <p:sldId id="376" r:id="rId14"/>
    <p:sldId id="318" r:id="rId15"/>
    <p:sldId id="377" r:id="rId16"/>
    <p:sldId id="378" r:id="rId17"/>
    <p:sldId id="319" r:id="rId18"/>
    <p:sldId id="321" r:id="rId19"/>
    <p:sldId id="357" r:id="rId20"/>
    <p:sldId id="330" r:id="rId21"/>
    <p:sldId id="331" r:id="rId22"/>
    <p:sldId id="360" r:id="rId23"/>
    <p:sldId id="334" r:id="rId24"/>
    <p:sldId id="335" r:id="rId25"/>
    <p:sldId id="362" r:id="rId26"/>
    <p:sldId id="337" r:id="rId27"/>
    <p:sldId id="363" r:id="rId28"/>
    <p:sldId id="379" r:id="rId29"/>
    <p:sldId id="380" r:id="rId30"/>
    <p:sldId id="339" r:id="rId31"/>
    <p:sldId id="364" r:id="rId32"/>
    <p:sldId id="381" r:id="rId33"/>
    <p:sldId id="340" r:id="rId34"/>
    <p:sldId id="365" r:id="rId35"/>
    <p:sldId id="342" r:id="rId36"/>
    <p:sldId id="382" r:id="rId37"/>
    <p:sldId id="343" r:id="rId38"/>
    <p:sldId id="366" r:id="rId39"/>
    <p:sldId id="344" r:id="rId40"/>
    <p:sldId id="347" r:id="rId41"/>
    <p:sldId id="383" r:id="rId42"/>
    <p:sldId id="369" r:id="rId43"/>
    <p:sldId id="349" r:id="rId44"/>
    <p:sldId id="352" r:id="rId45"/>
  </p:sldIdLst>
  <p:sldSz cx="9144000" cy="6858000" type="screen4x3"/>
  <p:notesSz cx="6858000" cy="9144000"/>
  <p:embeddedFontLst>
    <p:embeddedFont>
      <p:font typeface="Cambria Math" panose="02040503050406030204" pitchFamily="18" charset="0"/>
      <p:regular r:id="rId47"/>
    </p:embeddedFont>
    <p:embeddedFont>
      <p:font typeface="Helvetica" panose="020B0604020202020204" pitchFamily="34" charset="0"/>
      <p:regular r:id="rId48"/>
      <p:bold r:id="rId49"/>
      <p:italic r:id="rId50"/>
      <p:boldItalic r:id="rId51"/>
    </p:embeddedFont>
    <p:embeddedFont>
      <p:font typeface="Aharoni" panose="02010803020104030203" pitchFamily="2" charset="-79"/>
      <p:bold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3" autoAdjust="0"/>
    <p:restoredTop sz="90395" autoAdjust="0"/>
  </p:normalViewPr>
  <p:slideViewPr>
    <p:cSldViewPr snapToGrid="0">
      <p:cViewPr>
        <p:scale>
          <a:sx n="40" d="100"/>
          <a:sy n="40" d="100"/>
        </p:scale>
        <p:origin x="-840"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2AA15-7654-5447-8708-CBA2F691D65C}"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n-US"/>
        </a:p>
      </dgm:t>
    </dgm:pt>
    <dgm:pt modelId="{322766DF-B127-6547-849D-F7FBB07855E6}">
      <dgm:prSet custT="1"/>
      <dgm:spPr/>
      <dgm:t>
        <a:bodyPr/>
        <a:lstStyle/>
        <a:p>
          <a:pPr rtl="0"/>
          <a:r>
            <a:rPr lang="en-US" sz="3600" b="1" dirty="0" smtClean="0"/>
            <a:t>Insight</a:t>
          </a:r>
          <a:r>
            <a:rPr lang="en-US" sz="3600" dirty="0" smtClean="0"/>
            <a:t> involves the sudden realization of how a problem can be solved.</a:t>
          </a:r>
          <a:endParaRPr lang="en-US" sz="3600" dirty="0"/>
        </a:p>
      </dgm:t>
    </dgm:pt>
    <dgm:pt modelId="{A69F0D82-62C1-F440-8023-23D8461C2942}" type="parTrans" cxnId="{7A9FC65A-18EA-974F-BD08-213E7475F4CD}">
      <dgm:prSet/>
      <dgm:spPr/>
      <dgm:t>
        <a:bodyPr/>
        <a:lstStyle/>
        <a:p>
          <a:endParaRPr lang="en-US"/>
        </a:p>
      </dgm:t>
    </dgm:pt>
    <dgm:pt modelId="{77EA4BD0-448A-3A4F-B758-58F2865CDD66}" type="sibTrans" cxnId="{7A9FC65A-18EA-974F-BD08-213E7475F4CD}">
      <dgm:prSet/>
      <dgm:spPr/>
      <dgm:t>
        <a:bodyPr/>
        <a:lstStyle/>
        <a:p>
          <a:endParaRPr lang="en-US"/>
        </a:p>
      </dgm:t>
    </dgm:pt>
    <dgm:pt modelId="{EFC758AD-EC2D-8C46-A635-35FD010CEC36}" type="pres">
      <dgm:prSet presAssocID="{34D2AA15-7654-5447-8708-CBA2F691D65C}" presName="linear" presStyleCnt="0">
        <dgm:presLayoutVars>
          <dgm:animLvl val="lvl"/>
          <dgm:resizeHandles val="exact"/>
        </dgm:presLayoutVars>
      </dgm:prSet>
      <dgm:spPr/>
      <dgm:t>
        <a:bodyPr/>
        <a:lstStyle/>
        <a:p>
          <a:endParaRPr lang="en-US"/>
        </a:p>
      </dgm:t>
    </dgm:pt>
    <dgm:pt modelId="{C8E3068A-492E-C14D-AC68-4939A519E0CF}" type="pres">
      <dgm:prSet presAssocID="{322766DF-B127-6547-849D-F7FBB07855E6}" presName="parentText" presStyleLbl="node1" presStyleIdx="0" presStyleCnt="1" custLinFactNeighborX="1628" custLinFactNeighborY="-73144">
        <dgm:presLayoutVars>
          <dgm:chMax val="0"/>
          <dgm:bulletEnabled val="1"/>
        </dgm:presLayoutVars>
      </dgm:prSet>
      <dgm:spPr/>
      <dgm:t>
        <a:bodyPr/>
        <a:lstStyle/>
        <a:p>
          <a:endParaRPr lang="en-US"/>
        </a:p>
      </dgm:t>
    </dgm:pt>
  </dgm:ptLst>
  <dgm:cxnLst>
    <dgm:cxn modelId="{F8A20E8F-6E93-9442-83D1-F74AB24FA47E}" type="presOf" srcId="{34D2AA15-7654-5447-8708-CBA2F691D65C}" destId="{EFC758AD-EC2D-8C46-A635-35FD010CEC36}" srcOrd="0" destOrd="0" presId="urn:microsoft.com/office/officeart/2005/8/layout/vList2"/>
    <dgm:cxn modelId="{C7F3EB15-B550-2346-91C1-950549AF444C}" type="presOf" srcId="{322766DF-B127-6547-849D-F7FBB07855E6}" destId="{C8E3068A-492E-C14D-AC68-4939A519E0CF}" srcOrd="0" destOrd="0" presId="urn:microsoft.com/office/officeart/2005/8/layout/vList2"/>
    <dgm:cxn modelId="{7A9FC65A-18EA-974F-BD08-213E7475F4CD}" srcId="{34D2AA15-7654-5447-8708-CBA2F691D65C}" destId="{322766DF-B127-6547-849D-F7FBB07855E6}" srcOrd="0" destOrd="0" parTransId="{A69F0D82-62C1-F440-8023-23D8461C2942}" sibTransId="{77EA4BD0-448A-3A4F-B758-58F2865CDD66}"/>
    <dgm:cxn modelId="{D093EE46-A473-644B-BA30-302EF5E3C330}" type="presParOf" srcId="{EFC758AD-EC2D-8C46-A635-35FD010CEC36}" destId="{C8E3068A-492E-C14D-AC68-4939A519E0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2AA15-7654-5447-8708-CBA2F691D65C}"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n-US"/>
        </a:p>
      </dgm:t>
    </dgm:pt>
    <dgm:pt modelId="{79FA8090-CB98-0347-8C86-1F28EE490485}">
      <dgm:prSet/>
      <dgm:spPr/>
      <dgm:t>
        <a:bodyPr/>
        <a:lstStyle/>
        <a:p>
          <a:pPr rtl="0"/>
          <a:r>
            <a:rPr lang="en-US" b="1" dirty="0" smtClean="0"/>
            <a:t>Intuition</a:t>
          </a:r>
          <a:r>
            <a:rPr lang="en-US" dirty="0" smtClean="0"/>
            <a:t> refers to coming to a conclusion or making a judgment without conscious awareness of the involved thought processes.</a:t>
          </a:r>
          <a:endParaRPr lang="en-US" dirty="0"/>
        </a:p>
      </dgm:t>
    </dgm:pt>
    <dgm:pt modelId="{3823D50A-48A8-624B-ABF2-3ED6F99039BE}" type="parTrans" cxnId="{2CC6FA1D-B6DE-0942-A3FF-B97D4C7F17AC}">
      <dgm:prSet/>
      <dgm:spPr/>
      <dgm:t>
        <a:bodyPr/>
        <a:lstStyle/>
        <a:p>
          <a:endParaRPr lang="en-US"/>
        </a:p>
      </dgm:t>
    </dgm:pt>
    <dgm:pt modelId="{00B096A8-0AEA-914A-923E-8E2FF400FD79}" type="sibTrans" cxnId="{2CC6FA1D-B6DE-0942-A3FF-B97D4C7F17AC}">
      <dgm:prSet/>
      <dgm:spPr/>
      <dgm:t>
        <a:bodyPr/>
        <a:lstStyle/>
        <a:p>
          <a:endParaRPr lang="en-US"/>
        </a:p>
      </dgm:t>
    </dgm:pt>
    <dgm:pt modelId="{E7F3F85E-CF3E-3E4A-BE81-BCAC6CF7AC2C}">
      <dgm:prSet/>
      <dgm:spPr/>
      <dgm:t>
        <a:bodyPr/>
        <a:lstStyle/>
        <a:p>
          <a:pPr rtl="0"/>
          <a:r>
            <a:rPr lang="en-US" dirty="0" smtClean="0"/>
            <a:t>First stage (guiding) = Pattern of information being considered is unconsciously perceived</a:t>
          </a:r>
          <a:endParaRPr lang="en-US" dirty="0"/>
        </a:p>
      </dgm:t>
    </dgm:pt>
    <dgm:pt modelId="{5750C20E-75B1-474D-ABAA-F50AF9F6D7BD}" type="parTrans" cxnId="{0B7AE2D5-6AB1-8842-915A-BD8829C2915D}">
      <dgm:prSet/>
      <dgm:spPr/>
      <dgm:t>
        <a:bodyPr/>
        <a:lstStyle/>
        <a:p>
          <a:endParaRPr lang="en-US"/>
        </a:p>
      </dgm:t>
    </dgm:pt>
    <dgm:pt modelId="{008AFE0E-F677-2843-892A-E942421B1CC1}" type="sibTrans" cxnId="{0B7AE2D5-6AB1-8842-915A-BD8829C2915D}">
      <dgm:prSet/>
      <dgm:spPr/>
      <dgm:t>
        <a:bodyPr/>
        <a:lstStyle/>
        <a:p>
          <a:endParaRPr lang="en-US"/>
        </a:p>
      </dgm:t>
    </dgm:pt>
    <dgm:pt modelId="{F523D37A-1004-0843-9444-9CB6FC99C694}">
      <dgm:prSet/>
      <dgm:spPr/>
      <dgm:t>
        <a:bodyPr/>
        <a:lstStyle/>
        <a:p>
          <a:pPr rtl="0"/>
          <a:r>
            <a:rPr lang="en-US" dirty="0" smtClean="0"/>
            <a:t>Second stage (integrative) = Representation of pattern becomes conscious, usually as hunch or hypothesis</a:t>
          </a:r>
          <a:endParaRPr lang="en-US" dirty="0"/>
        </a:p>
      </dgm:t>
    </dgm:pt>
    <dgm:pt modelId="{1E569E0B-981C-B642-AA19-913CC509D20B}" type="parTrans" cxnId="{A1815BB0-34E1-E540-B8F3-2C129E11D36A}">
      <dgm:prSet/>
      <dgm:spPr/>
      <dgm:t>
        <a:bodyPr/>
        <a:lstStyle/>
        <a:p>
          <a:endParaRPr lang="en-US"/>
        </a:p>
      </dgm:t>
    </dgm:pt>
    <dgm:pt modelId="{73C73612-2A5D-2046-9402-915C57FD807B}" type="sibTrans" cxnId="{A1815BB0-34E1-E540-B8F3-2C129E11D36A}">
      <dgm:prSet/>
      <dgm:spPr/>
      <dgm:t>
        <a:bodyPr/>
        <a:lstStyle/>
        <a:p>
          <a:endParaRPr lang="en-US"/>
        </a:p>
      </dgm:t>
    </dgm:pt>
    <dgm:pt modelId="{1A6761AD-58AE-0D48-8D40-696A8414C316}">
      <dgm:prSet/>
      <dgm:spPr/>
      <dgm:t>
        <a:bodyPr/>
        <a:lstStyle/>
        <a:p>
          <a:pPr rtl="0"/>
          <a:r>
            <a:rPr lang="en-US" dirty="0" smtClean="0"/>
            <a:t>The </a:t>
          </a:r>
          <a:r>
            <a:rPr lang="en-US" b="1" dirty="0" smtClean="0"/>
            <a:t>intuitive hunch </a:t>
          </a:r>
          <a:r>
            <a:rPr lang="en-US" dirty="0" smtClean="0"/>
            <a:t>is new idea that integrates new information with existing knowledge stored in long-term memory.</a:t>
          </a:r>
          <a:endParaRPr lang="en-US" dirty="0"/>
        </a:p>
      </dgm:t>
    </dgm:pt>
    <dgm:pt modelId="{EA904AEB-D6CD-C548-9C4A-7A635E97025F}" type="parTrans" cxnId="{C93D3171-FC4C-254B-A65E-127561C2C123}">
      <dgm:prSet/>
      <dgm:spPr/>
      <dgm:t>
        <a:bodyPr/>
        <a:lstStyle/>
        <a:p>
          <a:endParaRPr lang="en-US"/>
        </a:p>
      </dgm:t>
    </dgm:pt>
    <dgm:pt modelId="{B8F65660-2913-624E-85BC-1C867CFA9359}" type="sibTrans" cxnId="{C93D3171-FC4C-254B-A65E-127561C2C123}">
      <dgm:prSet/>
      <dgm:spPr/>
      <dgm:t>
        <a:bodyPr/>
        <a:lstStyle/>
        <a:p>
          <a:endParaRPr lang="en-US"/>
        </a:p>
      </dgm:t>
    </dgm:pt>
    <dgm:pt modelId="{EFC758AD-EC2D-8C46-A635-35FD010CEC36}" type="pres">
      <dgm:prSet presAssocID="{34D2AA15-7654-5447-8708-CBA2F691D65C}" presName="linear" presStyleCnt="0">
        <dgm:presLayoutVars>
          <dgm:animLvl val="lvl"/>
          <dgm:resizeHandles val="exact"/>
        </dgm:presLayoutVars>
      </dgm:prSet>
      <dgm:spPr/>
      <dgm:t>
        <a:bodyPr/>
        <a:lstStyle/>
        <a:p>
          <a:endParaRPr lang="en-US"/>
        </a:p>
      </dgm:t>
    </dgm:pt>
    <dgm:pt modelId="{D9C1B8E1-81ED-C64F-8C14-D6C9552FBB92}" type="pres">
      <dgm:prSet presAssocID="{79FA8090-CB98-0347-8C86-1F28EE490485}" presName="parentText" presStyleLbl="node1" presStyleIdx="0" presStyleCnt="2">
        <dgm:presLayoutVars>
          <dgm:chMax val="0"/>
          <dgm:bulletEnabled val="1"/>
        </dgm:presLayoutVars>
      </dgm:prSet>
      <dgm:spPr/>
      <dgm:t>
        <a:bodyPr/>
        <a:lstStyle/>
        <a:p>
          <a:endParaRPr lang="en-US"/>
        </a:p>
      </dgm:t>
    </dgm:pt>
    <dgm:pt modelId="{D857FBD2-D4E2-1244-9479-4F3D38ECBE8B}" type="pres">
      <dgm:prSet presAssocID="{79FA8090-CB98-0347-8C86-1F28EE490485}" presName="childText" presStyleLbl="revTx" presStyleIdx="0" presStyleCnt="1">
        <dgm:presLayoutVars>
          <dgm:bulletEnabled val="1"/>
        </dgm:presLayoutVars>
      </dgm:prSet>
      <dgm:spPr/>
      <dgm:t>
        <a:bodyPr/>
        <a:lstStyle/>
        <a:p>
          <a:endParaRPr lang="en-US"/>
        </a:p>
      </dgm:t>
    </dgm:pt>
    <dgm:pt modelId="{2E2786BC-6DAA-BF4C-8DA7-DA34DDB9C214}" type="pres">
      <dgm:prSet presAssocID="{1A6761AD-58AE-0D48-8D40-696A8414C316}" presName="parentText" presStyleLbl="node1" presStyleIdx="1" presStyleCnt="2">
        <dgm:presLayoutVars>
          <dgm:chMax val="0"/>
          <dgm:bulletEnabled val="1"/>
        </dgm:presLayoutVars>
      </dgm:prSet>
      <dgm:spPr/>
      <dgm:t>
        <a:bodyPr/>
        <a:lstStyle/>
        <a:p>
          <a:endParaRPr lang="en-US"/>
        </a:p>
      </dgm:t>
    </dgm:pt>
  </dgm:ptLst>
  <dgm:cxnLst>
    <dgm:cxn modelId="{BE9196C8-2F28-431F-8976-2D11CE34DC8E}" type="presOf" srcId="{79FA8090-CB98-0347-8C86-1F28EE490485}" destId="{D9C1B8E1-81ED-C64F-8C14-D6C9552FBB92}" srcOrd="0" destOrd="0" presId="urn:microsoft.com/office/officeart/2005/8/layout/vList2"/>
    <dgm:cxn modelId="{0B7AE2D5-6AB1-8842-915A-BD8829C2915D}" srcId="{79FA8090-CB98-0347-8C86-1F28EE490485}" destId="{E7F3F85E-CF3E-3E4A-BE81-BCAC6CF7AC2C}" srcOrd="0" destOrd="0" parTransId="{5750C20E-75B1-474D-ABAA-F50AF9F6D7BD}" sibTransId="{008AFE0E-F677-2843-892A-E942421B1CC1}"/>
    <dgm:cxn modelId="{58526522-BFBB-415C-A30D-B2C3FFC9BABE}" type="presOf" srcId="{F523D37A-1004-0843-9444-9CB6FC99C694}" destId="{D857FBD2-D4E2-1244-9479-4F3D38ECBE8B}" srcOrd="0" destOrd="1" presId="urn:microsoft.com/office/officeart/2005/8/layout/vList2"/>
    <dgm:cxn modelId="{BBFA046C-F6DD-48DD-A82B-D84C375AF53C}" type="presOf" srcId="{1A6761AD-58AE-0D48-8D40-696A8414C316}" destId="{2E2786BC-6DAA-BF4C-8DA7-DA34DDB9C214}" srcOrd="0" destOrd="0" presId="urn:microsoft.com/office/officeart/2005/8/layout/vList2"/>
    <dgm:cxn modelId="{A1815BB0-34E1-E540-B8F3-2C129E11D36A}" srcId="{79FA8090-CB98-0347-8C86-1F28EE490485}" destId="{F523D37A-1004-0843-9444-9CB6FC99C694}" srcOrd="1" destOrd="0" parTransId="{1E569E0B-981C-B642-AA19-913CC509D20B}" sibTransId="{73C73612-2A5D-2046-9402-915C57FD807B}"/>
    <dgm:cxn modelId="{ADAEF771-2804-41E0-8464-B4F24A7DDF51}" type="presOf" srcId="{34D2AA15-7654-5447-8708-CBA2F691D65C}" destId="{EFC758AD-EC2D-8C46-A635-35FD010CEC36}" srcOrd="0" destOrd="0" presId="urn:microsoft.com/office/officeart/2005/8/layout/vList2"/>
    <dgm:cxn modelId="{C93D3171-FC4C-254B-A65E-127561C2C123}" srcId="{34D2AA15-7654-5447-8708-CBA2F691D65C}" destId="{1A6761AD-58AE-0D48-8D40-696A8414C316}" srcOrd="1" destOrd="0" parTransId="{EA904AEB-D6CD-C548-9C4A-7A635E97025F}" sibTransId="{B8F65660-2913-624E-85BC-1C867CFA9359}"/>
    <dgm:cxn modelId="{C8DE721E-D9EF-45A1-B0EB-21C0E0078DB5}" type="presOf" srcId="{E7F3F85E-CF3E-3E4A-BE81-BCAC6CF7AC2C}" destId="{D857FBD2-D4E2-1244-9479-4F3D38ECBE8B}" srcOrd="0" destOrd="0" presId="urn:microsoft.com/office/officeart/2005/8/layout/vList2"/>
    <dgm:cxn modelId="{2CC6FA1D-B6DE-0942-A3FF-B97D4C7F17AC}" srcId="{34D2AA15-7654-5447-8708-CBA2F691D65C}" destId="{79FA8090-CB98-0347-8C86-1F28EE490485}" srcOrd="0" destOrd="0" parTransId="{3823D50A-48A8-624B-ABF2-3ED6F99039BE}" sibTransId="{00B096A8-0AEA-914A-923E-8E2FF400FD79}"/>
    <dgm:cxn modelId="{90AEB706-38E1-4927-98B9-8541EA58DC79}" type="presParOf" srcId="{EFC758AD-EC2D-8C46-A635-35FD010CEC36}" destId="{D9C1B8E1-81ED-C64F-8C14-D6C9552FBB92}" srcOrd="0" destOrd="0" presId="urn:microsoft.com/office/officeart/2005/8/layout/vList2"/>
    <dgm:cxn modelId="{345AA898-1CFC-4420-BF28-F1F47AC5CFBF}" type="presParOf" srcId="{EFC758AD-EC2D-8C46-A635-35FD010CEC36}" destId="{D857FBD2-D4E2-1244-9479-4F3D38ECBE8B}" srcOrd="1" destOrd="0" presId="urn:microsoft.com/office/officeart/2005/8/layout/vList2"/>
    <dgm:cxn modelId="{170AA15F-A10C-43CB-AB60-B8EE847E23A9}" type="presParOf" srcId="{EFC758AD-EC2D-8C46-A635-35FD010CEC36}" destId="{2E2786BC-6DAA-BF4C-8DA7-DA34DDB9C21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F1654-818C-4242-9A23-8917356AF725}" type="doc">
      <dgm:prSet loTypeId="urn:microsoft.com/office/officeart/2005/8/layout/hList1" loCatId="" qsTypeId="urn:microsoft.com/office/officeart/2005/8/quickstyle/simple4" qsCatId="simple" csTypeId="urn:microsoft.com/office/officeart/2005/8/colors/accent0_1" csCatId="mainScheme" phldr="1"/>
      <dgm:spPr/>
      <dgm:t>
        <a:bodyPr/>
        <a:lstStyle/>
        <a:p>
          <a:endParaRPr lang="en-US"/>
        </a:p>
      </dgm:t>
    </dgm:pt>
    <dgm:pt modelId="{CE4E0A96-C091-A042-98D9-B2F8897D11D0}">
      <dgm:prSet phldrT="[Text]"/>
      <dgm:spPr/>
      <dgm:t>
        <a:bodyPr/>
        <a:lstStyle/>
        <a:p>
          <a:r>
            <a:rPr lang="en-US" dirty="0" smtClean="0">
              <a:latin typeface="Arial" pitchFamily="34" charset="0"/>
              <a:cs typeface="Arial" pitchFamily="34" charset="0"/>
            </a:rPr>
            <a:t>Different cognitive strategies are used when making decisions, depending on the type and number of options available to us.</a:t>
          </a:r>
          <a:endParaRPr lang="en-US" dirty="0"/>
        </a:p>
      </dgm:t>
    </dgm:pt>
    <dgm:pt modelId="{E0C81618-CF66-C647-BF28-B8292C6FD5F5}" type="parTrans" cxnId="{5C2E7F07-F5E4-9047-9A22-0F788CAB96AF}">
      <dgm:prSet/>
      <dgm:spPr/>
      <dgm:t>
        <a:bodyPr/>
        <a:lstStyle/>
        <a:p>
          <a:endParaRPr lang="en-US"/>
        </a:p>
      </dgm:t>
    </dgm:pt>
    <dgm:pt modelId="{D7EC44E4-22E0-8F47-B69D-A540D1540595}" type="sibTrans" cxnId="{5C2E7F07-F5E4-9047-9A22-0F788CAB96AF}">
      <dgm:prSet/>
      <dgm:spPr/>
      <dgm:t>
        <a:bodyPr/>
        <a:lstStyle/>
        <a:p>
          <a:endParaRPr lang="en-US"/>
        </a:p>
      </dgm:t>
    </dgm:pt>
    <dgm:pt modelId="{B5BD376A-4BC9-F24F-8E3F-7F879B14AE10}">
      <dgm:prSet phldrT="[Text]"/>
      <dgm:spPr/>
      <dgm:t>
        <a:bodyPr/>
        <a:lstStyle/>
        <a:p>
          <a:r>
            <a:rPr lang="en-US" b="1" dirty="0" smtClean="0">
              <a:latin typeface="Arial" pitchFamily="34" charset="0"/>
              <a:cs typeface="Arial" pitchFamily="34" charset="0"/>
            </a:rPr>
            <a:t>Elimination by aspects model</a:t>
          </a:r>
        </a:p>
        <a:p>
          <a:r>
            <a:rPr lang="en-US" dirty="0" smtClean="0">
              <a:latin typeface="Arial" pitchFamily="34" charset="0"/>
              <a:cs typeface="Arial" pitchFamily="34" charset="0"/>
            </a:rPr>
            <a:t>rate choices based on features; eliminate those that do not meet the desired criteria, despite other desirable characteristics</a:t>
          </a:r>
          <a:endParaRPr lang="en-US" dirty="0"/>
        </a:p>
      </dgm:t>
    </dgm:pt>
    <dgm:pt modelId="{4EED974A-F643-0441-B6BE-1A08A50BD8D2}" type="parTrans" cxnId="{6231E4BF-918C-7241-ACC9-F015178B8106}">
      <dgm:prSet/>
      <dgm:spPr/>
      <dgm:t>
        <a:bodyPr/>
        <a:lstStyle/>
        <a:p>
          <a:endParaRPr lang="en-US"/>
        </a:p>
      </dgm:t>
    </dgm:pt>
    <dgm:pt modelId="{319CF160-265A-DB44-A8D4-6A300ECFE1EB}" type="sibTrans" cxnId="{6231E4BF-918C-7241-ACC9-F015178B8106}">
      <dgm:prSet/>
      <dgm:spPr/>
      <dgm:t>
        <a:bodyPr/>
        <a:lstStyle/>
        <a:p>
          <a:endParaRPr lang="en-US"/>
        </a:p>
      </dgm:t>
    </dgm:pt>
    <dgm:pt modelId="{79C7EEE0-E7FC-B14C-875C-84F0535677C7}">
      <dgm:prSet phldrT="[Text]"/>
      <dgm:spPr/>
      <dgm:t>
        <a:bodyPr/>
        <a:lstStyle/>
        <a:p>
          <a:r>
            <a:rPr lang="en-US" b="1" dirty="0" smtClean="0">
              <a:latin typeface="Arial" pitchFamily="34" charset="0"/>
              <a:cs typeface="Arial" pitchFamily="34" charset="0"/>
            </a:rPr>
            <a:t>Single-feature model</a:t>
          </a:r>
          <a:br>
            <a:rPr lang="en-US" b="1" dirty="0" smtClean="0">
              <a:latin typeface="Arial" pitchFamily="34" charset="0"/>
              <a:cs typeface="Arial" pitchFamily="34" charset="0"/>
            </a:rPr>
          </a:br>
          <a:r>
            <a:rPr lang="en-US" b="1" dirty="0" smtClean="0">
              <a:latin typeface="Arial" pitchFamily="34" charset="0"/>
              <a:cs typeface="Arial" pitchFamily="34" charset="0"/>
            </a:rPr>
            <a:t>M</a:t>
          </a:r>
          <a:r>
            <a:rPr lang="en-US" dirty="0" smtClean="0">
              <a:latin typeface="Arial" pitchFamily="34" charset="0"/>
              <a:cs typeface="Arial" pitchFamily="34" charset="0"/>
            </a:rPr>
            <a:t>ake a decision by focusing on only one feature</a:t>
          </a:r>
          <a:br>
            <a:rPr lang="en-US" dirty="0" smtClean="0">
              <a:latin typeface="Arial" pitchFamily="34" charset="0"/>
              <a:cs typeface="Arial" pitchFamily="34" charset="0"/>
            </a:rPr>
          </a:br>
          <a:endParaRPr lang="en-US" dirty="0"/>
        </a:p>
      </dgm:t>
    </dgm:pt>
    <dgm:pt modelId="{BA992092-210F-0741-B1D4-AB072A94BDB9}" type="parTrans" cxnId="{62DB6C61-8911-B748-B784-9BBF859E6909}">
      <dgm:prSet/>
      <dgm:spPr/>
      <dgm:t>
        <a:bodyPr/>
        <a:lstStyle/>
        <a:p>
          <a:endParaRPr lang="en-US"/>
        </a:p>
      </dgm:t>
    </dgm:pt>
    <dgm:pt modelId="{277C8290-D440-E844-B414-D7DD0280C2EA}" type="sibTrans" cxnId="{62DB6C61-8911-B748-B784-9BBF859E6909}">
      <dgm:prSet/>
      <dgm:spPr/>
      <dgm:t>
        <a:bodyPr/>
        <a:lstStyle/>
        <a:p>
          <a:endParaRPr lang="en-US"/>
        </a:p>
      </dgm:t>
    </dgm:pt>
    <dgm:pt modelId="{A546C7EE-FB5D-BB4C-A665-EFFF8A757545}">
      <dgm:prSet phldrT="[Text]"/>
      <dgm:spPr/>
      <dgm:t>
        <a:bodyPr/>
        <a:lstStyle/>
        <a:p>
          <a:r>
            <a:rPr lang="en-US" b="1" dirty="0" smtClean="0">
              <a:latin typeface="Arial" pitchFamily="34" charset="0"/>
              <a:cs typeface="Arial" pitchFamily="34" charset="0"/>
            </a:rPr>
            <a:t>Additive model</a:t>
          </a:r>
          <a:br>
            <a:rPr lang="en-US" b="1" dirty="0" smtClean="0">
              <a:latin typeface="Arial" pitchFamily="34" charset="0"/>
              <a:cs typeface="Arial" pitchFamily="34" charset="0"/>
            </a:rPr>
          </a:br>
          <a:r>
            <a:rPr lang="en-US" dirty="0" smtClean="0">
              <a:latin typeface="Arial" pitchFamily="34" charset="0"/>
              <a:cs typeface="Arial" pitchFamily="34" charset="0"/>
            </a:rPr>
            <a:t>systematically evaluate the important features of each alternative</a:t>
          </a:r>
          <a:br>
            <a:rPr lang="en-US" dirty="0" smtClean="0">
              <a:latin typeface="Arial" pitchFamily="34" charset="0"/>
              <a:cs typeface="Arial" pitchFamily="34" charset="0"/>
            </a:rPr>
          </a:br>
          <a:endParaRPr lang="en-US" dirty="0"/>
        </a:p>
      </dgm:t>
    </dgm:pt>
    <dgm:pt modelId="{70F60CC5-CBF0-D74A-B96E-09C5C70F83DF}" type="parTrans" cxnId="{1E1427E3-DEAC-3547-837B-2290A716827B}">
      <dgm:prSet/>
      <dgm:spPr/>
      <dgm:t>
        <a:bodyPr/>
        <a:lstStyle/>
        <a:p>
          <a:endParaRPr lang="en-US"/>
        </a:p>
      </dgm:t>
    </dgm:pt>
    <dgm:pt modelId="{62149983-5A41-4948-8C8A-84D07BB07CD3}" type="sibTrans" cxnId="{1E1427E3-DEAC-3547-837B-2290A716827B}">
      <dgm:prSet/>
      <dgm:spPr/>
      <dgm:t>
        <a:bodyPr/>
        <a:lstStyle/>
        <a:p>
          <a:endParaRPr lang="en-US"/>
        </a:p>
      </dgm:t>
    </dgm:pt>
    <dgm:pt modelId="{39DBC8EF-05AB-2D4B-AF5B-50D828E842F9}" type="pres">
      <dgm:prSet presAssocID="{2D8F1654-818C-4242-9A23-8917356AF725}" presName="Name0" presStyleCnt="0">
        <dgm:presLayoutVars>
          <dgm:dir/>
          <dgm:animLvl val="lvl"/>
          <dgm:resizeHandles val="exact"/>
        </dgm:presLayoutVars>
      </dgm:prSet>
      <dgm:spPr/>
      <dgm:t>
        <a:bodyPr/>
        <a:lstStyle/>
        <a:p>
          <a:endParaRPr lang="en-US"/>
        </a:p>
      </dgm:t>
    </dgm:pt>
    <dgm:pt modelId="{D545A71E-3225-5B40-B3BD-410BE1963BFF}" type="pres">
      <dgm:prSet presAssocID="{CE4E0A96-C091-A042-98D9-B2F8897D11D0}" presName="composite" presStyleCnt="0"/>
      <dgm:spPr/>
    </dgm:pt>
    <dgm:pt modelId="{3DEB4336-37E3-9342-9AF6-2E7ED1374CD4}" type="pres">
      <dgm:prSet presAssocID="{CE4E0A96-C091-A042-98D9-B2F8897D11D0}" presName="parTx" presStyleLbl="alignNode1" presStyleIdx="0" presStyleCnt="1">
        <dgm:presLayoutVars>
          <dgm:chMax val="0"/>
          <dgm:chPref val="0"/>
          <dgm:bulletEnabled val="1"/>
        </dgm:presLayoutVars>
      </dgm:prSet>
      <dgm:spPr/>
      <dgm:t>
        <a:bodyPr/>
        <a:lstStyle/>
        <a:p>
          <a:endParaRPr lang="en-US"/>
        </a:p>
      </dgm:t>
    </dgm:pt>
    <dgm:pt modelId="{5C98BAFF-91C2-4D47-BCEE-A9C118B1E911}" type="pres">
      <dgm:prSet presAssocID="{CE4E0A96-C091-A042-98D9-B2F8897D11D0}" presName="desTx" presStyleLbl="alignAccFollowNode1" presStyleIdx="0" presStyleCnt="1">
        <dgm:presLayoutVars>
          <dgm:bulletEnabled val="1"/>
        </dgm:presLayoutVars>
      </dgm:prSet>
      <dgm:spPr/>
      <dgm:t>
        <a:bodyPr/>
        <a:lstStyle/>
        <a:p>
          <a:endParaRPr lang="en-US"/>
        </a:p>
      </dgm:t>
    </dgm:pt>
  </dgm:ptLst>
  <dgm:cxnLst>
    <dgm:cxn modelId="{62DB6C61-8911-B748-B784-9BBF859E6909}" srcId="{CE4E0A96-C091-A042-98D9-B2F8897D11D0}" destId="{79C7EEE0-E7FC-B14C-875C-84F0535677C7}" srcOrd="0" destOrd="0" parTransId="{BA992092-210F-0741-B1D4-AB072A94BDB9}" sibTransId="{277C8290-D440-E844-B414-D7DD0280C2EA}"/>
    <dgm:cxn modelId="{7B3A486F-9AA1-7C49-A7AF-948F7EB8B62F}" type="presOf" srcId="{CE4E0A96-C091-A042-98D9-B2F8897D11D0}" destId="{3DEB4336-37E3-9342-9AF6-2E7ED1374CD4}" srcOrd="0" destOrd="0" presId="urn:microsoft.com/office/officeart/2005/8/layout/hList1"/>
    <dgm:cxn modelId="{EB542FAE-37E9-EB45-BD8C-1D045BCA9206}" type="presOf" srcId="{A546C7EE-FB5D-BB4C-A665-EFFF8A757545}" destId="{5C98BAFF-91C2-4D47-BCEE-A9C118B1E911}" srcOrd="0" destOrd="1" presId="urn:microsoft.com/office/officeart/2005/8/layout/hList1"/>
    <dgm:cxn modelId="{9A24CBDA-2DAD-3C46-8E23-04F4C82BC40E}" type="presOf" srcId="{B5BD376A-4BC9-F24F-8E3F-7F879B14AE10}" destId="{5C98BAFF-91C2-4D47-BCEE-A9C118B1E911}" srcOrd="0" destOrd="2" presId="urn:microsoft.com/office/officeart/2005/8/layout/hList1"/>
    <dgm:cxn modelId="{6231E4BF-918C-7241-ACC9-F015178B8106}" srcId="{CE4E0A96-C091-A042-98D9-B2F8897D11D0}" destId="{B5BD376A-4BC9-F24F-8E3F-7F879B14AE10}" srcOrd="2" destOrd="0" parTransId="{4EED974A-F643-0441-B6BE-1A08A50BD8D2}" sibTransId="{319CF160-265A-DB44-A8D4-6A300ECFE1EB}"/>
    <dgm:cxn modelId="{1E1427E3-DEAC-3547-837B-2290A716827B}" srcId="{CE4E0A96-C091-A042-98D9-B2F8897D11D0}" destId="{A546C7EE-FB5D-BB4C-A665-EFFF8A757545}" srcOrd="1" destOrd="0" parTransId="{70F60CC5-CBF0-D74A-B96E-09C5C70F83DF}" sibTransId="{62149983-5A41-4948-8C8A-84D07BB07CD3}"/>
    <dgm:cxn modelId="{4BB61EE6-6AB6-034B-A33B-40A2E7D531F9}" type="presOf" srcId="{2D8F1654-818C-4242-9A23-8917356AF725}" destId="{39DBC8EF-05AB-2D4B-AF5B-50D828E842F9}" srcOrd="0" destOrd="0" presId="urn:microsoft.com/office/officeart/2005/8/layout/hList1"/>
    <dgm:cxn modelId="{5C2E7F07-F5E4-9047-9A22-0F788CAB96AF}" srcId="{2D8F1654-818C-4242-9A23-8917356AF725}" destId="{CE4E0A96-C091-A042-98D9-B2F8897D11D0}" srcOrd="0" destOrd="0" parTransId="{E0C81618-CF66-C647-BF28-B8292C6FD5F5}" sibTransId="{D7EC44E4-22E0-8F47-B69D-A540D1540595}"/>
    <dgm:cxn modelId="{D6570C5F-0DF2-FB4E-B47E-2E5A8C06AE3F}" type="presOf" srcId="{79C7EEE0-E7FC-B14C-875C-84F0535677C7}" destId="{5C98BAFF-91C2-4D47-BCEE-A9C118B1E911}" srcOrd="0" destOrd="0" presId="urn:microsoft.com/office/officeart/2005/8/layout/hList1"/>
    <dgm:cxn modelId="{2811C8FD-C556-AB49-B325-F7B7F5CB2639}" type="presParOf" srcId="{39DBC8EF-05AB-2D4B-AF5B-50D828E842F9}" destId="{D545A71E-3225-5B40-B3BD-410BE1963BFF}" srcOrd="0" destOrd="0" presId="urn:microsoft.com/office/officeart/2005/8/layout/hList1"/>
    <dgm:cxn modelId="{5CF6C968-03AD-1C4F-989B-D37CF01E6ABE}" type="presParOf" srcId="{D545A71E-3225-5B40-B3BD-410BE1963BFF}" destId="{3DEB4336-37E3-9342-9AF6-2E7ED1374CD4}" srcOrd="0" destOrd="0" presId="urn:microsoft.com/office/officeart/2005/8/layout/hList1"/>
    <dgm:cxn modelId="{3BE517DA-F341-C941-894B-D477A26166C9}" type="presParOf" srcId="{D545A71E-3225-5B40-B3BD-410BE1963BFF}" destId="{5C98BAFF-91C2-4D47-BCEE-A9C118B1E9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238FC1-7AD5-C94F-A488-6FEBABFD80A4}" type="doc">
      <dgm:prSet loTypeId="urn:microsoft.com/office/officeart/2005/8/layout/process4" loCatId="" qsTypeId="urn:microsoft.com/office/officeart/2005/8/quickstyle/simple4" qsCatId="simple" csTypeId="urn:microsoft.com/office/officeart/2005/8/colors/accent0_1" csCatId="mainScheme"/>
      <dgm:spPr/>
      <dgm:t>
        <a:bodyPr/>
        <a:lstStyle/>
        <a:p>
          <a:endParaRPr lang="en-US"/>
        </a:p>
      </dgm:t>
    </dgm:pt>
    <dgm:pt modelId="{325829A0-05C0-A947-A980-1266217DD788}">
      <dgm:prSet custT="1"/>
      <dgm:spPr/>
      <dgm:t>
        <a:bodyPr/>
        <a:lstStyle/>
        <a:p>
          <a:pPr rtl="0"/>
          <a:r>
            <a:rPr lang="en-US" sz="1800" dirty="0" smtClean="0"/>
            <a:t>Standardized intelligence tests may reflect white, middle-class cultural knowledge and values.</a:t>
          </a:r>
          <a:br>
            <a:rPr lang="en-US" sz="1800" dirty="0" smtClean="0"/>
          </a:br>
          <a:endParaRPr lang="en-US" sz="1800" dirty="0"/>
        </a:p>
      </dgm:t>
    </dgm:pt>
    <dgm:pt modelId="{34D2F0B6-003F-7F4C-942D-E0528A461A69}" type="parTrans" cxnId="{9C6B0023-900C-264E-A3D7-4C12BA4537C4}">
      <dgm:prSet/>
      <dgm:spPr/>
      <dgm:t>
        <a:bodyPr/>
        <a:lstStyle/>
        <a:p>
          <a:endParaRPr lang="en-US"/>
        </a:p>
      </dgm:t>
    </dgm:pt>
    <dgm:pt modelId="{99E6FECD-4609-3748-93B8-E97768E873BE}" type="sibTrans" cxnId="{9C6B0023-900C-264E-A3D7-4C12BA4537C4}">
      <dgm:prSet/>
      <dgm:spPr/>
      <dgm:t>
        <a:bodyPr/>
        <a:lstStyle/>
        <a:p>
          <a:endParaRPr lang="en-US"/>
        </a:p>
      </dgm:t>
    </dgm:pt>
    <dgm:pt modelId="{DAA772AF-2909-2D49-B8B2-CE4E9DB6C894}">
      <dgm:prSet custT="1"/>
      <dgm:spPr/>
      <dgm:t>
        <a:bodyPr/>
        <a:lstStyle/>
        <a:p>
          <a:pPr rtl="0"/>
          <a:r>
            <a:rPr lang="en-US" sz="1800" dirty="0" smtClean="0"/>
            <a:t>Minority-group members may do poorly on the tests not because of lower intelligence, but because of unfamiliarity with the white, middle-class culture.</a:t>
          </a:r>
          <a:br>
            <a:rPr lang="en-US" sz="1800" dirty="0" smtClean="0"/>
          </a:br>
          <a:endParaRPr lang="en-US" sz="1800" dirty="0"/>
        </a:p>
      </dgm:t>
    </dgm:pt>
    <dgm:pt modelId="{47F643BF-7AF9-FE41-984D-21DC706B5BC2}" type="parTrans" cxnId="{E4866B51-1173-D744-B397-3183E9C7DC8B}">
      <dgm:prSet/>
      <dgm:spPr/>
      <dgm:t>
        <a:bodyPr/>
        <a:lstStyle/>
        <a:p>
          <a:endParaRPr lang="en-US"/>
        </a:p>
      </dgm:t>
    </dgm:pt>
    <dgm:pt modelId="{CBFE89E8-48F7-0541-B45A-4EA87E917C2D}" type="sibTrans" cxnId="{E4866B51-1173-D744-B397-3183E9C7DC8B}">
      <dgm:prSet/>
      <dgm:spPr/>
      <dgm:t>
        <a:bodyPr/>
        <a:lstStyle/>
        <a:p>
          <a:endParaRPr lang="en-US"/>
        </a:p>
      </dgm:t>
    </dgm:pt>
    <dgm:pt modelId="{AA5EE8FA-DF23-2C4F-800A-7C95E46765D4}">
      <dgm:prSet custT="1"/>
      <dgm:spPr/>
      <dgm:t>
        <a:bodyPr/>
        <a:lstStyle/>
        <a:p>
          <a:pPr rtl="0"/>
          <a:r>
            <a:rPr lang="en-US" sz="1800" dirty="0" smtClean="0"/>
            <a:t>It is generally recognized that it is virtually impossible to design a test that is completely culture-free.</a:t>
          </a:r>
          <a:br>
            <a:rPr lang="en-US" sz="1800" dirty="0" smtClean="0"/>
          </a:br>
          <a:endParaRPr lang="en-US" sz="1800" dirty="0"/>
        </a:p>
      </dgm:t>
    </dgm:pt>
    <dgm:pt modelId="{B23A3533-2C87-2746-819C-94D3D1144D4C}" type="parTrans" cxnId="{C153E5C6-A2FC-1A43-8C48-B9A5ABD3CDD2}">
      <dgm:prSet/>
      <dgm:spPr/>
      <dgm:t>
        <a:bodyPr/>
        <a:lstStyle/>
        <a:p>
          <a:endParaRPr lang="en-US"/>
        </a:p>
      </dgm:t>
    </dgm:pt>
    <dgm:pt modelId="{FAFAAADE-55D8-D144-8027-6682ADCC5ACE}" type="sibTrans" cxnId="{C153E5C6-A2FC-1A43-8C48-B9A5ABD3CDD2}">
      <dgm:prSet/>
      <dgm:spPr/>
      <dgm:t>
        <a:bodyPr/>
        <a:lstStyle/>
        <a:p>
          <a:endParaRPr lang="en-US"/>
        </a:p>
      </dgm:t>
    </dgm:pt>
    <dgm:pt modelId="{9F3A0D24-1EB5-E741-9525-93C55D891EAC}">
      <dgm:prSet custT="1"/>
      <dgm:spPr/>
      <dgm:t>
        <a:bodyPr/>
        <a:lstStyle/>
        <a:p>
          <a:pPr rtl="0"/>
          <a:r>
            <a:rPr lang="en-US" sz="1800" dirty="0" smtClean="0"/>
            <a:t>Cultural differences may also be involved in </a:t>
          </a:r>
          <a:r>
            <a:rPr lang="en-US" sz="1800" i="1" dirty="0" smtClean="0"/>
            <a:t>test-taking behavior.</a:t>
          </a:r>
          <a:br>
            <a:rPr lang="en-US" sz="1800" i="1" dirty="0" smtClean="0"/>
          </a:br>
          <a:endParaRPr lang="en-US" sz="1800" dirty="0"/>
        </a:p>
      </dgm:t>
    </dgm:pt>
    <dgm:pt modelId="{ABAEFE77-5207-2B43-BB73-29AA9BCFB6A4}" type="parTrans" cxnId="{BE650CD3-CE9C-6E4E-AF1D-A7FD6A8DE4FA}">
      <dgm:prSet/>
      <dgm:spPr/>
      <dgm:t>
        <a:bodyPr/>
        <a:lstStyle/>
        <a:p>
          <a:endParaRPr lang="en-US"/>
        </a:p>
      </dgm:t>
    </dgm:pt>
    <dgm:pt modelId="{A224C582-09B4-E442-B645-7FC7BCF16B07}" type="sibTrans" cxnId="{BE650CD3-CE9C-6E4E-AF1D-A7FD6A8DE4FA}">
      <dgm:prSet/>
      <dgm:spPr/>
      <dgm:t>
        <a:bodyPr/>
        <a:lstStyle/>
        <a:p>
          <a:endParaRPr lang="en-US"/>
        </a:p>
      </dgm:t>
    </dgm:pt>
    <dgm:pt modelId="{296B5F03-2B4D-0945-A980-D3C241AA4F2F}">
      <dgm:prSet custT="1"/>
      <dgm:spPr/>
      <dgm:t>
        <a:bodyPr/>
        <a:lstStyle/>
        <a:p>
          <a:pPr rtl="0"/>
          <a:r>
            <a:rPr lang="en-US" sz="1800" dirty="0" smtClean="0"/>
            <a:t>Cultural factors as motivation, attitudes toward test taking, and previous experiences with tests can affect performance and scores on tests.</a:t>
          </a:r>
          <a:endParaRPr lang="en-US" sz="1800" dirty="0"/>
        </a:p>
      </dgm:t>
    </dgm:pt>
    <dgm:pt modelId="{36EFD53C-6F5E-E94D-8299-36BB2A6EBBCB}" type="parTrans" cxnId="{773DC2F0-FEB9-F644-906B-CE74DF47FC16}">
      <dgm:prSet/>
      <dgm:spPr/>
      <dgm:t>
        <a:bodyPr/>
        <a:lstStyle/>
        <a:p>
          <a:endParaRPr lang="en-US"/>
        </a:p>
      </dgm:t>
    </dgm:pt>
    <dgm:pt modelId="{1C4B2E05-EC89-8647-800B-8201AEC7A8FE}" type="sibTrans" cxnId="{773DC2F0-FEB9-F644-906B-CE74DF47FC16}">
      <dgm:prSet/>
      <dgm:spPr/>
      <dgm:t>
        <a:bodyPr/>
        <a:lstStyle/>
        <a:p>
          <a:endParaRPr lang="en-US"/>
        </a:p>
      </dgm:t>
    </dgm:pt>
    <dgm:pt modelId="{FFAA59CC-97E5-FF47-904D-E4CBF6B37F9C}" type="pres">
      <dgm:prSet presAssocID="{B2238FC1-7AD5-C94F-A488-6FEBABFD80A4}" presName="Name0" presStyleCnt="0">
        <dgm:presLayoutVars>
          <dgm:dir/>
          <dgm:animLvl val="lvl"/>
          <dgm:resizeHandles val="exact"/>
        </dgm:presLayoutVars>
      </dgm:prSet>
      <dgm:spPr/>
      <dgm:t>
        <a:bodyPr/>
        <a:lstStyle/>
        <a:p>
          <a:endParaRPr lang="en-US"/>
        </a:p>
      </dgm:t>
    </dgm:pt>
    <dgm:pt modelId="{C0BC935A-BCE3-4A4F-BAB2-63E3F3E36530}" type="pres">
      <dgm:prSet presAssocID="{296B5F03-2B4D-0945-A980-D3C241AA4F2F}" presName="boxAndChildren" presStyleCnt="0"/>
      <dgm:spPr/>
    </dgm:pt>
    <dgm:pt modelId="{BD48E0B3-4999-7E4A-A7D2-75A673BD5BFF}" type="pres">
      <dgm:prSet presAssocID="{296B5F03-2B4D-0945-A980-D3C241AA4F2F}" presName="parentTextBox" presStyleLbl="node1" presStyleIdx="0" presStyleCnt="5"/>
      <dgm:spPr/>
      <dgm:t>
        <a:bodyPr/>
        <a:lstStyle/>
        <a:p>
          <a:endParaRPr lang="en-US"/>
        </a:p>
      </dgm:t>
    </dgm:pt>
    <dgm:pt modelId="{5FDB6049-CC8C-5949-BCD7-42620EB9A5D6}" type="pres">
      <dgm:prSet presAssocID="{A224C582-09B4-E442-B645-7FC7BCF16B07}" presName="sp" presStyleCnt="0"/>
      <dgm:spPr/>
    </dgm:pt>
    <dgm:pt modelId="{4ABED5DF-2638-1A48-B856-2A7A50077E26}" type="pres">
      <dgm:prSet presAssocID="{9F3A0D24-1EB5-E741-9525-93C55D891EAC}" presName="arrowAndChildren" presStyleCnt="0"/>
      <dgm:spPr/>
    </dgm:pt>
    <dgm:pt modelId="{78BC98E2-05AA-1F42-A5A0-39B31806B8CC}" type="pres">
      <dgm:prSet presAssocID="{9F3A0D24-1EB5-E741-9525-93C55D891EAC}" presName="parentTextArrow" presStyleLbl="node1" presStyleIdx="1" presStyleCnt="5"/>
      <dgm:spPr/>
      <dgm:t>
        <a:bodyPr/>
        <a:lstStyle/>
        <a:p>
          <a:endParaRPr lang="en-US"/>
        </a:p>
      </dgm:t>
    </dgm:pt>
    <dgm:pt modelId="{4BC46EEB-F5D4-4646-8F7C-D559D0C86047}" type="pres">
      <dgm:prSet presAssocID="{FAFAAADE-55D8-D144-8027-6682ADCC5ACE}" presName="sp" presStyleCnt="0"/>
      <dgm:spPr/>
    </dgm:pt>
    <dgm:pt modelId="{1CDFF9C4-7EF6-2247-8222-1A9C641D2630}" type="pres">
      <dgm:prSet presAssocID="{AA5EE8FA-DF23-2C4F-800A-7C95E46765D4}" presName="arrowAndChildren" presStyleCnt="0"/>
      <dgm:spPr/>
    </dgm:pt>
    <dgm:pt modelId="{66330FEA-785C-6D45-A86D-A4D412FAB631}" type="pres">
      <dgm:prSet presAssocID="{AA5EE8FA-DF23-2C4F-800A-7C95E46765D4}" presName="parentTextArrow" presStyleLbl="node1" presStyleIdx="2" presStyleCnt="5"/>
      <dgm:spPr/>
      <dgm:t>
        <a:bodyPr/>
        <a:lstStyle/>
        <a:p>
          <a:endParaRPr lang="en-US"/>
        </a:p>
      </dgm:t>
    </dgm:pt>
    <dgm:pt modelId="{34ECD6C7-4CEA-0646-AAFB-A47791C189B1}" type="pres">
      <dgm:prSet presAssocID="{CBFE89E8-48F7-0541-B45A-4EA87E917C2D}" presName="sp" presStyleCnt="0"/>
      <dgm:spPr/>
    </dgm:pt>
    <dgm:pt modelId="{B47CA4B7-B23E-6345-964F-051B2BEBCAD4}" type="pres">
      <dgm:prSet presAssocID="{DAA772AF-2909-2D49-B8B2-CE4E9DB6C894}" presName="arrowAndChildren" presStyleCnt="0"/>
      <dgm:spPr/>
    </dgm:pt>
    <dgm:pt modelId="{CCC10B4B-B7B6-9249-AD92-58597D1C96CD}" type="pres">
      <dgm:prSet presAssocID="{DAA772AF-2909-2D49-B8B2-CE4E9DB6C894}" presName="parentTextArrow" presStyleLbl="node1" presStyleIdx="3" presStyleCnt="5"/>
      <dgm:spPr/>
      <dgm:t>
        <a:bodyPr/>
        <a:lstStyle/>
        <a:p>
          <a:endParaRPr lang="en-US"/>
        </a:p>
      </dgm:t>
    </dgm:pt>
    <dgm:pt modelId="{4CEEBD59-1058-EE46-A71D-915EBA0EB3DB}" type="pres">
      <dgm:prSet presAssocID="{99E6FECD-4609-3748-93B8-E97768E873BE}" presName="sp" presStyleCnt="0"/>
      <dgm:spPr/>
    </dgm:pt>
    <dgm:pt modelId="{071856FF-B7AE-9440-9C9E-A27EC120CF6E}" type="pres">
      <dgm:prSet presAssocID="{325829A0-05C0-A947-A980-1266217DD788}" presName="arrowAndChildren" presStyleCnt="0"/>
      <dgm:spPr/>
    </dgm:pt>
    <dgm:pt modelId="{482F5B18-55CB-374F-B190-F61C2D2C17E3}" type="pres">
      <dgm:prSet presAssocID="{325829A0-05C0-A947-A980-1266217DD788}" presName="parentTextArrow" presStyleLbl="node1" presStyleIdx="4" presStyleCnt="5"/>
      <dgm:spPr/>
      <dgm:t>
        <a:bodyPr/>
        <a:lstStyle/>
        <a:p>
          <a:endParaRPr lang="en-US"/>
        </a:p>
      </dgm:t>
    </dgm:pt>
  </dgm:ptLst>
  <dgm:cxnLst>
    <dgm:cxn modelId="{773DC2F0-FEB9-F644-906B-CE74DF47FC16}" srcId="{B2238FC1-7AD5-C94F-A488-6FEBABFD80A4}" destId="{296B5F03-2B4D-0945-A980-D3C241AA4F2F}" srcOrd="4" destOrd="0" parTransId="{36EFD53C-6F5E-E94D-8299-36BB2A6EBBCB}" sibTransId="{1C4B2E05-EC89-8647-800B-8201AEC7A8FE}"/>
    <dgm:cxn modelId="{677CE16A-A2B5-2E44-9800-1F49F25CF4C2}" type="presOf" srcId="{325829A0-05C0-A947-A980-1266217DD788}" destId="{482F5B18-55CB-374F-B190-F61C2D2C17E3}" srcOrd="0" destOrd="0" presId="urn:microsoft.com/office/officeart/2005/8/layout/process4"/>
    <dgm:cxn modelId="{BE650CD3-CE9C-6E4E-AF1D-A7FD6A8DE4FA}" srcId="{B2238FC1-7AD5-C94F-A488-6FEBABFD80A4}" destId="{9F3A0D24-1EB5-E741-9525-93C55D891EAC}" srcOrd="3" destOrd="0" parTransId="{ABAEFE77-5207-2B43-BB73-29AA9BCFB6A4}" sibTransId="{A224C582-09B4-E442-B645-7FC7BCF16B07}"/>
    <dgm:cxn modelId="{527AFEB7-EE6C-3F49-B990-22C2B30EC5A5}" type="presOf" srcId="{DAA772AF-2909-2D49-B8B2-CE4E9DB6C894}" destId="{CCC10B4B-B7B6-9249-AD92-58597D1C96CD}" srcOrd="0" destOrd="0" presId="urn:microsoft.com/office/officeart/2005/8/layout/process4"/>
    <dgm:cxn modelId="{3C435CCD-F4A4-5B48-9584-58A6926E830A}" type="presOf" srcId="{AA5EE8FA-DF23-2C4F-800A-7C95E46765D4}" destId="{66330FEA-785C-6D45-A86D-A4D412FAB631}" srcOrd="0" destOrd="0" presId="urn:microsoft.com/office/officeart/2005/8/layout/process4"/>
    <dgm:cxn modelId="{40ECDE53-E6A7-B844-9BFD-D781F08673B7}" type="presOf" srcId="{296B5F03-2B4D-0945-A980-D3C241AA4F2F}" destId="{BD48E0B3-4999-7E4A-A7D2-75A673BD5BFF}" srcOrd="0" destOrd="0" presId="urn:microsoft.com/office/officeart/2005/8/layout/process4"/>
    <dgm:cxn modelId="{260FF4CA-0825-244C-BBB1-09A96CBD1A0D}" type="presOf" srcId="{9F3A0D24-1EB5-E741-9525-93C55D891EAC}" destId="{78BC98E2-05AA-1F42-A5A0-39B31806B8CC}" srcOrd="0" destOrd="0" presId="urn:microsoft.com/office/officeart/2005/8/layout/process4"/>
    <dgm:cxn modelId="{3891E309-6278-254F-B6D5-B45A8F6AE9B5}" type="presOf" srcId="{B2238FC1-7AD5-C94F-A488-6FEBABFD80A4}" destId="{FFAA59CC-97E5-FF47-904D-E4CBF6B37F9C}" srcOrd="0" destOrd="0" presId="urn:microsoft.com/office/officeart/2005/8/layout/process4"/>
    <dgm:cxn modelId="{9C6B0023-900C-264E-A3D7-4C12BA4537C4}" srcId="{B2238FC1-7AD5-C94F-A488-6FEBABFD80A4}" destId="{325829A0-05C0-A947-A980-1266217DD788}" srcOrd="0" destOrd="0" parTransId="{34D2F0B6-003F-7F4C-942D-E0528A461A69}" sibTransId="{99E6FECD-4609-3748-93B8-E97768E873BE}"/>
    <dgm:cxn modelId="{C153E5C6-A2FC-1A43-8C48-B9A5ABD3CDD2}" srcId="{B2238FC1-7AD5-C94F-A488-6FEBABFD80A4}" destId="{AA5EE8FA-DF23-2C4F-800A-7C95E46765D4}" srcOrd="2" destOrd="0" parTransId="{B23A3533-2C87-2746-819C-94D3D1144D4C}" sibTransId="{FAFAAADE-55D8-D144-8027-6682ADCC5ACE}"/>
    <dgm:cxn modelId="{E4866B51-1173-D744-B397-3183E9C7DC8B}" srcId="{B2238FC1-7AD5-C94F-A488-6FEBABFD80A4}" destId="{DAA772AF-2909-2D49-B8B2-CE4E9DB6C894}" srcOrd="1" destOrd="0" parTransId="{47F643BF-7AF9-FE41-984D-21DC706B5BC2}" sibTransId="{CBFE89E8-48F7-0541-B45A-4EA87E917C2D}"/>
    <dgm:cxn modelId="{6E225298-5050-774E-8CCE-4BC7E06CD15E}" type="presParOf" srcId="{FFAA59CC-97E5-FF47-904D-E4CBF6B37F9C}" destId="{C0BC935A-BCE3-4A4F-BAB2-63E3F3E36530}" srcOrd="0" destOrd="0" presId="urn:microsoft.com/office/officeart/2005/8/layout/process4"/>
    <dgm:cxn modelId="{57B7F9B5-B6D1-1D41-A050-8CB8003F2F6E}" type="presParOf" srcId="{C0BC935A-BCE3-4A4F-BAB2-63E3F3E36530}" destId="{BD48E0B3-4999-7E4A-A7D2-75A673BD5BFF}" srcOrd="0" destOrd="0" presId="urn:microsoft.com/office/officeart/2005/8/layout/process4"/>
    <dgm:cxn modelId="{1F3810D8-5093-5548-AE5A-E25B95F829FA}" type="presParOf" srcId="{FFAA59CC-97E5-FF47-904D-E4CBF6B37F9C}" destId="{5FDB6049-CC8C-5949-BCD7-42620EB9A5D6}" srcOrd="1" destOrd="0" presId="urn:microsoft.com/office/officeart/2005/8/layout/process4"/>
    <dgm:cxn modelId="{9E069B70-D0A9-184B-865F-2B591CE1AFA9}" type="presParOf" srcId="{FFAA59CC-97E5-FF47-904D-E4CBF6B37F9C}" destId="{4ABED5DF-2638-1A48-B856-2A7A50077E26}" srcOrd="2" destOrd="0" presId="urn:microsoft.com/office/officeart/2005/8/layout/process4"/>
    <dgm:cxn modelId="{7A925388-80CB-864E-B321-00732251FEBD}" type="presParOf" srcId="{4ABED5DF-2638-1A48-B856-2A7A50077E26}" destId="{78BC98E2-05AA-1F42-A5A0-39B31806B8CC}" srcOrd="0" destOrd="0" presId="urn:microsoft.com/office/officeart/2005/8/layout/process4"/>
    <dgm:cxn modelId="{C005B35F-8605-3140-BBC7-3D4F035AE532}" type="presParOf" srcId="{FFAA59CC-97E5-FF47-904D-E4CBF6B37F9C}" destId="{4BC46EEB-F5D4-4646-8F7C-D559D0C86047}" srcOrd="3" destOrd="0" presId="urn:microsoft.com/office/officeart/2005/8/layout/process4"/>
    <dgm:cxn modelId="{9DBE9B84-C15A-304D-85D9-9795DE712CA7}" type="presParOf" srcId="{FFAA59CC-97E5-FF47-904D-E4CBF6B37F9C}" destId="{1CDFF9C4-7EF6-2247-8222-1A9C641D2630}" srcOrd="4" destOrd="0" presId="urn:microsoft.com/office/officeart/2005/8/layout/process4"/>
    <dgm:cxn modelId="{47CB298C-FF48-AF45-9B4B-5E3D8F1FDF73}" type="presParOf" srcId="{1CDFF9C4-7EF6-2247-8222-1A9C641D2630}" destId="{66330FEA-785C-6D45-A86D-A4D412FAB631}" srcOrd="0" destOrd="0" presId="urn:microsoft.com/office/officeart/2005/8/layout/process4"/>
    <dgm:cxn modelId="{2DE59E85-A6F8-F247-92F9-F564A17BAA56}" type="presParOf" srcId="{FFAA59CC-97E5-FF47-904D-E4CBF6B37F9C}" destId="{34ECD6C7-4CEA-0646-AAFB-A47791C189B1}" srcOrd="5" destOrd="0" presId="urn:microsoft.com/office/officeart/2005/8/layout/process4"/>
    <dgm:cxn modelId="{64225583-6CF6-CE42-A675-99A7DC22B651}" type="presParOf" srcId="{FFAA59CC-97E5-FF47-904D-E4CBF6B37F9C}" destId="{B47CA4B7-B23E-6345-964F-051B2BEBCAD4}" srcOrd="6" destOrd="0" presId="urn:microsoft.com/office/officeart/2005/8/layout/process4"/>
    <dgm:cxn modelId="{08ED4063-F515-4E49-AECF-5B2B79BC1C62}" type="presParOf" srcId="{B47CA4B7-B23E-6345-964F-051B2BEBCAD4}" destId="{CCC10B4B-B7B6-9249-AD92-58597D1C96CD}" srcOrd="0" destOrd="0" presId="urn:microsoft.com/office/officeart/2005/8/layout/process4"/>
    <dgm:cxn modelId="{770A4930-7F6D-7547-B6EB-F5E641DE44C0}" type="presParOf" srcId="{FFAA59CC-97E5-FF47-904D-E4CBF6B37F9C}" destId="{4CEEBD59-1058-EE46-A71D-915EBA0EB3DB}" srcOrd="7" destOrd="0" presId="urn:microsoft.com/office/officeart/2005/8/layout/process4"/>
    <dgm:cxn modelId="{7E0CBD89-1852-434F-AE26-19C87973E0F4}" type="presParOf" srcId="{FFAA59CC-97E5-FF47-904D-E4CBF6B37F9C}" destId="{071856FF-B7AE-9440-9C9E-A27EC120CF6E}" srcOrd="8" destOrd="0" presId="urn:microsoft.com/office/officeart/2005/8/layout/process4"/>
    <dgm:cxn modelId="{378EB56E-218F-644B-AF43-8DCD57A5BD4D}" type="presParOf" srcId="{071856FF-B7AE-9440-9C9E-A27EC120CF6E}" destId="{482F5B18-55CB-374F-B190-F61C2D2C17E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3068A-492E-C14D-AC68-4939A519E0CF}">
      <dsp:nvSpPr>
        <dsp:cNvPr id="0" name=""/>
        <dsp:cNvSpPr/>
      </dsp:nvSpPr>
      <dsp:spPr>
        <a:xfrm>
          <a:off x="0" y="127211"/>
          <a:ext cx="8190419" cy="19012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Insight</a:t>
          </a:r>
          <a:r>
            <a:rPr lang="en-US" sz="3600" kern="1200" dirty="0" smtClean="0"/>
            <a:t> involves the sudden realization of how a problem can be solved.</a:t>
          </a:r>
          <a:endParaRPr lang="en-US" sz="3600" kern="1200" dirty="0"/>
        </a:p>
      </dsp:txBody>
      <dsp:txXfrm>
        <a:off x="92811" y="220022"/>
        <a:ext cx="8004797" cy="171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1B8E1-81ED-C64F-8C14-D6C9552FBB92}">
      <dsp:nvSpPr>
        <dsp:cNvPr id="0" name=""/>
        <dsp:cNvSpPr/>
      </dsp:nvSpPr>
      <dsp:spPr>
        <a:xfrm>
          <a:off x="0" y="205886"/>
          <a:ext cx="8190419" cy="15795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Intuition</a:t>
          </a:r>
          <a:r>
            <a:rPr lang="en-US" sz="3000" kern="1200" dirty="0" smtClean="0"/>
            <a:t> refers to coming to a conclusion or making a judgment without conscious awareness of the involved thought processes.</a:t>
          </a:r>
          <a:endParaRPr lang="en-US" sz="3000" kern="1200" dirty="0"/>
        </a:p>
      </dsp:txBody>
      <dsp:txXfrm>
        <a:off x="77105" y="282991"/>
        <a:ext cx="8036209" cy="1425290"/>
      </dsp:txXfrm>
    </dsp:sp>
    <dsp:sp modelId="{D857FBD2-D4E2-1244-9479-4F3D38ECBE8B}">
      <dsp:nvSpPr>
        <dsp:cNvPr id="0" name=""/>
        <dsp:cNvSpPr/>
      </dsp:nvSpPr>
      <dsp:spPr>
        <a:xfrm>
          <a:off x="0" y="1785386"/>
          <a:ext cx="8190419"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First stage (guiding) = Pattern of information being considered is unconsciously perceived</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Second stage (integrative) = Representation of pattern becomes conscious, usually as hunch or hypothesis</a:t>
          </a:r>
          <a:endParaRPr lang="en-US" sz="2300" kern="1200" dirty="0"/>
        </a:p>
      </dsp:txBody>
      <dsp:txXfrm>
        <a:off x="0" y="1785386"/>
        <a:ext cx="8190419" cy="1366200"/>
      </dsp:txXfrm>
    </dsp:sp>
    <dsp:sp modelId="{2E2786BC-6DAA-BF4C-8DA7-DA34DDB9C214}">
      <dsp:nvSpPr>
        <dsp:cNvPr id="0" name=""/>
        <dsp:cNvSpPr/>
      </dsp:nvSpPr>
      <dsp:spPr>
        <a:xfrm>
          <a:off x="0" y="3151586"/>
          <a:ext cx="8190419" cy="15795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The </a:t>
          </a:r>
          <a:r>
            <a:rPr lang="en-US" sz="3000" b="1" kern="1200" dirty="0" smtClean="0"/>
            <a:t>intuitive hunch </a:t>
          </a:r>
          <a:r>
            <a:rPr lang="en-US" sz="3000" kern="1200" dirty="0" smtClean="0"/>
            <a:t>is new idea that integrates new information with existing knowledge stored in long-term memory.</a:t>
          </a:r>
          <a:endParaRPr lang="en-US" sz="3000" kern="1200" dirty="0"/>
        </a:p>
      </dsp:txBody>
      <dsp:txXfrm>
        <a:off x="77105" y="3228691"/>
        <a:ext cx="8036209" cy="1425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8E0B3-4999-7E4A-A7D2-75A673BD5BFF}">
      <dsp:nvSpPr>
        <dsp:cNvPr id="0" name=""/>
        <dsp:cNvSpPr/>
      </dsp:nvSpPr>
      <dsp:spPr>
        <a:xfrm>
          <a:off x="0" y="3886230"/>
          <a:ext cx="8229600" cy="63756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Cultural factors as motivation, attitudes toward test taking, and previous experiences with tests can affect performance and scores on tests.</a:t>
          </a:r>
          <a:endParaRPr lang="en-US" sz="1800" kern="1200" dirty="0"/>
        </a:p>
      </dsp:txBody>
      <dsp:txXfrm>
        <a:off x="0" y="3886230"/>
        <a:ext cx="8229600" cy="637568"/>
      </dsp:txXfrm>
    </dsp:sp>
    <dsp:sp modelId="{78BC98E2-05AA-1F42-A5A0-39B31806B8CC}">
      <dsp:nvSpPr>
        <dsp:cNvPr id="0" name=""/>
        <dsp:cNvSpPr/>
      </dsp:nvSpPr>
      <dsp:spPr>
        <a:xfrm rot="10800000">
          <a:off x="0" y="2915214"/>
          <a:ext cx="8229600" cy="98058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Cultural differences may also be involved in </a:t>
          </a:r>
          <a:r>
            <a:rPr lang="en-US" sz="1800" i="1" kern="1200" dirty="0" smtClean="0"/>
            <a:t>test-taking behavior.</a:t>
          </a:r>
          <a:br>
            <a:rPr lang="en-US" sz="1800" i="1" kern="1200" dirty="0" smtClean="0"/>
          </a:br>
          <a:endParaRPr lang="en-US" sz="1800" kern="1200" dirty="0"/>
        </a:p>
      </dsp:txBody>
      <dsp:txXfrm rot="10800000">
        <a:off x="0" y="2915214"/>
        <a:ext cx="8229600" cy="637151"/>
      </dsp:txXfrm>
    </dsp:sp>
    <dsp:sp modelId="{66330FEA-785C-6D45-A86D-A4D412FAB631}">
      <dsp:nvSpPr>
        <dsp:cNvPr id="0" name=""/>
        <dsp:cNvSpPr/>
      </dsp:nvSpPr>
      <dsp:spPr>
        <a:xfrm rot="10800000">
          <a:off x="0" y="1944197"/>
          <a:ext cx="8229600" cy="98058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It is generally recognized that it is virtually impossible to design a test that is completely culture-free.</a:t>
          </a:r>
          <a:br>
            <a:rPr lang="en-US" sz="1800" kern="1200" dirty="0" smtClean="0"/>
          </a:br>
          <a:endParaRPr lang="en-US" sz="1800" kern="1200" dirty="0"/>
        </a:p>
      </dsp:txBody>
      <dsp:txXfrm rot="10800000">
        <a:off x="0" y="1944197"/>
        <a:ext cx="8229600" cy="637151"/>
      </dsp:txXfrm>
    </dsp:sp>
    <dsp:sp modelId="{CCC10B4B-B7B6-9249-AD92-58597D1C96CD}">
      <dsp:nvSpPr>
        <dsp:cNvPr id="0" name=""/>
        <dsp:cNvSpPr/>
      </dsp:nvSpPr>
      <dsp:spPr>
        <a:xfrm rot="10800000">
          <a:off x="0" y="973180"/>
          <a:ext cx="8229600" cy="98058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Minority-group members may do poorly on the tests not because of lower intelligence, but because of unfamiliarity with the white, middle-class culture.</a:t>
          </a:r>
          <a:br>
            <a:rPr lang="en-US" sz="1800" kern="1200" dirty="0" smtClean="0"/>
          </a:br>
          <a:endParaRPr lang="en-US" sz="1800" kern="1200" dirty="0"/>
        </a:p>
      </dsp:txBody>
      <dsp:txXfrm rot="10800000">
        <a:off x="0" y="973180"/>
        <a:ext cx="8229600" cy="637151"/>
      </dsp:txXfrm>
    </dsp:sp>
    <dsp:sp modelId="{482F5B18-55CB-374F-B190-F61C2D2C17E3}">
      <dsp:nvSpPr>
        <dsp:cNvPr id="0" name=""/>
        <dsp:cNvSpPr/>
      </dsp:nvSpPr>
      <dsp:spPr>
        <a:xfrm rot="10800000">
          <a:off x="0" y="2163"/>
          <a:ext cx="8229600" cy="98058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Standardized intelligence tests may reflect white, middle-class cultural knowledge and values.</a:t>
          </a:r>
          <a:br>
            <a:rPr lang="en-US" sz="1800" kern="1200" dirty="0" smtClean="0"/>
          </a:br>
          <a:endParaRPr lang="en-US" sz="1800" kern="1200" dirty="0"/>
        </a:p>
      </dsp:txBody>
      <dsp:txXfrm rot="10800000">
        <a:off x="0" y="2163"/>
        <a:ext cx="8229600"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dirty="0"/>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a:t>
            </a:fld>
            <a:endParaRPr lang="en-US" dirty="0"/>
          </a:p>
        </p:txBody>
      </p:sp>
    </p:spTree>
    <p:extLst>
      <p:ext uri="{BB962C8B-B14F-4D97-AF65-F5344CB8AC3E}">
        <p14:creationId xmlns:p14="http://schemas.microsoft.com/office/powerpoint/2010/main" val="59151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34FF396B-8FBB-4040-ABC0-0B5965D7848A}" type="slidenum">
              <a:rPr lang="en-US" altLang="en-US" sz="1200" smtClean="0"/>
              <a:pPr/>
              <a:t>12</a:t>
            </a:fld>
            <a:endParaRPr lang="en-US" altLang="en-US" sz="120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key words: functional fixedness, mental set; problem solving</a:t>
            </a:r>
          </a:p>
          <a:p>
            <a:pPr eaLnBrk="1" hangingPunct="1"/>
            <a:endParaRPr lang="en-US" altLang="en-US" smtClean="0"/>
          </a:p>
          <a:p>
            <a:pPr eaLnBrk="1" hangingPunct="1"/>
            <a:r>
              <a:rPr lang="en-US" altLang="en-US" smtClean="0"/>
              <a:t>Although students can work on this problem by simply thinking and visualizing a solution in their heads, this demonstration works better by by bringing the actual materials to class and doing a live demonstration with your students, letting them attemtp to solve the problem through trial and error.</a:t>
            </a:r>
          </a:p>
          <a:p>
            <a:pPr eaLnBrk="1" hangingPunct="1"/>
            <a:endParaRPr lang="en-US" altLang="en-US" smtClean="0"/>
          </a:p>
          <a:p>
            <a:pPr eaLnBrk="1" hangingPunct="1"/>
            <a:r>
              <a:rPr lang="en-US" altLang="en-US" smtClean="0"/>
              <a:t>To do this task you need the folllowing materials:</a:t>
            </a:r>
          </a:p>
          <a:p>
            <a:pPr eaLnBrk="1" hangingPunct="1"/>
            <a:endParaRPr lang="en-US" altLang="en-US" smtClean="0"/>
          </a:p>
          <a:p>
            <a:pPr eaLnBrk="1" hangingPunct="1"/>
            <a:r>
              <a:rPr lang="en-US" altLang="en-US" smtClean="0"/>
              <a:t>1. a cork bulletin board</a:t>
            </a:r>
          </a:p>
          <a:p>
            <a:pPr eaLnBrk="1" hangingPunct="1"/>
            <a:r>
              <a:rPr lang="en-US" altLang="en-US" smtClean="0"/>
              <a:t>2. a book of matches</a:t>
            </a:r>
          </a:p>
          <a:p>
            <a:pPr eaLnBrk="1" hangingPunct="1"/>
            <a:r>
              <a:rPr lang="en-US" altLang="en-US" smtClean="0"/>
              <a:t>3. a candle</a:t>
            </a:r>
          </a:p>
          <a:p>
            <a:pPr eaLnBrk="1" hangingPunct="1"/>
            <a:r>
              <a:rPr lang="en-US" altLang="en-US" smtClean="0"/>
              <a:t>4. a BOX of thumbtacks</a:t>
            </a:r>
          </a:p>
          <a:p>
            <a:pPr eaLnBrk="1" hangingPunct="1"/>
            <a:r>
              <a:rPr lang="en-US" altLang="en-US" smtClean="0"/>
              <a:t>        - make sure you keep the thumbtacks in a BOX</a:t>
            </a:r>
          </a:p>
          <a:p>
            <a:pPr eaLnBrk="1" hangingPunct="1"/>
            <a:r>
              <a:rPr lang="en-US" altLang="en-US" smtClean="0"/>
              <a:t>        - also make sure the thumbtacks aren't too big that they can           pass through your candle. The smaller the thumb tack, the           better</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EF552A85-919C-48A2-A405-31A64CF2DD21}" type="slidenum">
              <a:rPr lang="en-US" altLang="en-US" sz="1200" smtClean="0"/>
              <a:pPr/>
              <a:t>13</a:t>
            </a:fld>
            <a:endParaRPr lang="en-US" altLang="en-US" sz="1200"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key words: functional fixedness; mental sets; problem solving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you able to solve the equations in Figure 7.5? The solutions</a:t>
            </a:r>
            <a:r>
              <a:rPr lang="en-US" baseline="0" dirty="0" smtClean="0"/>
              <a:t> are on page 283 of the text.</a:t>
            </a:r>
          </a:p>
          <a:p>
            <a:r>
              <a:rPr lang="en-US" sz="1200" b="0" i="0" u="none" strike="noStrike" kern="1200" baseline="0" dirty="0" smtClean="0">
                <a:solidFill>
                  <a:schemeClr val="tx1"/>
                </a:solidFill>
                <a:latin typeface="+mn-lt"/>
                <a:ea typeface="+mn-ea"/>
                <a:cs typeface="+mn-cs"/>
              </a:rPr>
              <a:t>Mental Set The equations on the right, expressed in Roman numerals, are obviously incorrect. Your task is to transform each incorrect equation into a correct equation by moving ONE matchstick in each</a:t>
            </a:r>
          </a:p>
          <a:p>
            <a:r>
              <a:rPr lang="en-US" sz="1200" b="0" i="0" u="none" strike="noStrike" kern="1200" baseline="0" dirty="0" smtClean="0">
                <a:solidFill>
                  <a:schemeClr val="tx1"/>
                </a:solidFill>
                <a:latin typeface="+mn-lt"/>
                <a:ea typeface="+mn-ea"/>
                <a:cs typeface="+mn-cs"/>
              </a:rPr>
              <a:t>equation. The matchstick can only be moved once. Only Roman numerals and the three arithmetic operators +, –, or = are allowed. Take your best shot at solving the equations before looking at the solutions on page 283.</a:t>
            </a:r>
          </a:p>
          <a:p>
            <a:r>
              <a:rPr lang="en-US" sz="1200" b="0" i="0" u="none" strike="noStrike" kern="1200" baseline="0" dirty="0" smtClean="0">
                <a:solidFill>
                  <a:schemeClr val="tx1"/>
                </a:solidFill>
                <a:latin typeface="+mn-lt"/>
                <a:ea typeface="+mn-ea"/>
                <a:cs typeface="+mn-cs"/>
              </a:rPr>
              <a:t>Remember, in the Roman numeral system, I = 1; II = 2; III = 3; IV = 4; V = 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Solution to Figure 7.5 Most people try to correct the equations in Figure 7.5 by moving a matchstick that changes one of the numbers. Why? Because solving the math problems that we are assigned in school almost always</a:t>
            </a:r>
          </a:p>
          <a:p>
            <a:r>
              <a:rPr lang="en-US" sz="1200" b="0" i="0" u="none" strike="noStrike" kern="1200" baseline="0" dirty="0" smtClean="0">
                <a:solidFill>
                  <a:schemeClr val="tx1"/>
                </a:solidFill>
                <a:latin typeface="+mn-lt"/>
                <a:ea typeface="+mn-ea"/>
                <a:cs typeface="+mn-cs"/>
              </a:rPr>
              <a:t>involves manipulating the numbers, not the arithmetic signs. While this assumption is a useful one in solving the vast majority of math problems—especially the ones that you are assigned as homework—it is an example of a mental set that can block you from arriving at new, creative solutions to problems.</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14</a:t>
            </a:fld>
            <a:endParaRPr lang="en-US" dirty="0"/>
          </a:p>
        </p:txBody>
      </p:sp>
    </p:spTree>
    <p:extLst>
      <p:ext uri="{BB962C8B-B14F-4D97-AF65-F5344CB8AC3E}">
        <p14:creationId xmlns:p14="http://schemas.microsoft.com/office/powerpoint/2010/main" val="319381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CC2D38D7-E970-4506-8EA5-522D607987A1}" type="slidenum">
              <a:rPr lang="en-US" altLang="en-US" sz="1200" smtClean="0"/>
              <a:pPr/>
              <a:t>15</a:t>
            </a:fld>
            <a:endParaRPr lang="en-US" altLang="en-US" sz="1200"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key words: mental sets; problem solving; nine dots problem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A374333B-63E1-4766-AEE5-5BB92311662B}" type="slidenum">
              <a:rPr lang="en-US" altLang="en-US" sz="1200" smtClean="0"/>
              <a:pPr/>
              <a:t>16</a:t>
            </a:fld>
            <a:endParaRPr lang="en-US" altLang="en-US" sz="1200"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key words: mental sets; problem solving; nine dots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17</a:t>
            </a:fld>
            <a:endParaRPr lang="en-US" dirty="0"/>
          </a:p>
        </p:txBody>
      </p:sp>
    </p:spTree>
    <p:extLst>
      <p:ext uri="{BB962C8B-B14F-4D97-AF65-F5344CB8AC3E}">
        <p14:creationId xmlns:p14="http://schemas.microsoft.com/office/powerpoint/2010/main" val="102163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Belief-bias</a:t>
            </a:r>
            <a:r>
              <a:rPr lang="en-US" baseline="0" dirty="0" smtClean="0"/>
              <a:t> effect: </a:t>
            </a:r>
            <a:r>
              <a:rPr lang="en-US" sz="2000" kern="1200" dirty="0" smtClean="0">
                <a:latin typeface="Arial" pitchFamily="34" charset="0"/>
                <a:cs typeface="Arial" pitchFamily="34" charset="0"/>
              </a:rPr>
              <a:t>Occurs when people accept only the evidence that conforms to their belief, rejecting or ignoring any evidence that does not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Confirmation bias: </a:t>
            </a:r>
            <a:r>
              <a:rPr lang="en-US" sz="2000" kern="1200" dirty="0" smtClean="0">
                <a:latin typeface="Arial" pitchFamily="34" charset="0"/>
                <a:cs typeface="Arial" pitchFamily="34" charset="0"/>
              </a:rPr>
              <a:t>Tendency to search for information or evidence that confirms a belief, while making little or no effort to search for information that might disprove belief</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Fallacy of positive instances: </a:t>
            </a:r>
            <a:r>
              <a:rPr lang="en-US" sz="2000" kern="1200" dirty="0" smtClean="0">
                <a:latin typeface="Arial" pitchFamily="34" charset="0"/>
                <a:cs typeface="Arial" pitchFamily="34" charset="0"/>
              </a:rPr>
              <a:t>Tendency to remember uncommon events that seem to confirm our beliefs and to forget events that disconfirm our beliefs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Arial" pitchFamily="34" charset="0"/>
                <a:cs typeface="Arial" pitchFamily="34" charset="0"/>
              </a:rPr>
              <a:t>Overestimation effect: Tendency to overestimate the rarity of events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18</a:t>
            </a:fld>
            <a:endParaRPr lang="en-US" dirty="0"/>
          </a:p>
        </p:txBody>
      </p:sp>
    </p:spTree>
    <p:extLst>
      <p:ext uri="{BB962C8B-B14F-4D97-AF65-F5344CB8AC3E}">
        <p14:creationId xmlns:p14="http://schemas.microsoft.com/office/powerpoint/2010/main" val="254722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Cognitive neuroscientist Edward Gibson traveled to a remote Amazon village to confirm previous research by anthropologist and linguist David Everett (2005, 2008) that showed the Pirahã people lacked the ability to count and had no comprehension of numbers. Gibson found that rather than identifying quantities by exact numbers, the Pirahã research participants used only relative terms like “few,” “some,” and “many.” According to Gibson, the Pirahã are capable of learning to count, but did not develop a number system because numbers are simply not useful in their culture (Frank &amp; others, 2008).</a:t>
            </a:r>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19</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ea typeface="Calibri" pitchFamily="34" charset="0"/>
                <a:cs typeface="Arial" pitchFamily="34" charset="0"/>
              </a:rPr>
              <a:t>An “advanced” 7-year-old might have a mental age of 9, while a “slow” 7-year-old might demonstrate a mental age of 5</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21</a:t>
            </a:fld>
            <a:endParaRPr lang="en-US" dirty="0"/>
          </a:p>
        </p:txBody>
      </p:sp>
    </p:spTree>
    <p:extLst>
      <p:ext uri="{BB962C8B-B14F-4D97-AF65-F5344CB8AC3E}">
        <p14:creationId xmlns:p14="http://schemas.microsoft.com/office/powerpoint/2010/main" val="11044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ts val="2200"/>
              </a:lnSpc>
              <a:spcBef>
                <a:spcPct val="0"/>
              </a:spcBef>
              <a:spcAft>
                <a:spcPts val="1200"/>
              </a:spcAft>
              <a:buFont typeface="Arial"/>
              <a:buNone/>
            </a:pPr>
            <a:r>
              <a:rPr lang="en-US" dirty="0" smtClean="0">
                <a:solidFill>
                  <a:srgbClr val="000000"/>
                </a:solidFill>
                <a:latin typeface="Arial" pitchFamily="34" charset="0"/>
                <a:ea typeface="Calibri" pitchFamily="34" charset="0"/>
                <a:cs typeface="Arial" pitchFamily="34" charset="0"/>
              </a:rPr>
              <a:t>Verbal score: Scores on subtests of vocabulary, comprehension, and knowledge of general information</a:t>
            </a:r>
          </a:p>
          <a:p>
            <a:pPr marL="0" lvl="0" indent="0" eaLnBrk="0" fontAlgn="base" hangingPunct="0">
              <a:lnSpc>
                <a:spcPts val="2200"/>
              </a:lnSpc>
              <a:spcBef>
                <a:spcPct val="0"/>
              </a:spcBef>
              <a:spcAft>
                <a:spcPts val="1200"/>
              </a:spcAft>
              <a:buFont typeface="Arial"/>
              <a:buNone/>
            </a:pPr>
            <a:r>
              <a:rPr lang="en-US" dirty="0" smtClean="0">
                <a:solidFill>
                  <a:srgbClr val="000000"/>
                </a:solidFill>
                <a:latin typeface="Arial" pitchFamily="34" charset="0"/>
                <a:ea typeface="Calibri" pitchFamily="34" charset="0"/>
                <a:cs typeface="Arial" pitchFamily="34" charset="0"/>
              </a:rPr>
              <a:t>Performance score: Largely nonverbal subtests: identifying missing parts in incomplete pictures, arranging pictures to tell a story, arranging blocks to match a given pattern</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23</a:t>
            </a:fld>
            <a:endParaRPr lang="en-US" dirty="0"/>
          </a:p>
        </p:txBody>
      </p:sp>
    </p:spTree>
    <p:extLst>
      <p:ext uri="{BB962C8B-B14F-4D97-AF65-F5344CB8AC3E}">
        <p14:creationId xmlns:p14="http://schemas.microsoft.com/office/powerpoint/2010/main" val="216859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a:t>
            </a:fld>
            <a:endParaRPr lang="en-US" dirty="0"/>
          </a:p>
        </p:txBody>
      </p:sp>
    </p:spTree>
    <p:extLst>
      <p:ext uri="{BB962C8B-B14F-4D97-AF65-F5344CB8AC3E}">
        <p14:creationId xmlns:p14="http://schemas.microsoft.com/office/powerpoint/2010/main" val="126288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Norms: Typically closely follow a pattern of individual differences called a normal curve, or normal distribution</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26</a:t>
            </a:fld>
            <a:endParaRPr lang="en-US" dirty="0"/>
          </a:p>
        </p:txBody>
      </p:sp>
    </p:spTree>
    <p:extLst>
      <p:ext uri="{BB962C8B-B14F-4D97-AF65-F5344CB8AC3E}">
        <p14:creationId xmlns:p14="http://schemas.microsoft.com/office/powerpoint/2010/main" val="838670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distribution of IQ scores on the WAIS-IV in the general population tends to follow a bell-shaped normal curve, with the average score defined as 100. Notice that 68 percent of the scores fall within the “normal” IQ range of 85 to 115. Ninety-five percent of the general population score between 70 and 130, while only one-tenth of 1 percent score lower than 55 or higher than 145. </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27</a:t>
            </a:fld>
            <a:endParaRPr lang="en-US" dirty="0"/>
          </a:p>
        </p:txBody>
      </p:sp>
    </p:spTree>
    <p:extLst>
      <p:ext uri="{BB962C8B-B14F-4D97-AF65-F5344CB8AC3E}">
        <p14:creationId xmlns:p14="http://schemas.microsoft.com/office/powerpoint/2010/main" val="33818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F48214DC-D02B-4EA9-87C4-72C78E94F564}" type="slidenum">
              <a:rPr lang="en-US" altLang="en-US" sz="1200" smtClean="0"/>
              <a:pPr/>
              <a:t>28</a:t>
            </a:fld>
            <a:endParaRPr lang="en-US" altLang="en-US" sz="1200"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figure taken from CD-ROM, Gray text, pg. 363, figure 10.5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5FF050E4-4460-4D3D-B26F-5D24F5DAD0B2}" type="slidenum">
              <a:rPr lang="en-US" altLang="en-US" sz="1200" smtClean="0"/>
              <a:pPr/>
              <a:t>29</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who did well or poorly on a test of one mental ability, such as verbal ability, tended also to do well or poorly on the other tests.</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30</a:t>
            </a:fld>
            <a:endParaRPr lang="en-US" dirty="0"/>
          </a:p>
        </p:txBody>
      </p:sp>
    </p:spTree>
    <p:extLst>
      <p:ext uri="{BB962C8B-B14F-4D97-AF65-F5344CB8AC3E}">
        <p14:creationId xmlns:p14="http://schemas.microsoft.com/office/powerpoint/2010/main" val="185948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7B198D6D-CA55-4FCE-BB6A-A49A74214744}" type="slidenum">
              <a:rPr lang="en-US" altLang="en-US" sz="1200" smtClean="0"/>
              <a:pPr/>
              <a:t>32</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Gardner’s model of intelligence, everyone has a different pattern of strengths and weaknesses.</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33</a:t>
            </a:fld>
            <a:endParaRPr lang="en-US" dirty="0"/>
          </a:p>
        </p:txBody>
      </p:sp>
    </p:spTree>
    <p:extLst>
      <p:ext uri="{BB962C8B-B14F-4D97-AF65-F5344CB8AC3E}">
        <p14:creationId xmlns:p14="http://schemas.microsoft.com/office/powerpoint/2010/main" val="309780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B94B448E-1344-4C5B-8429-1CB218BBB45E}" type="slidenum">
              <a:rPr lang="en-US" altLang="en-US" sz="1200" smtClean="0"/>
              <a:pPr/>
              <a:t>36</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the average, autistic children scored fully 30 percentile points higher on the nonverbal Raven’s Progressive Matrices Test than they did on the WISC-III, which depends heavily on oral instruction and responses. In contrast, a matched control group of non-autistic children received scores that were essentially identical. Adult participants showed a similar pattern. Although a small-scale study, such results suggest that traditional intelligence tests may underestimate intelligence in autistic children and adults. In fact, one-third of the autistic children scored above the 90th percentile on the Raven’s, but none did so on the WISC-III. One child raised his score 70 percentile points from 24 to 94 percent—putting him in the “highly intelligent” range rather than the “low-functioning” range.</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38</a:t>
            </a:fld>
            <a:endParaRPr lang="en-US" dirty="0"/>
          </a:p>
        </p:txBody>
      </p:sp>
    </p:spTree>
    <p:extLst>
      <p:ext uri="{BB962C8B-B14F-4D97-AF65-F5344CB8AC3E}">
        <p14:creationId xmlns:p14="http://schemas.microsoft.com/office/powerpoint/2010/main" val="862324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28" charset="0"/>
              </a:defRPr>
            </a:lvl1pPr>
            <a:lvl2pPr marL="742950" indent="-285750">
              <a:defRPr sz="2400">
                <a:solidFill>
                  <a:schemeClr val="tx1"/>
                </a:solidFill>
                <a:latin typeface="Lucida Grande" pitchFamily="28" charset="0"/>
              </a:defRPr>
            </a:lvl2pPr>
            <a:lvl3pPr marL="1143000" indent="-228600">
              <a:defRPr sz="2400">
                <a:solidFill>
                  <a:schemeClr val="tx1"/>
                </a:solidFill>
                <a:latin typeface="Lucida Grande" pitchFamily="28" charset="0"/>
              </a:defRPr>
            </a:lvl3pPr>
            <a:lvl4pPr marL="1600200" indent="-228600">
              <a:defRPr sz="2400">
                <a:solidFill>
                  <a:schemeClr val="tx1"/>
                </a:solidFill>
                <a:latin typeface="Lucida Grande" pitchFamily="28" charset="0"/>
              </a:defRPr>
            </a:lvl4pPr>
            <a:lvl5pPr marL="2057400" indent="-228600">
              <a:defRPr sz="2400">
                <a:solidFill>
                  <a:schemeClr val="tx1"/>
                </a:solidFill>
                <a:latin typeface="Lucida Grande" pitchFamily="28" charset="0"/>
              </a:defRPr>
            </a:lvl5pPr>
            <a:lvl6pPr marL="2514600" indent="-228600" eaLnBrk="0" fontAlgn="base" hangingPunct="0">
              <a:spcBef>
                <a:spcPct val="0"/>
              </a:spcBef>
              <a:spcAft>
                <a:spcPct val="0"/>
              </a:spcAft>
              <a:defRPr sz="2400">
                <a:solidFill>
                  <a:schemeClr val="tx1"/>
                </a:solidFill>
                <a:latin typeface="Lucida Grande" pitchFamily="28" charset="0"/>
              </a:defRPr>
            </a:lvl6pPr>
            <a:lvl7pPr marL="2971800" indent="-228600" eaLnBrk="0" fontAlgn="base" hangingPunct="0">
              <a:spcBef>
                <a:spcPct val="0"/>
              </a:spcBef>
              <a:spcAft>
                <a:spcPct val="0"/>
              </a:spcAft>
              <a:defRPr sz="2400">
                <a:solidFill>
                  <a:schemeClr val="tx1"/>
                </a:solidFill>
                <a:latin typeface="Lucida Grande" pitchFamily="28" charset="0"/>
              </a:defRPr>
            </a:lvl7pPr>
            <a:lvl8pPr marL="3429000" indent="-228600" eaLnBrk="0" fontAlgn="base" hangingPunct="0">
              <a:spcBef>
                <a:spcPct val="0"/>
              </a:spcBef>
              <a:spcAft>
                <a:spcPct val="0"/>
              </a:spcAft>
              <a:defRPr sz="2400">
                <a:solidFill>
                  <a:schemeClr val="tx1"/>
                </a:solidFill>
                <a:latin typeface="Lucida Grande" pitchFamily="28" charset="0"/>
              </a:defRPr>
            </a:lvl8pPr>
            <a:lvl9pPr marL="3886200" indent="-228600" eaLnBrk="0" fontAlgn="base" hangingPunct="0">
              <a:spcBef>
                <a:spcPct val="0"/>
              </a:spcBef>
              <a:spcAft>
                <a:spcPct val="0"/>
              </a:spcAft>
              <a:defRPr sz="2400">
                <a:solidFill>
                  <a:schemeClr val="tx1"/>
                </a:solidFill>
                <a:latin typeface="Lucida Grande" pitchFamily="28" charset="0"/>
              </a:defRPr>
            </a:lvl9pPr>
          </a:lstStyle>
          <a:p>
            <a:fld id="{7E4AA7D9-ACCB-4DC0-BC73-B8CC7E7406AD}" type="slidenum">
              <a:rPr lang="en-US" altLang="en-US" sz="1200" smtClean="0"/>
              <a:pPr/>
              <a:t>41</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a:t>
            </a:fld>
            <a:endParaRPr lang="en-US" dirty="0"/>
          </a:p>
        </p:txBody>
      </p:sp>
    </p:spTree>
    <p:extLst>
      <p:ext uri="{BB962C8B-B14F-4D97-AF65-F5344CB8AC3E}">
        <p14:creationId xmlns:p14="http://schemas.microsoft.com/office/powerpoint/2010/main" val="1262881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Improvement in IQ scores across cultures and countries over past few generations suggests environmental influence (</a:t>
            </a:r>
            <a:r>
              <a:rPr lang="en-US" b="1" dirty="0" smtClean="0"/>
              <a:t>Flynn Effect</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42</a:t>
            </a:fld>
            <a:endParaRPr lang="en-US" dirty="0"/>
          </a:p>
        </p:txBody>
      </p:sp>
    </p:spTree>
    <p:extLst>
      <p:ext uri="{BB962C8B-B14F-4D97-AF65-F5344CB8AC3E}">
        <p14:creationId xmlns:p14="http://schemas.microsoft.com/office/powerpoint/2010/main" val="1626550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Members of virtually any group can experience a decline in performance due to stereotype threat</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43</a:t>
            </a:fld>
            <a:endParaRPr lang="en-US" dirty="0"/>
          </a:p>
        </p:txBody>
      </p:sp>
    </p:spTree>
    <p:extLst>
      <p:ext uri="{BB962C8B-B14F-4D97-AF65-F5344CB8AC3E}">
        <p14:creationId xmlns:p14="http://schemas.microsoft.com/office/powerpoint/2010/main" val="198319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a:t>
            </a:fld>
            <a:endParaRPr lang="en-US" dirty="0"/>
          </a:p>
        </p:txBody>
      </p:sp>
    </p:spTree>
    <p:extLst>
      <p:ext uri="{BB962C8B-B14F-4D97-AF65-F5344CB8AC3E}">
        <p14:creationId xmlns:p14="http://schemas.microsoft.com/office/powerpoint/2010/main" val="126288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ts val="2200"/>
              </a:lnSpc>
              <a:spcBef>
                <a:spcPct val="0"/>
              </a:spcBef>
              <a:spcAft>
                <a:spcPts val="1200"/>
              </a:spcAft>
              <a:buFont typeface="Arial" pitchFamily="34" charset="0"/>
              <a:buNone/>
            </a:pPr>
            <a:r>
              <a:rPr lang="en-US" sz="1200" dirty="0" smtClean="0">
                <a:solidFill>
                  <a:schemeClr val="bg1"/>
                </a:solidFill>
                <a:latin typeface="Arial" pitchFamily="34" charset="0"/>
                <a:ea typeface="Calibri" pitchFamily="34" charset="0"/>
                <a:cs typeface="Arial" pitchFamily="34" charset="0"/>
              </a:rPr>
              <a:t>Most people will overestimate deaths from natural disasters because disasters are frequently shown on TV.</a:t>
            </a:r>
          </a:p>
          <a:p>
            <a:pPr marL="0" indent="0" eaLnBrk="0" fontAlgn="base" hangingPunct="0">
              <a:lnSpc>
                <a:spcPts val="2200"/>
              </a:lnSpc>
              <a:spcBef>
                <a:spcPct val="0"/>
              </a:spcBef>
              <a:spcAft>
                <a:spcPts val="1200"/>
              </a:spcAft>
              <a:buFont typeface="Arial" pitchFamily="34" charset="0"/>
              <a:buNone/>
            </a:pPr>
            <a:r>
              <a:rPr lang="en-US" sz="1200" dirty="0" smtClean="0">
                <a:solidFill>
                  <a:schemeClr val="bg1"/>
                </a:solidFill>
                <a:latin typeface="Arial" pitchFamily="34" charset="0"/>
                <a:ea typeface="Calibri" pitchFamily="34" charset="0"/>
                <a:cs typeface="Arial" pitchFamily="34" charset="0"/>
              </a:rPr>
              <a:t>Most people will underestimate deaths from asthma because those deaths do not make local news.</a:t>
            </a:r>
          </a:p>
          <a:p>
            <a:pPr marL="0" indent="0" eaLnBrk="0" fontAlgn="base" hangingPunct="0">
              <a:lnSpc>
                <a:spcPts val="2200"/>
              </a:lnSpc>
              <a:spcBef>
                <a:spcPct val="0"/>
              </a:spcBef>
              <a:spcAft>
                <a:spcPts val="1200"/>
              </a:spcAft>
              <a:buFont typeface="Arial" pitchFamily="34" charset="0"/>
              <a:buNone/>
            </a:pPr>
            <a:endParaRPr lang="en-US" sz="1200" dirty="0" smtClean="0">
              <a:latin typeface="Arial" pitchFamily="34" charset="0"/>
              <a:ea typeface="Calibri" pitchFamily="34" charset="0"/>
              <a:cs typeface="Arial" pitchFamily="34" charset="0"/>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6</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ts val="2200"/>
              </a:lnSpc>
              <a:spcBef>
                <a:spcPct val="0"/>
              </a:spcBef>
              <a:spcAft>
                <a:spcPts val="1200"/>
              </a:spcAft>
              <a:buFont typeface="Arial" pitchFamily="34" charset="0"/>
              <a:buNone/>
            </a:pPr>
            <a:r>
              <a:rPr lang="en-US" sz="1200" dirty="0" smtClean="0">
                <a:latin typeface="Arial" pitchFamily="34" charset="0"/>
                <a:ea typeface="Calibri" pitchFamily="34" charset="0"/>
                <a:cs typeface="Arial" pitchFamily="34" charset="0"/>
              </a:rPr>
              <a:t>The availability heuristic is more likely to be used when people rely on information held in their long-term memory to determine the likelihood of events occurring. </a:t>
            </a:r>
          </a:p>
          <a:p>
            <a:pPr marL="0" indent="0" eaLnBrk="0" fontAlgn="base" hangingPunct="0">
              <a:lnSpc>
                <a:spcPts val="2200"/>
              </a:lnSpc>
              <a:spcBef>
                <a:spcPct val="0"/>
              </a:spcBef>
              <a:spcAft>
                <a:spcPts val="1200"/>
              </a:spcAft>
              <a:buFont typeface="Arial" pitchFamily="34" charset="0"/>
              <a:buNone/>
            </a:pPr>
            <a:r>
              <a:rPr lang="en-US" sz="1200" dirty="0" smtClean="0">
                <a:latin typeface="Arial" pitchFamily="34" charset="0"/>
                <a:ea typeface="Calibri" pitchFamily="34" charset="0"/>
                <a:cs typeface="Arial" pitchFamily="34" charset="0"/>
              </a:rPr>
              <a:t>The representativeness heuristic is more likely to be used when people compare different variables to make predictions.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7</a:t>
            </a:fld>
            <a:endParaRPr lang="en-US" dirty="0"/>
          </a:p>
        </p:txBody>
      </p:sp>
    </p:spTree>
    <p:extLst>
      <p:ext uri="{BB962C8B-B14F-4D97-AF65-F5344CB8AC3E}">
        <p14:creationId xmlns:p14="http://schemas.microsoft.com/office/powerpoint/2010/main" val="291127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Intuition</a:t>
            </a:r>
          </a:p>
          <a:p>
            <a:pPr marL="0" lvl="1" defTabSz="1200150">
              <a:lnSpc>
                <a:spcPct val="90000"/>
              </a:lnSpc>
              <a:spcBef>
                <a:spcPct val="0"/>
              </a:spcBef>
              <a:spcAft>
                <a:spcPct val="15000"/>
              </a:spcAft>
            </a:pPr>
            <a:r>
              <a:rPr lang="en-US" sz="2400" dirty="0" smtClean="0">
                <a:latin typeface="Arial" pitchFamily="34" charset="0"/>
                <a:cs typeface="Arial" pitchFamily="34" charset="0"/>
              </a:rPr>
              <a:t>Coming to a conclusion or making a judgment without conscious awareness of the thought processes involved</a:t>
            </a:r>
          </a:p>
          <a:p>
            <a:pPr marL="228600" lvl="1" indent="-228600" defTabSz="1200150">
              <a:lnSpc>
                <a:spcPct val="90000"/>
              </a:lnSpc>
              <a:spcBef>
                <a:spcPct val="0"/>
              </a:spcBef>
              <a:spcAft>
                <a:spcPct val="15000"/>
              </a:spcAft>
              <a:buChar char="••"/>
            </a:pPr>
            <a:r>
              <a:rPr lang="en-US" sz="2400" dirty="0" smtClean="0">
                <a:latin typeface="Arial" pitchFamily="34" charset="0"/>
                <a:cs typeface="Arial" pitchFamily="34" charset="0"/>
              </a:rPr>
              <a:t>Guiding stage — you perceive a pattern in information, but not consciously</a:t>
            </a:r>
          </a:p>
          <a:p>
            <a:pPr marL="228600" lvl="1" indent="-228600" defTabSz="1200150">
              <a:lnSpc>
                <a:spcPct val="90000"/>
              </a:lnSpc>
              <a:spcBef>
                <a:spcPct val="0"/>
              </a:spcBef>
              <a:spcAft>
                <a:spcPct val="15000"/>
              </a:spcAft>
              <a:buChar char="••"/>
            </a:pPr>
            <a:r>
              <a:rPr lang="en-US" sz="2400" dirty="0" smtClean="0">
                <a:latin typeface="Arial" pitchFamily="34" charset="0"/>
                <a:cs typeface="Arial" pitchFamily="34" charset="0"/>
              </a:rPr>
              <a:t>Integrative stage — a representation of pattern becomes conscious, usually in form of a hunch or hypothesis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9</a:t>
            </a:fld>
            <a:endParaRPr lang="en-US" dirty="0"/>
          </a:p>
        </p:txBody>
      </p:sp>
    </p:spTree>
    <p:extLst>
      <p:ext uri="{BB962C8B-B14F-4D97-AF65-F5344CB8AC3E}">
        <p14:creationId xmlns:p14="http://schemas.microsoft.com/office/powerpoint/2010/main" val="307455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Intuition</a:t>
            </a:r>
          </a:p>
          <a:p>
            <a:pPr marL="0" lvl="1" defTabSz="1200150">
              <a:lnSpc>
                <a:spcPct val="90000"/>
              </a:lnSpc>
              <a:spcBef>
                <a:spcPct val="0"/>
              </a:spcBef>
              <a:spcAft>
                <a:spcPct val="15000"/>
              </a:spcAft>
            </a:pPr>
            <a:r>
              <a:rPr lang="en-US" sz="2400" dirty="0" smtClean="0">
                <a:latin typeface="Arial" pitchFamily="34" charset="0"/>
                <a:cs typeface="Arial" pitchFamily="34" charset="0"/>
              </a:rPr>
              <a:t>Coming to a conclusion or making a judgment without conscious awareness of the thought processes involved</a:t>
            </a:r>
          </a:p>
          <a:p>
            <a:pPr marL="228600" lvl="1" indent="-228600" defTabSz="1200150">
              <a:lnSpc>
                <a:spcPct val="90000"/>
              </a:lnSpc>
              <a:spcBef>
                <a:spcPct val="0"/>
              </a:spcBef>
              <a:spcAft>
                <a:spcPct val="15000"/>
              </a:spcAft>
              <a:buChar char="••"/>
            </a:pPr>
            <a:r>
              <a:rPr lang="en-US" sz="2400" dirty="0" smtClean="0">
                <a:latin typeface="Arial" pitchFamily="34" charset="0"/>
                <a:cs typeface="Arial" pitchFamily="34" charset="0"/>
              </a:rPr>
              <a:t>Guiding stage — you perceive a pattern in information, but not consciously</a:t>
            </a:r>
          </a:p>
          <a:p>
            <a:pPr marL="228600" lvl="1" indent="-228600" defTabSz="1200150">
              <a:lnSpc>
                <a:spcPct val="90000"/>
              </a:lnSpc>
              <a:spcBef>
                <a:spcPct val="0"/>
              </a:spcBef>
              <a:spcAft>
                <a:spcPct val="15000"/>
              </a:spcAft>
              <a:buChar char="••"/>
            </a:pPr>
            <a:r>
              <a:rPr lang="en-US" sz="2400" dirty="0" smtClean="0">
                <a:latin typeface="Arial" pitchFamily="34" charset="0"/>
                <a:cs typeface="Arial" pitchFamily="34" charset="0"/>
              </a:rPr>
              <a:t>Integrative stage — a representation of pattern becomes conscious, usually in form of a hunch or hypothesis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10</a:t>
            </a:fld>
            <a:endParaRPr lang="en-US" dirty="0"/>
          </a:p>
        </p:txBody>
      </p:sp>
    </p:spTree>
    <p:extLst>
      <p:ext uri="{BB962C8B-B14F-4D97-AF65-F5344CB8AC3E}">
        <p14:creationId xmlns:p14="http://schemas.microsoft.com/office/powerpoint/2010/main" val="307455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goal of repurposing is to find new uses for objects that would otherwise end up clogging waterways, littering sidewalks and roads, or accumulating in landfills. Using liter-sized water bottles and inexpensive solar-powered bulbs, Filipino architect Rodelon Ramos and Iliac Diaz developed a durable, cheap light fixture that can be used to light a home for as long as five hours</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11</a:t>
            </a:fld>
            <a:endParaRPr lang="en-US" dirty="0"/>
          </a:p>
        </p:txBody>
      </p:sp>
    </p:spTree>
    <p:extLst>
      <p:ext uri="{BB962C8B-B14F-4D97-AF65-F5344CB8AC3E}">
        <p14:creationId xmlns:p14="http://schemas.microsoft.com/office/powerpoint/2010/main" val="131450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3" name="Rectangle 2"/>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32460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324600"/>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324600"/>
            <a:ext cx="1905000" cy="457200"/>
          </a:xfrm>
          <a:prstGeom prst="rect">
            <a:avLst/>
          </a:prstGeom>
          <a:ln/>
        </p:spPr>
        <p:txBody>
          <a:bodyPr/>
          <a:lstStyle>
            <a:lvl1pPr>
              <a:defRPr/>
            </a:lvl1pPr>
          </a:lstStyle>
          <a:p>
            <a:pPr>
              <a:defRPr/>
            </a:pPr>
            <a:fld id="{12F269C5-FEC6-4BE8-A3FB-96A8D93631E4}" type="slidenum">
              <a:rPr lang="en-US"/>
              <a:pPr>
                <a:defRPr/>
              </a:pPr>
              <a:t>‹#›</a:t>
            </a:fld>
            <a:endParaRPr lang="en-US">
              <a:solidFill>
                <a:schemeClr val="folHlink"/>
              </a:solidFill>
            </a:endParaRPr>
          </a:p>
        </p:txBody>
      </p:sp>
    </p:spTree>
    <p:extLst>
      <p:ext uri="{BB962C8B-B14F-4D97-AF65-F5344CB8AC3E}">
        <p14:creationId xmlns:p14="http://schemas.microsoft.com/office/powerpoint/2010/main" val="423417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2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3810000" cy="39624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3246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246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24600"/>
            <a:ext cx="1905000" cy="457200"/>
          </a:xfrm>
          <a:prstGeom prst="rect">
            <a:avLst/>
          </a:prstGeom>
          <a:ln/>
        </p:spPr>
        <p:txBody>
          <a:bodyPr/>
          <a:lstStyle>
            <a:lvl1pPr>
              <a:defRPr/>
            </a:lvl1pPr>
          </a:lstStyle>
          <a:p>
            <a:pPr>
              <a:defRPr/>
            </a:pPr>
            <a:fld id="{867BEA27-0E37-4868-BA69-B548A2D91A04}" type="slidenum">
              <a:rPr lang="en-US"/>
              <a:pPr>
                <a:defRPr/>
              </a:pPr>
              <a:t>‹#›</a:t>
            </a:fld>
            <a:endParaRPr lang="en-US">
              <a:solidFill>
                <a:schemeClr val="folHlink"/>
              </a:solidFill>
            </a:endParaRPr>
          </a:p>
        </p:txBody>
      </p:sp>
    </p:spTree>
    <p:extLst>
      <p:ext uri="{BB962C8B-B14F-4D97-AF65-F5344CB8AC3E}">
        <p14:creationId xmlns:p14="http://schemas.microsoft.com/office/powerpoint/2010/main" val="95277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5" name="Rectangle 4"/>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21" r:id="rId7"/>
    <p:sldLayoutId id="2147483728" r:id="rId8"/>
    <p:sldLayoutId id="2147483736" r:id="rId9"/>
    <p:sldLayoutId id="2147483737" r:id="rId10"/>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3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a:t>
            </a:r>
            <a:r>
              <a:rPr lang="en-US" dirty="0" smtClean="0"/>
              <a:t>-Solving Strategies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5679360"/>
              </p:ext>
            </p:extLst>
          </p:nvPr>
        </p:nvGraphicFramePr>
        <p:xfrm>
          <a:off x="457200" y="1189190"/>
          <a:ext cx="8190419" cy="4936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84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Obstacles to Solving </a:t>
            </a:r>
            <a:r>
              <a:rPr lang="en-US" dirty="0"/>
              <a:t>Problems</a:t>
            </a:r>
            <a:br>
              <a:rPr lang="en-US" dirty="0"/>
            </a:br>
            <a:r>
              <a:rPr lang="en-US" dirty="0"/>
              <a:t>Thinking outside the box</a:t>
            </a:r>
            <a:br>
              <a:rPr lang="en-US" dirty="0"/>
            </a:br>
            <a:endParaRPr lang="en-US" dirty="0"/>
          </a:p>
        </p:txBody>
      </p:sp>
      <p:sp>
        <p:nvSpPr>
          <p:cNvPr id="3" name="Content Placeholder 2"/>
          <p:cNvSpPr>
            <a:spLocks noGrp="1"/>
          </p:cNvSpPr>
          <p:nvPr>
            <p:ph idx="1"/>
          </p:nvPr>
        </p:nvSpPr>
        <p:spPr>
          <a:xfrm>
            <a:off x="457200" y="1600200"/>
            <a:ext cx="3493693" cy="4525963"/>
          </a:xfrm>
        </p:spPr>
        <p:txBody>
          <a:bodyPr>
            <a:normAutofit lnSpcReduction="10000"/>
          </a:bodyPr>
          <a:lstStyle/>
          <a:p>
            <a:pPr marL="0" indent="0" eaLnBrk="0" fontAlgn="base" hangingPunct="0">
              <a:spcBef>
                <a:spcPct val="0"/>
              </a:spcBef>
              <a:spcAft>
                <a:spcPts val="1200"/>
              </a:spcAft>
              <a:buNone/>
            </a:pPr>
            <a:r>
              <a:rPr lang="en-US" b="1" dirty="0" smtClean="0">
                <a:latin typeface="Arial" pitchFamily="34" charset="0"/>
                <a:ea typeface="Calibri" pitchFamily="34" charset="0"/>
                <a:cs typeface="Arial" pitchFamily="34" charset="0"/>
              </a:rPr>
              <a:t>Functional fixedness</a:t>
            </a:r>
          </a:p>
          <a:p>
            <a:pPr marL="457200" indent="-457200" eaLnBrk="0" fontAlgn="base" hangingPunct="0">
              <a:spcBef>
                <a:spcPct val="0"/>
              </a:spcBef>
              <a:spcAft>
                <a:spcPts val="1200"/>
              </a:spcAft>
            </a:pPr>
            <a:r>
              <a:rPr lang="en-US" dirty="0">
                <a:latin typeface="Arial" pitchFamily="34" charset="0"/>
                <a:ea typeface="Calibri" pitchFamily="34" charset="0"/>
                <a:cs typeface="Arial" pitchFamily="34" charset="0"/>
              </a:rPr>
              <a:t>R</a:t>
            </a:r>
            <a:r>
              <a:rPr lang="en-US" dirty="0" smtClean="0">
                <a:latin typeface="Arial" pitchFamily="34" charset="0"/>
                <a:ea typeface="Calibri" pitchFamily="34" charset="0"/>
                <a:cs typeface="Arial" pitchFamily="34" charset="0"/>
              </a:rPr>
              <a:t>efers to the tendency to view </a:t>
            </a:r>
            <a:r>
              <a:rPr lang="en-US" b="1" dirty="0" smtClean="0">
                <a:latin typeface="Arial" pitchFamily="34" charset="0"/>
                <a:ea typeface="Calibri" pitchFamily="34" charset="0"/>
                <a:cs typeface="Arial" pitchFamily="34" charset="0"/>
              </a:rPr>
              <a:t>objects</a:t>
            </a:r>
            <a:r>
              <a:rPr lang="en-US" dirty="0" smtClean="0">
                <a:latin typeface="Arial" pitchFamily="34" charset="0"/>
                <a:ea typeface="Calibri" pitchFamily="34" charset="0"/>
                <a:cs typeface="Arial" pitchFamily="34" charset="0"/>
              </a:rPr>
              <a:t> as functioning only in their usual or customary way</a:t>
            </a:r>
          </a:p>
          <a:p>
            <a:r>
              <a:rPr lang="en-US" dirty="0" smtClean="0"/>
              <a:t>A type of mental set</a:t>
            </a:r>
            <a:endParaRPr lang="en-US" dirty="0"/>
          </a:p>
        </p:txBody>
      </p:sp>
      <p:pic>
        <p:nvPicPr>
          <p:cNvPr id="4" name="Picture 3" title="Photo of men with bottles"/>
          <p:cNvPicPr>
            <a:picLocks noChangeAspect="1"/>
          </p:cNvPicPr>
          <p:nvPr/>
        </p:nvPicPr>
        <p:blipFill>
          <a:blip r:embed="rId3"/>
          <a:stretch>
            <a:fillRect/>
          </a:stretch>
        </p:blipFill>
        <p:spPr>
          <a:xfrm>
            <a:off x="4185247" y="1532529"/>
            <a:ext cx="4711700" cy="2933700"/>
          </a:xfrm>
          <a:prstGeom prst="rect">
            <a:avLst/>
          </a:prstGeom>
        </p:spPr>
      </p:pic>
      <p:sp>
        <p:nvSpPr>
          <p:cNvPr id="5" name="Rectangle 4"/>
          <p:cNvSpPr/>
          <p:nvPr/>
        </p:nvSpPr>
        <p:spPr>
          <a:xfrm>
            <a:off x="4261447" y="4536895"/>
            <a:ext cx="4572000" cy="1200329"/>
          </a:xfrm>
          <a:prstGeom prst="rect">
            <a:avLst/>
          </a:prstGeom>
        </p:spPr>
        <p:txBody>
          <a:bodyPr>
            <a:spAutoFit/>
          </a:bodyPr>
          <a:lstStyle/>
          <a:p>
            <a:r>
              <a:rPr lang="en-US" b="1" dirty="0" smtClean="0"/>
              <a:t>Overcoming functional fixedness</a:t>
            </a:r>
            <a:r>
              <a:rPr lang="en-US" dirty="0" smtClean="0"/>
              <a:t>: Successful repurposing </a:t>
            </a:r>
            <a:r>
              <a:rPr lang="en-US" dirty="0"/>
              <a:t>involves </a:t>
            </a:r>
            <a:r>
              <a:rPr lang="en-US" dirty="0" smtClean="0"/>
              <a:t>finding </a:t>
            </a:r>
            <a:r>
              <a:rPr lang="en-US" dirty="0"/>
              <a:t>new uses for </a:t>
            </a:r>
            <a:r>
              <a:rPr lang="en-US" dirty="0" smtClean="0"/>
              <a:t>familiar objects</a:t>
            </a:r>
            <a:r>
              <a:rPr lang="en-US" dirty="0"/>
              <a:t>–the essence of overcoming functional </a:t>
            </a:r>
            <a:r>
              <a:rPr lang="en-US" dirty="0" smtClean="0"/>
              <a:t>fixedness</a:t>
            </a:r>
            <a:r>
              <a:rPr lang="en-US" dirty="0"/>
              <a:t>.</a:t>
            </a:r>
          </a:p>
        </p:txBody>
      </p:sp>
      <p:sp>
        <p:nvSpPr>
          <p:cNvPr id="6" name="Rectangle 5"/>
          <p:cNvSpPr/>
          <p:nvPr/>
        </p:nvSpPr>
        <p:spPr>
          <a:xfrm rot="16200000">
            <a:off x="3439222" y="3753078"/>
            <a:ext cx="1300356" cy="215444"/>
          </a:xfrm>
          <a:prstGeom prst="rect">
            <a:avLst/>
          </a:prstGeom>
        </p:spPr>
        <p:txBody>
          <a:bodyPr wrap="none">
            <a:spAutoFit/>
          </a:bodyPr>
          <a:lstStyle/>
          <a:p>
            <a:r>
              <a:rPr lang="en-US" sz="800" dirty="0"/>
              <a:t>AP Photo/Bullit Marquez</a:t>
            </a:r>
          </a:p>
        </p:txBody>
      </p:sp>
    </p:spTree>
    <p:extLst>
      <p:ext uri="{BB962C8B-B14F-4D97-AF65-F5344CB8AC3E}">
        <p14:creationId xmlns:p14="http://schemas.microsoft.com/office/powerpoint/2010/main" val="170343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mtClean="0"/>
              <a:t>Mounting Candle Problem</a:t>
            </a:r>
          </a:p>
        </p:txBody>
      </p:sp>
      <p:sp>
        <p:nvSpPr>
          <p:cNvPr id="11267" name="Rectangle 3"/>
          <p:cNvSpPr>
            <a:spLocks noGrp="1" noChangeArrowheads="1"/>
          </p:cNvSpPr>
          <p:nvPr>
            <p:ph type="body" sz="half" idx="1"/>
          </p:nvPr>
        </p:nvSpPr>
        <p:spPr>
          <a:xfrm>
            <a:off x="76200" y="1828800"/>
            <a:ext cx="4013200" cy="4171950"/>
          </a:xfrm>
        </p:spPr>
        <p:txBody>
          <a:bodyPr/>
          <a:lstStyle/>
          <a:p>
            <a:pPr algn="l" eaLnBrk="1" hangingPunct="1"/>
            <a:r>
              <a:rPr lang="en-US" altLang="en-US" sz="2600" smtClean="0"/>
              <a:t>Using only the objects present on the right, attach the candle to the bulletin board in such a way that the candle can be lit and will burn properly</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368550"/>
            <a:ext cx="49244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7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altLang="en-US" smtClean="0"/>
              <a:t>Answer to Candle Problem</a:t>
            </a:r>
          </a:p>
        </p:txBody>
      </p:sp>
      <p:sp>
        <p:nvSpPr>
          <p:cNvPr id="12291" name="Rectangle 3"/>
          <p:cNvSpPr>
            <a:spLocks noGrp="1" noChangeArrowheads="1"/>
          </p:cNvSpPr>
          <p:nvPr>
            <p:ph type="body" sz="half" idx="1"/>
          </p:nvPr>
        </p:nvSpPr>
        <p:spPr>
          <a:xfrm>
            <a:off x="304800" y="2133600"/>
            <a:ext cx="4267200" cy="4057650"/>
          </a:xfrm>
        </p:spPr>
        <p:txBody>
          <a:bodyPr/>
          <a:lstStyle/>
          <a:p>
            <a:pPr algn="l" eaLnBrk="1" hangingPunct="1">
              <a:lnSpc>
                <a:spcPct val="90000"/>
              </a:lnSpc>
            </a:pPr>
            <a:r>
              <a:rPr lang="en-US" altLang="en-US" sz="3000" smtClean="0"/>
              <a:t>Most people do not think of using the box for anything other than its normal use (to hold the tacks)</a:t>
            </a:r>
          </a:p>
          <a:p>
            <a:pPr algn="l" eaLnBrk="1" hangingPunct="1">
              <a:lnSpc>
                <a:spcPct val="90000"/>
              </a:lnSpc>
            </a:pPr>
            <a:r>
              <a:rPr lang="en-US" altLang="en-US" sz="3000" smtClean="0"/>
              <a:t>To solve the problem, </a:t>
            </a:r>
            <a:br>
              <a:rPr lang="en-US" altLang="en-US" sz="3000" smtClean="0"/>
            </a:br>
            <a:r>
              <a:rPr lang="en-US" altLang="en-US" sz="3000" smtClean="0"/>
              <a:t>you have to overcome functional fixedness</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1600200"/>
            <a:ext cx="3933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55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to Solving Problems</a:t>
            </a:r>
            <a:endParaRPr lang="en-US" dirty="0"/>
          </a:p>
        </p:txBody>
      </p:sp>
      <p:sp>
        <p:nvSpPr>
          <p:cNvPr id="3" name="Content Placeholder 2"/>
          <p:cNvSpPr>
            <a:spLocks noGrp="1"/>
          </p:cNvSpPr>
          <p:nvPr>
            <p:ph idx="1"/>
          </p:nvPr>
        </p:nvSpPr>
        <p:spPr>
          <a:xfrm>
            <a:off x="457200" y="1600200"/>
            <a:ext cx="4219368" cy="4525963"/>
          </a:xfrm>
        </p:spPr>
        <p:txBody>
          <a:bodyPr>
            <a:normAutofit fontScale="92500"/>
          </a:bodyPr>
          <a:lstStyle/>
          <a:p>
            <a:pPr marL="457200" indent="-457200" eaLnBrk="0" fontAlgn="base" hangingPunct="0">
              <a:lnSpc>
                <a:spcPts val="2200"/>
              </a:lnSpc>
              <a:spcBef>
                <a:spcPct val="0"/>
              </a:spcBef>
              <a:spcAft>
                <a:spcPts val="1200"/>
              </a:spcAft>
            </a:pPr>
            <a:r>
              <a:rPr lang="en-US" b="1" dirty="0">
                <a:latin typeface="Arial" pitchFamily="34" charset="0"/>
                <a:ea typeface="Calibri" pitchFamily="34" charset="0"/>
                <a:cs typeface="Arial" pitchFamily="34" charset="0"/>
              </a:rPr>
              <a:t>Mental </a:t>
            </a:r>
            <a:r>
              <a:rPr lang="en-US" b="1" dirty="0" smtClean="0">
                <a:latin typeface="Arial" pitchFamily="34" charset="0"/>
                <a:ea typeface="Calibri" pitchFamily="34" charset="0"/>
                <a:cs typeface="Arial" pitchFamily="34" charset="0"/>
              </a:rPr>
              <a:t>set </a:t>
            </a:r>
          </a:p>
          <a:p>
            <a:pPr marL="857250" lvl="1" indent="-457200" eaLnBrk="0" fontAlgn="base" hangingPunct="0">
              <a:lnSpc>
                <a:spcPts val="2200"/>
              </a:lnSpc>
              <a:spcBef>
                <a:spcPct val="0"/>
              </a:spcBef>
              <a:spcAft>
                <a:spcPts val="1200"/>
              </a:spcAft>
            </a:pPr>
            <a:r>
              <a:rPr lang="en-US" dirty="0">
                <a:latin typeface="Arial" pitchFamily="34" charset="0"/>
                <a:ea typeface="Calibri" pitchFamily="34" charset="0"/>
                <a:cs typeface="Arial" pitchFamily="34" charset="0"/>
              </a:rPr>
              <a:t>R</a:t>
            </a:r>
            <a:r>
              <a:rPr lang="en-US" dirty="0" smtClean="0">
                <a:latin typeface="Arial" pitchFamily="34" charset="0"/>
                <a:ea typeface="Calibri" pitchFamily="34" charset="0"/>
                <a:cs typeface="Arial" pitchFamily="34" charset="0"/>
              </a:rPr>
              <a:t>efers to the tendency </a:t>
            </a:r>
            <a:r>
              <a:rPr lang="en-US" dirty="0">
                <a:latin typeface="Arial" pitchFamily="34" charset="0"/>
                <a:ea typeface="Calibri" pitchFamily="34" charset="0"/>
                <a:cs typeface="Arial" pitchFamily="34" charset="0"/>
              </a:rPr>
              <a:t>to persist in solving problems with solutions that have worked in the </a:t>
            </a:r>
            <a:r>
              <a:rPr lang="en-US" dirty="0" smtClean="0">
                <a:latin typeface="Arial" pitchFamily="34" charset="0"/>
                <a:ea typeface="Calibri" pitchFamily="34" charset="0"/>
                <a:cs typeface="Arial" pitchFamily="34" charset="0"/>
              </a:rPr>
              <a:t>past</a:t>
            </a:r>
          </a:p>
          <a:p>
            <a:pPr marL="857250" lvl="1" indent="-457200" eaLnBrk="0" fontAlgn="base" hangingPunct="0">
              <a:lnSpc>
                <a:spcPts val="2200"/>
              </a:lnSpc>
              <a:spcBef>
                <a:spcPct val="0"/>
              </a:spcBef>
              <a:spcAft>
                <a:spcPts val="1200"/>
              </a:spcAft>
            </a:pPr>
            <a:r>
              <a:rPr lang="en-US" dirty="0" smtClean="0">
                <a:latin typeface="Arial" pitchFamily="34" charset="0"/>
                <a:ea typeface="Calibri" pitchFamily="34" charset="0"/>
                <a:cs typeface="Arial" pitchFamily="34" charset="0"/>
              </a:rPr>
              <a:t>May prevent seeing other possible solutions, especially in areas where one is knowledgeable or well trained.</a:t>
            </a:r>
          </a:p>
          <a:p>
            <a:pPr marL="857250" lvl="1" indent="-457200" eaLnBrk="0" fontAlgn="base" hangingPunct="0">
              <a:lnSpc>
                <a:spcPts val="2200"/>
              </a:lnSpc>
              <a:spcBef>
                <a:spcPct val="0"/>
              </a:spcBef>
              <a:spcAft>
                <a:spcPts val="1200"/>
              </a:spcAft>
            </a:pPr>
            <a:r>
              <a:rPr lang="en-US" dirty="0" smtClean="0">
                <a:latin typeface="Arial" pitchFamily="34" charset="0"/>
                <a:ea typeface="Calibri" pitchFamily="34" charset="0"/>
                <a:cs typeface="Arial" pitchFamily="34" charset="0"/>
              </a:rPr>
              <a:t>Can sometimes suggest a useful heuristic</a:t>
            </a:r>
          </a:p>
        </p:txBody>
      </p:sp>
      <p:pic>
        <p:nvPicPr>
          <p:cNvPr id="4" name="Picture 3" descr="The figure is a drawing of three equations made with matchsticks.&#10;" title="Figure 7.5"/>
          <p:cNvPicPr>
            <a:picLocks noChangeAspect="1"/>
          </p:cNvPicPr>
          <p:nvPr/>
        </p:nvPicPr>
        <p:blipFill>
          <a:blip r:embed="rId3"/>
          <a:stretch>
            <a:fillRect/>
          </a:stretch>
        </p:blipFill>
        <p:spPr>
          <a:xfrm>
            <a:off x="5284921" y="1572149"/>
            <a:ext cx="3224462" cy="2980449"/>
          </a:xfrm>
          <a:prstGeom prst="rect">
            <a:avLst/>
          </a:prstGeom>
        </p:spPr>
      </p:pic>
      <p:sp>
        <p:nvSpPr>
          <p:cNvPr id="5" name="Rectangle 4"/>
          <p:cNvSpPr/>
          <p:nvPr/>
        </p:nvSpPr>
        <p:spPr>
          <a:xfrm>
            <a:off x="5321611" y="4877696"/>
            <a:ext cx="3451362" cy="1200329"/>
          </a:xfrm>
          <a:prstGeom prst="rect">
            <a:avLst/>
          </a:prstGeom>
          <a:solidFill>
            <a:schemeClr val="bg2">
              <a:lumMod val="90000"/>
            </a:schemeClr>
          </a:solidFill>
        </p:spPr>
        <p:txBody>
          <a:bodyPr wrap="square">
            <a:spAutoFit/>
          </a:bodyPr>
          <a:lstStyle/>
          <a:p>
            <a:r>
              <a:rPr lang="en-US" dirty="0"/>
              <a:t>Were you able to solve the equations in Figure 7.5</a:t>
            </a:r>
            <a:r>
              <a:rPr lang="en-US" dirty="0" smtClean="0"/>
              <a:t>? The </a:t>
            </a:r>
            <a:r>
              <a:rPr lang="en-US" dirty="0"/>
              <a:t>solutions are on page 283 of the text.</a:t>
            </a:r>
          </a:p>
        </p:txBody>
      </p:sp>
    </p:spTree>
    <p:extLst>
      <p:ext uri="{BB962C8B-B14F-4D97-AF65-F5344CB8AC3E}">
        <p14:creationId xmlns:p14="http://schemas.microsoft.com/office/powerpoint/2010/main" val="2741298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altLang="en-US" smtClean="0"/>
              <a:t>Nine Dots Problem</a:t>
            </a:r>
          </a:p>
        </p:txBody>
      </p:sp>
      <p:sp>
        <p:nvSpPr>
          <p:cNvPr id="13315" name="Rectangle 3"/>
          <p:cNvSpPr>
            <a:spLocks noGrp="1" noChangeArrowheads="1"/>
          </p:cNvSpPr>
          <p:nvPr>
            <p:ph type="body" sz="half" idx="1"/>
          </p:nvPr>
        </p:nvSpPr>
        <p:spPr>
          <a:xfrm>
            <a:off x="838200" y="2228850"/>
            <a:ext cx="3810000" cy="4171950"/>
          </a:xfrm>
        </p:spPr>
        <p:txBody>
          <a:bodyPr/>
          <a:lstStyle/>
          <a:p>
            <a:pPr algn="l" eaLnBrk="1" hangingPunct="1"/>
            <a:r>
              <a:rPr lang="en-US" altLang="en-US" sz="3000" smtClean="0"/>
              <a:t>Without lifting your pencil or retracing any line, draw four straight lines that connect all nine dots</a:t>
            </a:r>
          </a:p>
        </p:txBody>
      </p:sp>
      <p:grpSp>
        <p:nvGrpSpPr>
          <p:cNvPr id="2" name="Group 4"/>
          <p:cNvGrpSpPr>
            <a:grpSpLocks/>
          </p:cNvGrpSpPr>
          <p:nvPr/>
        </p:nvGrpSpPr>
        <p:grpSpPr bwMode="auto">
          <a:xfrm>
            <a:off x="5181600" y="2514600"/>
            <a:ext cx="2925763" cy="2925763"/>
            <a:chOff x="3744" y="2304"/>
            <a:chExt cx="1843" cy="1843"/>
          </a:xfrm>
        </p:grpSpPr>
        <p:sp>
          <p:nvSpPr>
            <p:cNvPr id="13317" name="AutoShape 5"/>
            <p:cNvSpPr>
              <a:spLocks noChangeArrowheads="1"/>
            </p:cNvSpPr>
            <p:nvPr/>
          </p:nvSpPr>
          <p:spPr bwMode="auto">
            <a:xfrm>
              <a:off x="5472"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18" name="AutoShape 6"/>
            <p:cNvSpPr>
              <a:spLocks noChangeArrowheads="1"/>
            </p:cNvSpPr>
            <p:nvPr/>
          </p:nvSpPr>
          <p:spPr bwMode="auto">
            <a:xfrm>
              <a:off x="4608"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19" name="AutoShape 7"/>
            <p:cNvSpPr>
              <a:spLocks noChangeArrowheads="1"/>
            </p:cNvSpPr>
            <p:nvPr/>
          </p:nvSpPr>
          <p:spPr bwMode="auto">
            <a:xfrm>
              <a:off x="4608"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0" name="AutoShape 8"/>
            <p:cNvSpPr>
              <a:spLocks noChangeArrowheads="1"/>
            </p:cNvSpPr>
            <p:nvPr/>
          </p:nvSpPr>
          <p:spPr bwMode="auto">
            <a:xfrm>
              <a:off x="3744"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1" name="AutoShape 9"/>
            <p:cNvSpPr>
              <a:spLocks noChangeArrowheads="1"/>
            </p:cNvSpPr>
            <p:nvPr/>
          </p:nvSpPr>
          <p:spPr bwMode="auto">
            <a:xfrm>
              <a:off x="5472"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2" name="AutoShape 10"/>
            <p:cNvSpPr>
              <a:spLocks noChangeArrowheads="1"/>
            </p:cNvSpPr>
            <p:nvPr/>
          </p:nvSpPr>
          <p:spPr bwMode="auto">
            <a:xfrm>
              <a:off x="4608"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3" name="AutoShape 11"/>
            <p:cNvSpPr>
              <a:spLocks noChangeArrowheads="1"/>
            </p:cNvSpPr>
            <p:nvPr/>
          </p:nvSpPr>
          <p:spPr bwMode="auto">
            <a:xfrm>
              <a:off x="3744"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4" name="AutoShape 12"/>
            <p:cNvSpPr>
              <a:spLocks noChangeArrowheads="1"/>
            </p:cNvSpPr>
            <p:nvPr/>
          </p:nvSpPr>
          <p:spPr bwMode="auto">
            <a:xfrm>
              <a:off x="5472"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3325" name="AutoShape 13"/>
            <p:cNvSpPr>
              <a:spLocks noChangeArrowheads="1"/>
            </p:cNvSpPr>
            <p:nvPr/>
          </p:nvSpPr>
          <p:spPr bwMode="auto">
            <a:xfrm>
              <a:off x="3744"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grpSp>
    </p:spTree>
    <p:extLst>
      <p:ext uri="{BB962C8B-B14F-4D97-AF65-F5344CB8AC3E}">
        <p14:creationId xmlns:p14="http://schemas.microsoft.com/office/powerpoint/2010/main" val="351433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066800"/>
            <a:ext cx="8280400" cy="762000"/>
          </a:xfrm>
        </p:spPr>
        <p:txBody>
          <a:bodyPr/>
          <a:lstStyle/>
          <a:p>
            <a:pPr eaLnBrk="1" hangingPunct="1"/>
            <a:r>
              <a:rPr lang="en-US" altLang="en-US" smtClean="0"/>
              <a:t>Nine Dots Mental Set</a:t>
            </a:r>
          </a:p>
        </p:txBody>
      </p:sp>
      <p:sp>
        <p:nvSpPr>
          <p:cNvPr id="14339" name="Rectangle 3"/>
          <p:cNvSpPr>
            <a:spLocks noGrp="1" noChangeArrowheads="1"/>
          </p:cNvSpPr>
          <p:nvPr>
            <p:ph type="body" sz="half" idx="1"/>
          </p:nvPr>
        </p:nvSpPr>
        <p:spPr>
          <a:xfrm>
            <a:off x="457200" y="1981200"/>
            <a:ext cx="3733800" cy="4171950"/>
          </a:xfrm>
        </p:spPr>
        <p:txBody>
          <a:bodyPr/>
          <a:lstStyle/>
          <a:p>
            <a:pPr algn="l" eaLnBrk="1" hangingPunct="1"/>
            <a:r>
              <a:rPr lang="en-US" altLang="en-US" sz="2600" smtClean="0"/>
              <a:t>Most people will not draw lines that extend from the square formed by the nine dots</a:t>
            </a:r>
          </a:p>
          <a:p>
            <a:pPr algn="l" eaLnBrk="1" hangingPunct="1"/>
            <a:r>
              <a:rPr lang="en-US" altLang="en-US" sz="2600" smtClean="0"/>
              <a:t>To solve the problem, </a:t>
            </a:r>
            <a:br>
              <a:rPr lang="en-US" altLang="en-US" sz="2600" smtClean="0"/>
            </a:br>
            <a:r>
              <a:rPr lang="en-US" altLang="en-US" sz="2600" smtClean="0"/>
              <a:t>you have to break your mental set</a:t>
            </a:r>
          </a:p>
        </p:txBody>
      </p:sp>
      <p:grpSp>
        <p:nvGrpSpPr>
          <p:cNvPr id="2" name="Group 4"/>
          <p:cNvGrpSpPr>
            <a:grpSpLocks/>
          </p:cNvGrpSpPr>
          <p:nvPr/>
        </p:nvGrpSpPr>
        <p:grpSpPr bwMode="auto">
          <a:xfrm>
            <a:off x="4495800" y="2057400"/>
            <a:ext cx="4267200" cy="4200525"/>
            <a:chOff x="1584" y="1296"/>
            <a:chExt cx="2688" cy="2646"/>
          </a:xfrm>
        </p:grpSpPr>
        <p:sp>
          <p:nvSpPr>
            <p:cNvPr id="14341" name="Line 5"/>
            <p:cNvSpPr>
              <a:spLocks noChangeShapeType="1"/>
            </p:cNvSpPr>
            <p:nvPr/>
          </p:nvSpPr>
          <p:spPr bwMode="auto">
            <a:xfrm flipV="1">
              <a:off x="1648" y="1350"/>
              <a:ext cx="2624" cy="25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a:off x="1640" y="1344"/>
              <a:ext cx="0" cy="25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Line 7"/>
            <p:cNvSpPr>
              <a:spLocks noChangeShapeType="1"/>
            </p:cNvSpPr>
            <p:nvPr/>
          </p:nvSpPr>
          <p:spPr bwMode="auto">
            <a:xfrm>
              <a:off x="1625" y="1343"/>
              <a:ext cx="1717" cy="17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4" name="Line 8"/>
            <p:cNvSpPr>
              <a:spLocks noChangeShapeType="1"/>
            </p:cNvSpPr>
            <p:nvPr/>
          </p:nvSpPr>
          <p:spPr bwMode="auto">
            <a:xfrm flipH="1" flipV="1">
              <a:off x="1615" y="1344"/>
              <a:ext cx="265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345" name="Group 9"/>
            <p:cNvGrpSpPr>
              <a:grpSpLocks/>
            </p:cNvGrpSpPr>
            <p:nvPr/>
          </p:nvGrpSpPr>
          <p:grpSpPr bwMode="auto">
            <a:xfrm>
              <a:off x="1584" y="1296"/>
              <a:ext cx="1843" cy="1843"/>
              <a:chOff x="3744" y="2304"/>
              <a:chExt cx="1843" cy="1843"/>
            </a:xfrm>
          </p:grpSpPr>
          <p:sp>
            <p:nvSpPr>
              <p:cNvPr id="14346" name="AutoShape 10"/>
              <p:cNvSpPr>
                <a:spLocks noChangeArrowheads="1"/>
              </p:cNvSpPr>
              <p:nvPr/>
            </p:nvSpPr>
            <p:spPr bwMode="auto">
              <a:xfrm>
                <a:off x="5472"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47" name="AutoShape 11"/>
              <p:cNvSpPr>
                <a:spLocks noChangeArrowheads="1"/>
              </p:cNvSpPr>
              <p:nvPr/>
            </p:nvSpPr>
            <p:spPr bwMode="auto">
              <a:xfrm>
                <a:off x="4608"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48" name="AutoShape 12"/>
              <p:cNvSpPr>
                <a:spLocks noChangeArrowheads="1"/>
              </p:cNvSpPr>
              <p:nvPr/>
            </p:nvSpPr>
            <p:spPr bwMode="auto">
              <a:xfrm>
                <a:off x="4608"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49" name="AutoShape 13"/>
              <p:cNvSpPr>
                <a:spLocks noChangeArrowheads="1"/>
              </p:cNvSpPr>
              <p:nvPr/>
            </p:nvSpPr>
            <p:spPr bwMode="auto">
              <a:xfrm>
                <a:off x="3744" y="4032"/>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50" name="AutoShape 14"/>
              <p:cNvSpPr>
                <a:spLocks noChangeArrowheads="1"/>
              </p:cNvSpPr>
              <p:nvPr/>
            </p:nvSpPr>
            <p:spPr bwMode="auto">
              <a:xfrm>
                <a:off x="5472"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51" name="AutoShape 15"/>
              <p:cNvSpPr>
                <a:spLocks noChangeArrowheads="1"/>
              </p:cNvSpPr>
              <p:nvPr/>
            </p:nvSpPr>
            <p:spPr bwMode="auto">
              <a:xfrm>
                <a:off x="4608"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52" name="AutoShape 16"/>
              <p:cNvSpPr>
                <a:spLocks noChangeArrowheads="1"/>
              </p:cNvSpPr>
              <p:nvPr/>
            </p:nvSpPr>
            <p:spPr bwMode="auto">
              <a:xfrm>
                <a:off x="3744" y="3168"/>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53" name="AutoShape 17"/>
              <p:cNvSpPr>
                <a:spLocks noChangeArrowheads="1"/>
              </p:cNvSpPr>
              <p:nvPr/>
            </p:nvSpPr>
            <p:spPr bwMode="auto">
              <a:xfrm>
                <a:off x="5472"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sp>
            <p:nvSpPr>
              <p:cNvPr id="14354" name="AutoShape 18"/>
              <p:cNvSpPr>
                <a:spLocks noChangeArrowheads="1"/>
              </p:cNvSpPr>
              <p:nvPr/>
            </p:nvSpPr>
            <p:spPr bwMode="auto">
              <a:xfrm>
                <a:off x="3744" y="2304"/>
                <a:ext cx="115" cy="115"/>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endParaRPr lang="en-US" altLang="en-US" sz="2400">
                  <a:solidFill>
                    <a:schemeClr val="tx1"/>
                  </a:solidFill>
                  <a:latin typeface="Lucida Grande" pitchFamily="28" charset="0"/>
                </a:endParaRPr>
              </a:p>
            </p:txBody>
          </p:sp>
        </p:grpSp>
      </p:grpSp>
    </p:spTree>
    <p:extLst>
      <p:ext uri="{BB962C8B-B14F-4D97-AF65-F5344CB8AC3E}">
        <p14:creationId xmlns:p14="http://schemas.microsoft.com/office/powerpoint/2010/main" val="327968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17237374"/>
              </p:ext>
            </p:extLst>
          </p:nvPr>
        </p:nvGraphicFramePr>
        <p:xfrm>
          <a:off x="1503842" y="17598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Decision</a:t>
            </a:r>
            <a:r>
              <a:rPr lang="en-US" dirty="0"/>
              <a:t>-Making Strategies</a:t>
            </a:r>
            <a:br>
              <a:rPr lang="en-US" dirty="0"/>
            </a:br>
            <a:endParaRPr lang="en-US" dirty="0"/>
          </a:p>
        </p:txBody>
      </p:sp>
    </p:spTree>
    <p:extLst>
      <p:ext uri="{BB962C8B-B14F-4D97-AF65-F5344CB8AC3E}">
        <p14:creationId xmlns:p14="http://schemas.microsoft.com/office/powerpoint/2010/main" val="16773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THINKING</a:t>
            </a:r>
            <a:br>
              <a:rPr lang="en-US" dirty="0" smtClean="0"/>
            </a:br>
            <a:r>
              <a:rPr lang="en-US" dirty="0" smtClean="0"/>
              <a:t>Persistence of Unwarranted Beliefs</a:t>
            </a:r>
            <a:endParaRPr lang="en-US" dirty="0"/>
          </a:p>
        </p:txBody>
      </p:sp>
      <p:sp>
        <p:nvSpPr>
          <p:cNvPr id="3" name="Content Placeholder 2"/>
          <p:cNvSpPr>
            <a:spLocks noGrp="1"/>
          </p:cNvSpPr>
          <p:nvPr>
            <p:ph idx="1"/>
          </p:nvPr>
        </p:nvSpPr>
        <p:spPr/>
        <p:txBody>
          <a:bodyPr/>
          <a:lstStyle/>
          <a:p>
            <a:pPr lvl="0"/>
            <a:r>
              <a:rPr lang="en-US" dirty="0">
                <a:latin typeface="Aharoni" pitchFamily="2" charset="-79"/>
                <a:ea typeface="Times New Roman" pitchFamily="18" charset="0"/>
                <a:cs typeface="Aharoni" pitchFamily="2" charset="-79"/>
              </a:rPr>
              <a:t>Contradictory evidence can actually </a:t>
            </a:r>
            <a:r>
              <a:rPr lang="en-US" i="1" dirty="0">
                <a:latin typeface="Aharoni" pitchFamily="2" charset="-79"/>
                <a:ea typeface="Times New Roman" pitchFamily="18" charset="0"/>
                <a:cs typeface="Aharoni" pitchFamily="2" charset="-79"/>
              </a:rPr>
              <a:t>strengthen</a:t>
            </a:r>
            <a:r>
              <a:rPr lang="en-US" dirty="0">
                <a:latin typeface="Aharoni" pitchFamily="2" charset="-79"/>
                <a:ea typeface="Times New Roman" pitchFamily="18" charset="0"/>
                <a:cs typeface="Aharoni" pitchFamily="2" charset="-79"/>
              </a:rPr>
              <a:t> a person’s established beliefs. </a:t>
            </a:r>
            <a:endParaRPr lang="en-US" dirty="0" smtClean="0">
              <a:latin typeface="Aharoni" pitchFamily="2" charset="-79"/>
              <a:ea typeface="Times New Roman" pitchFamily="18" charset="0"/>
              <a:cs typeface="Aharoni" pitchFamily="2" charset="-79"/>
            </a:endParaRPr>
          </a:p>
          <a:p>
            <a:pPr marL="0" lvl="0" indent="0" algn="ctr">
              <a:buNone/>
            </a:pPr>
            <a:r>
              <a:rPr lang="en-US" dirty="0" smtClean="0">
                <a:latin typeface="Aharoni" pitchFamily="2" charset="-79"/>
                <a:ea typeface="Times New Roman" pitchFamily="18" charset="0"/>
                <a:cs typeface="Aharoni" pitchFamily="2" charset="-79"/>
              </a:rPr>
              <a:t>Why?</a:t>
            </a:r>
          </a:p>
          <a:p>
            <a:pPr lvl="1"/>
            <a:r>
              <a:rPr lang="en-US" dirty="0" smtClean="0">
                <a:latin typeface="Aharoni" pitchFamily="2" charset="-79"/>
                <a:ea typeface="Times New Roman" pitchFamily="18" charset="0"/>
                <a:cs typeface="Aharoni" pitchFamily="2" charset="-79"/>
              </a:rPr>
              <a:t>Belief-bias effect</a:t>
            </a:r>
          </a:p>
          <a:p>
            <a:pPr lvl="1"/>
            <a:r>
              <a:rPr lang="en-US" dirty="0" smtClean="0">
                <a:latin typeface="Aharoni" pitchFamily="2" charset="-79"/>
                <a:ea typeface="Times New Roman" pitchFamily="18" charset="0"/>
                <a:cs typeface="Aharoni" pitchFamily="2" charset="-79"/>
              </a:rPr>
              <a:t>Confirmation bias</a:t>
            </a:r>
          </a:p>
          <a:p>
            <a:pPr lvl="1"/>
            <a:r>
              <a:rPr lang="en-US" dirty="0" smtClean="0">
                <a:latin typeface="Aharoni" pitchFamily="2" charset="-79"/>
                <a:ea typeface="Times New Roman" pitchFamily="18" charset="0"/>
                <a:cs typeface="Aharoni" pitchFamily="2" charset="-79"/>
              </a:rPr>
              <a:t>Fallacy of positive instances</a:t>
            </a:r>
          </a:p>
          <a:p>
            <a:pPr lvl="1"/>
            <a:r>
              <a:rPr lang="en-US" dirty="0" smtClean="0">
                <a:latin typeface="Aharoni" pitchFamily="2" charset="-79"/>
                <a:ea typeface="Times New Roman" pitchFamily="18" charset="0"/>
                <a:cs typeface="Aharoni" pitchFamily="2" charset="-79"/>
              </a:rPr>
              <a:t>Overestimation effect</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62063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hoto of amazon tribe member coun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5562600" cy="1143000"/>
          </a:xfrm>
        </p:spPr>
        <p:txBody>
          <a:bodyPr>
            <a:noAutofit/>
          </a:bodyPr>
          <a:lstStyle/>
          <a:p>
            <a:pPr algn="l">
              <a:lnSpc>
                <a:spcPts val="3200"/>
              </a:lnSpc>
            </a:pPr>
            <a:r>
              <a:rPr lang="en-US" sz="3600" dirty="0">
                <a:latin typeface="Aharoni" pitchFamily="2" charset="-79"/>
                <a:cs typeface="Aharoni" pitchFamily="2" charset="-79"/>
              </a:rPr>
              <a:t>The Effect of </a:t>
            </a:r>
            <a:r>
              <a:rPr lang="en-US" sz="3600" u="sng" dirty="0">
                <a:latin typeface="Aharoni" pitchFamily="2" charset="-79"/>
                <a:cs typeface="Aharoni" pitchFamily="2" charset="-79"/>
              </a:rPr>
              <a:t>Language</a:t>
            </a:r>
            <a:r>
              <a:rPr lang="en-US" sz="3600" dirty="0">
                <a:latin typeface="Aharoni" pitchFamily="2" charset="-79"/>
                <a:cs typeface="Aharoni" pitchFamily="2" charset="-79"/>
              </a:rPr>
              <a:t> on Perception</a:t>
            </a:r>
          </a:p>
        </p:txBody>
      </p:sp>
      <p:sp>
        <p:nvSpPr>
          <p:cNvPr id="1025" name="Rectangle 1"/>
          <p:cNvSpPr>
            <a:spLocks noChangeArrowheads="1"/>
          </p:cNvSpPr>
          <p:nvPr/>
        </p:nvSpPr>
        <p:spPr bwMode="auto">
          <a:xfrm>
            <a:off x="304800" y="1295400"/>
            <a:ext cx="4343400" cy="5504071"/>
          </a:xfrm>
          <a:prstGeom prst="rect">
            <a:avLst/>
          </a:prstGeom>
          <a:solidFill>
            <a:srgbClr val="5A8B88">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ts val="2200"/>
              </a:lnSpc>
              <a:spcBef>
                <a:spcPct val="0"/>
              </a:spcBef>
              <a:spcAft>
                <a:spcPts val="1200"/>
              </a:spcAft>
            </a:pPr>
            <a:r>
              <a:rPr lang="en-US" sz="2400" b="1" dirty="0" smtClean="0">
                <a:solidFill>
                  <a:schemeClr val="bg1"/>
                </a:solidFill>
                <a:latin typeface="Arial" pitchFamily="34" charset="0"/>
                <a:ea typeface="Calibri" pitchFamily="34" charset="0"/>
                <a:cs typeface="Arial" pitchFamily="34" charset="0"/>
              </a:rPr>
              <a:t>Whorfian Hypothesis</a:t>
            </a: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Whorf </a:t>
            </a:r>
            <a:r>
              <a:rPr lang="en-US" sz="2400" dirty="0">
                <a:solidFill>
                  <a:schemeClr val="bg1"/>
                </a:solidFill>
                <a:latin typeface="Arial" pitchFamily="34" charset="0"/>
                <a:ea typeface="Calibri" pitchFamily="34" charset="0"/>
                <a:cs typeface="Arial" pitchFamily="34" charset="0"/>
              </a:rPr>
              <a:t>(1956</a:t>
            </a:r>
            <a:r>
              <a:rPr lang="en-US" sz="2400" dirty="0" smtClean="0">
                <a:solidFill>
                  <a:schemeClr val="bg1"/>
                </a:solidFill>
                <a:latin typeface="Arial" pitchFamily="34" charset="0"/>
                <a:ea typeface="Calibri" pitchFamily="34" charset="0"/>
                <a:cs typeface="Arial" pitchFamily="34" charset="0"/>
              </a:rPr>
              <a:t>): </a:t>
            </a:r>
            <a:r>
              <a:rPr lang="en-US" sz="2400" dirty="0">
                <a:solidFill>
                  <a:schemeClr val="bg1"/>
                </a:solidFill>
                <a:latin typeface="Arial" pitchFamily="34" charset="0"/>
                <a:ea typeface="Calibri" pitchFamily="34" charset="0"/>
                <a:cs typeface="Arial" pitchFamily="34" charset="0"/>
              </a:rPr>
              <a:t>L</a:t>
            </a:r>
            <a:r>
              <a:rPr lang="en-US" sz="2400" dirty="0" smtClean="0">
                <a:solidFill>
                  <a:schemeClr val="bg1"/>
                </a:solidFill>
                <a:latin typeface="Arial" pitchFamily="34" charset="0"/>
                <a:ea typeface="Calibri" pitchFamily="34" charset="0"/>
                <a:cs typeface="Arial" pitchFamily="34" charset="0"/>
              </a:rPr>
              <a:t>anguage </a:t>
            </a:r>
            <a:r>
              <a:rPr lang="en-US" sz="2400" dirty="0">
                <a:solidFill>
                  <a:schemeClr val="bg1"/>
                </a:solidFill>
                <a:latin typeface="Arial" pitchFamily="34" charset="0"/>
                <a:ea typeface="Calibri" pitchFamily="34" charset="0"/>
                <a:cs typeface="Arial" pitchFamily="34" charset="0"/>
              </a:rPr>
              <a:t>determines the very structure </a:t>
            </a:r>
            <a:r>
              <a:rPr lang="en-US" sz="2400" dirty="0" smtClean="0">
                <a:solidFill>
                  <a:schemeClr val="bg1"/>
                </a:solidFill>
                <a:latin typeface="Arial" pitchFamily="34" charset="0"/>
                <a:ea typeface="Calibri" pitchFamily="34" charset="0"/>
                <a:cs typeface="Arial" pitchFamily="34" charset="0"/>
              </a:rPr>
              <a:t>of thoughts </a:t>
            </a:r>
            <a:r>
              <a:rPr lang="en-US" sz="2400" dirty="0">
                <a:solidFill>
                  <a:schemeClr val="bg1"/>
                </a:solidFill>
                <a:latin typeface="Arial" pitchFamily="34" charset="0"/>
                <a:ea typeface="Calibri" pitchFamily="34" charset="0"/>
                <a:cs typeface="Arial" pitchFamily="34" charset="0"/>
              </a:rPr>
              <a:t>and </a:t>
            </a:r>
            <a:r>
              <a:rPr lang="en-US" sz="2400" dirty="0" smtClean="0">
                <a:solidFill>
                  <a:schemeClr val="bg1"/>
                </a:solidFill>
                <a:latin typeface="Arial" pitchFamily="34" charset="0"/>
                <a:ea typeface="Calibri" pitchFamily="34" charset="0"/>
                <a:cs typeface="Arial" pitchFamily="34" charset="0"/>
              </a:rPr>
              <a:t>perceptions.</a:t>
            </a:r>
            <a:endParaRPr lang="en-US" sz="2400"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Whorfian </a:t>
            </a:r>
            <a:r>
              <a:rPr lang="en-US" sz="2400" dirty="0">
                <a:solidFill>
                  <a:schemeClr val="bg1"/>
                </a:solidFill>
                <a:latin typeface="Arial" pitchFamily="34" charset="0"/>
                <a:ea typeface="Calibri" pitchFamily="34" charset="0"/>
                <a:cs typeface="Arial" pitchFamily="34" charset="0"/>
              </a:rPr>
              <a:t>hypothesis also called the </a:t>
            </a:r>
            <a:r>
              <a:rPr lang="en-US" sz="2400" b="1" dirty="0">
                <a:solidFill>
                  <a:schemeClr val="bg1"/>
                </a:solidFill>
                <a:latin typeface="Arial" pitchFamily="34" charset="0"/>
                <a:ea typeface="Calibri" pitchFamily="34" charset="0"/>
                <a:cs typeface="Arial" pitchFamily="34" charset="0"/>
              </a:rPr>
              <a:t>linguistic relativity </a:t>
            </a:r>
            <a:r>
              <a:rPr lang="en-US" sz="2400" b="1" dirty="0" smtClean="0">
                <a:solidFill>
                  <a:schemeClr val="bg1"/>
                </a:solidFill>
                <a:latin typeface="Arial" pitchFamily="34" charset="0"/>
                <a:ea typeface="Calibri" pitchFamily="34" charset="0"/>
                <a:cs typeface="Arial" pitchFamily="34" charset="0"/>
              </a:rPr>
              <a:t>hypothesis.</a:t>
            </a:r>
            <a:endParaRPr lang="en-US" sz="2400" b="1"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Whorf’s </a:t>
            </a:r>
            <a:r>
              <a:rPr lang="en-US" sz="2400" dirty="0">
                <a:solidFill>
                  <a:schemeClr val="bg1"/>
                </a:solidFill>
                <a:latin typeface="Arial" pitchFamily="34" charset="0"/>
                <a:ea typeface="Calibri" pitchFamily="34" charset="0"/>
                <a:cs typeface="Arial" pitchFamily="34" charset="0"/>
              </a:rPr>
              <a:t>strong contention that language </a:t>
            </a:r>
            <a:r>
              <a:rPr lang="en-US" sz="2400" i="1" dirty="0">
                <a:solidFill>
                  <a:schemeClr val="bg1"/>
                </a:solidFill>
                <a:latin typeface="Arial" pitchFamily="34" charset="0"/>
                <a:ea typeface="Calibri" pitchFamily="34" charset="0"/>
                <a:cs typeface="Arial" pitchFamily="34" charset="0"/>
              </a:rPr>
              <a:t>determines</a:t>
            </a:r>
            <a:r>
              <a:rPr lang="en-US" sz="2400" dirty="0">
                <a:solidFill>
                  <a:schemeClr val="bg1"/>
                </a:solidFill>
                <a:latin typeface="Arial" pitchFamily="34" charset="0"/>
                <a:ea typeface="Calibri" pitchFamily="34" charset="0"/>
                <a:cs typeface="Arial" pitchFamily="34" charset="0"/>
              </a:rPr>
              <a:t> perception and structure of thought has not been </a:t>
            </a:r>
            <a:r>
              <a:rPr lang="en-US" sz="2400" dirty="0" smtClean="0">
                <a:solidFill>
                  <a:schemeClr val="bg1"/>
                </a:solidFill>
                <a:latin typeface="Arial" pitchFamily="34" charset="0"/>
                <a:ea typeface="Calibri" pitchFamily="34" charset="0"/>
                <a:cs typeface="Arial" pitchFamily="34" charset="0"/>
              </a:rPr>
              <a:t>supported.</a:t>
            </a:r>
            <a:endParaRPr lang="en-US" sz="2400"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Language </a:t>
            </a:r>
            <a:r>
              <a:rPr lang="en-US" sz="2400" dirty="0">
                <a:solidFill>
                  <a:schemeClr val="bg1"/>
                </a:solidFill>
                <a:latin typeface="Arial" pitchFamily="34" charset="0"/>
                <a:ea typeface="Calibri" pitchFamily="34" charset="0"/>
                <a:cs typeface="Arial" pitchFamily="34" charset="0"/>
              </a:rPr>
              <a:t>use, however, has been found to influence particular concepts, as in </a:t>
            </a:r>
            <a:r>
              <a:rPr lang="en-US" sz="2400" dirty="0" smtClean="0">
                <a:solidFill>
                  <a:schemeClr val="bg1"/>
                </a:solidFill>
                <a:latin typeface="Arial" pitchFamily="34" charset="0"/>
                <a:ea typeface="Calibri" pitchFamily="34" charset="0"/>
                <a:cs typeface="Arial" pitchFamily="34" charset="0"/>
              </a:rPr>
              <a:t>mathematics.</a:t>
            </a:r>
            <a:endParaRPr lang="en-US" sz="2400" dirty="0">
              <a:solidFill>
                <a:schemeClr val="bg1"/>
              </a:solidFill>
              <a:latin typeface="Arial" pitchFamily="34" charset="0"/>
              <a:ea typeface="Calibri" pitchFamily="34" charset="0"/>
              <a:cs typeface="Arial" pitchFamily="34" charset="0"/>
            </a:endParaRPr>
          </a:p>
        </p:txBody>
      </p:sp>
      <p:sp>
        <p:nvSpPr>
          <p:cNvPr id="5" name="Rectangle 4"/>
          <p:cNvSpPr/>
          <p:nvPr/>
        </p:nvSpPr>
        <p:spPr>
          <a:xfrm rot="16200000">
            <a:off x="7873138" y="5587139"/>
            <a:ext cx="2326278" cy="215444"/>
          </a:xfrm>
          <a:prstGeom prst="rect">
            <a:avLst/>
          </a:prstGeom>
        </p:spPr>
        <p:txBody>
          <a:bodyPr wrap="none">
            <a:spAutoFit/>
          </a:bodyPr>
          <a:lstStyle/>
          <a:p>
            <a:r>
              <a:rPr lang="en-US" sz="800" dirty="0"/>
              <a:t>©Edward Gibson, MIT Brain and Cognitive Sciences</a:t>
            </a:r>
          </a:p>
        </p:txBody>
      </p:sp>
      <p:sp>
        <p:nvSpPr>
          <p:cNvPr id="3" name="Rectangle 2"/>
          <p:cNvSpPr/>
          <p:nvPr/>
        </p:nvSpPr>
        <p:spPr>
          <a:xfrm>
            <a:off x="6027128" y="4655981"/>
            <a:ext cx="2814508" cy="646331"/>
          </a:xfrm>
          <a:prstGeom prst="rect">
            <a:avLst/>
          </a:prstGeom>
        </p:spPr>
        <p:txBody>
          <a:bodyPr wrap="square">
            <a:spAutoFit/>
          </a:bodyPr>
          <a:lstStyle/>
          <a:p>
            <a:r>
              <a:rPr lang="en-US" b="1" dirty="0"/>
              <a:t>Can You Count Without Number Words</a:t>
            </a:r>
            <a:r>
              <a:rPr lang="en-US" dirty="0"/>
              <a:t>?</a:t>
            </a:r>
          </a:p>
        </p:txBody>
      </p:sp>
    </p:spTree>
    <p:extLst>
      <p:ext uri="{BB962C8B-B14F-4D97-AF65-F5344CB8AC3E}">
        <p14:creationId xmlns:p14="http://schemas.microsoft.com/office/powerpoint/2010/main" val="184578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812478"/>
            <a:ext cx="8229600" cy="5004447"/>
          </a:xfrm>
        </p:spPr>
        <p:txBody>
          <a:bodyPr/>
          <a:lstStyle/>
          <a:p>
            <a:r>
              <a:rPr lang="en-US" b="1" dirty="0" smtClean="0"/>
              <a:t>Cognition</a:t>
            </a:r>
            <a:r>
              <a:rPr lang="en-US" dirty="0" smtClean="0"/>
              <a:t>: Mental </a:t>
            </a:r>
            <a:r>
              <a:rPr lang="en-US" dirty="0"/>
              <a:t>activities involved in</a:t>
            </a:r>
          </a:p>
          <a:p>
            <a:r>
              <a:rPr lang="en-US" dirty="0"/>
              <a:t>acquiring, retaining, and using </a:t>
            </a:r>
            <a:r>
              <a:rPr lang="en-US" dirty="0" smtClean="0"/>
              <a:t>knowledge</a:t>
            </a:r>
            <a:br>
              <a:rPr lang="en-US" dirty="0" smtClean="0"/>
            </a:br>
            <a:endParaRPr lang="en-US" dirty="0" smtClean="0"/>
          </a:p>
          <a:p>
            <a:r>
              <a:rPr lang="en-US" b="1" dirty="0" smtClean="0"/>
              <a:t>Thinking: </a:t>
            </a:r>
            <a:r>
              <a:rPr lang="en-US" dirty="0"/>
              <a:t>M</a:t>
            </a:r>
            <a:r>
              <a:rPr lang="en-US" dirty="0" smtClean="0"/>
              <a:t>anipulation </a:t>
            </a:r>
            <a:r>
              <a:rPr lang="en-US" dirty="0"/>
              <a:t>of mental</a:t>
            </a:r>
          </a:p>
          <a:p>
            <a:r>
              <a:rPr lang="en-US" dirty="0"/>
              <a:t>representations of information in order to</a:t>
            </a:r>
          </a:p>
          <a:p>
            <a:r>
              <a:rPr lang="en-US" dirty="0"/>
              <a:t>draw inferences and conclusions</a:t>
            </a:r>
            <a:r>
              <a:rPr lang="en-US" dirty="0" smtClean="0"/>
              <a:t>.</a:t>
            </a:r>
            <a:br>
              <a:rPr lang="en-US" dirty="0" smtClean="0"/>
            </a:br>
            <a:endParaRPr lang="en-US" b="1" dirty="0" smtClean="0"/>
          </a:p>
          <a:p>
            <a:r>
              <a:rPr lang="en-US" b="1" dirty="0"/>
              <a:t>M</a:t>
            </a:r>
            <a:r>
              <a:rPr lang="en-US" b="1" dirty="0" smtClean="0"/>
              <a:t>ental image: </a:t>
            </a:r>
            <a:r>
              <a:rPr lang="en-US" dirty="0" smtClean="0"/>
              <a:t>Mental </a:t>
            </a:r>
            <a:r>
              <a:rPr lang="en-US" dirty="0"/>
              <a:t>representation</a:t>
            </a:r>
          </a:p>
          <a:p>
            <a:r>
              <a:rPr lang="en-US" dirty="0"/>
              <a:t>of objects or events that are not physically</a:t>
            </a:r>
          </a:p>
          <a:p>
            <a:r>
              <a:rPr lang="en-US" dirty="0"/>
              <a:t>present.</a:t>
            </a:r>
            <a:endParaRPr lang="en-US" b="1" dirty="0"/>
          </a:p>
        </p:txBody>
      </p:sp>
    </p:spTree>
    <p:extLst>
      <p:ext uri="{BB962C8B-B14F-4D97-AF65-F5344CB8AC3E}">
        <p14:creationId xmlns:p14="http://schemas.microsoft.com/office/powerpoint/2010/main" val="92872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Intelligence</a:t>
            </a:r>
            <a:endParaRPr lang="en-US" dirty="0"/>
          </a:p>
        </p:txBody>
      </p:sp>
      <p:sp>
        <p:nvSpPr>
          <p:cNvPr id="3" name="Content Placeholder 2"/>
          <p:cNvSpPr>
            <a:spLocks noGrp="1"/>
          </p:cNvSpPr>
          <p:nvPr>
            <p:ph idx="1"/>
          </p:nvPr>
        </p:nvSpPr>
        <p:spPr>
          <a:xfrm>
            <a:off x="396727" y="1491916"/>
            <a:ext cx="8229600" cy="4138863"/>
          </a:xfrm>
          <a:solidFill>
            <a:schemeClr val="bg2"/>
          </a:solidFill>
        </p:spPr>
        <p:txBody>
          <a:bodyPr>
            <a:normAutofit fontScale="92500"/>
          </a:bodyPr>
          <a:lstStyle/>
          <a:p>
            <a:pPr marL="0" indent="0" eaLnBrk="0" fontAlgn="base" hangingPunct="0">
              <a:spcBef>
                <a:spcPct val="0"/>
              </a:spcBef>
              <a:spcAft>
                <a:spcPts val="1200"/>
              </a:spcAft>
              <a:buNone/>
            </a:pPr>
            <a:r>
              <a:rPr lang="en-US" sz="4000" b="1" dirty="0" smtClean="0">
                <a:latin typeface="Arial" pitchFamily="34" charset="0"/>
                <a:ea typeface="Calibri" pitchFamily="34" charset="0"/>
                <a:cs typeface="Arial" pitchFamily="34" charset="0"/>
              </a:rPr>
              <a:t>Intelligence: </a:t>
            </a:r>
            <a:r>
              <a:rPr lang="en-US" sz="4000" dirty="0" smtClean="0">
                <a:latin typeface="Arial" pitchFamily="34" charset="0"/>
                <a:ea typeface="Calibri" pitchFamily="34" charset="0"/>
                <a:cs typeface="Arial" pitchFamily="34" charset="0"/>
              </a:rPr>
              <a:t>Global </a:t>
            </a:r>
            <a:r>
              <a:rPr lang="en-US" sz="4000" dirty="0">
                <a:latin typeface="Arial" pitchFamily="34" charset="0"/>
                <a:ea typeface="Calibri" pitchFamily="34" charset="0"/>
                <a:cs typeface="Arial" pitchFamily="34" charset="0"/>
              </a:rPr>
              <a:t>capacity to think rationally, act </a:t>
            </a:r>
            <a:r>
              <a:rPr lang="en-US" sz="4000" dirty="0" smtClean="0">
                <a:latin typeface="Arial" pitchFamily="34" charset="0"/>
                <a:ea typeface="Calibri" pitchFamily="34" charset="0"/>
                <a:cs typeface="Arial" pitchFamily="34" charset="0"/>
              </a:rPr>
              <a:t>purposefully, </a:t>
            </a:r>
            <a:r>
              <a:rPr lang="en-US" sz="4000" dirty="0">
                <a:latin typeface="Arial" pitchFamily="34" charset="0"/>
                <a:ea typeface="Calibri" pitchFamily="34" charset="0"/>
                <a:cs typeface="Arial" pitchFamily="34" charset="0"/>
              </a:rPr>
              <a:t>and deal effectively with the </a:t>
            </a:r>
            <a:r>
              <a:rPr lang="en-US" sz="4000" dirty="0" smtClean="0">
                <a:latin typeface="Arial" pitchFamily="34" charset="0"/>
                <a:ea typeface="Calibri" pitchFamily="34" charset="0"/>
                <a:cs typeface="Arial" pitchFamily="34" charset="0"/>
              </a:rPr>
              <a:t>environment. It is reflected </a:t>
            </a:r>
            <a:r>
              <a:rPr lang="en-US" sz="4000" dirty="0">
                <a:latin typeface="Arial" pitchFamily="34" charset="0"/>
                <a:ea typeface="Calibri" pitchFamily="34" charset="0"/>
                <a:cs typeface="Arial" pitchFamily="34" charset="0"/>
              </a:rPr>
              <a:t>in effective, rational, and goal-directed </a:t>
            </a:r>
            <a:r>
              <a:rPr lang="en-US" sz="4000" dirty="0" smtClean="0">
                <a:latin typeface="Arial" pitchFamily="34" charset="0"/>
                <a:ea typeface="Calibri" pitchFamily="34" charset="0"/>
                <a:cs typeface="Arial" pitchFamily="34" charset="0"/>
              </a:rPr>
              <a:t>behavior.</a:t>
            </a:r>
          </a:p>
          <a:p>
            <a:pPr marL="0" indent="0" eaLnBrk="0" fontAlgn="base" hangingPunct="0">
              <a:spcBef>
                <a:spcPct val="0"/>
              </a:spcBef>
              <a:spcAft>
                <a:spcPts val="1200"/>
              </a:spcAft>
              <a:buNone/>
            </a:pPr>
            <a:r>
              <a:rPr lang="en-US" sz="4000" dirty="0" smtClean="0">
                <a:latin typeface="Arial" pitchFamily="34" charset="0"/>
                <a:ea typeface="Calibri" pitchFamily="34" charset="0"/>
                <a:cs typeface="Arial" pitchFamily="34" charset="0"/>
              </a:rPr>
              <a:t>(Book smarts v. Street smarts)</a:t>
            </a:r>
            <a:endParaRPr lang="en-US" sz="4000" dirty="0">
              <a:latin typeface="Arial" pitchFamily="34" charset="0"/>
              <a:ea typeface="Calibri" pitchFamily="34" charset="0"/>
              <a:cs typeface="Arial" pitchFamily="34" charset="0"/>
            </a:endParaRPr>
          </a:p>
          <a:p>
            <a:endParaRPr lang="en-US" dirty="0"/>
          </a:p>
        </p:txBody>
      </p:sp>
    </p:spTree>
    <p:extLst>
      <p:ext uri="{BB962C8B-B14F-4D97-AF65-F5344CB8AC3E}">
        <p14:creationId xmlns:p14="http://schemas.microsoft.com/office/powerpoint/2010/main" val="225443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0"/>
            <a:ext cx="8229600" cy="1143000"/>
          </a:xfrm>
        </p:spPr>
        <p:txBody>
          <a:bodyPr/>
          <a:lstStyle/>
          <a:p>
            <a:r>
              <a:rPr lang="en-US" dirty="0" smtClean="0"/>
              <a:t>Development of Intelligence Tests</a:t>
            </a:r>
            <a:endParaRPr lang="en-US" dirty="0"/>
          </a:p>
        </p:txBody>
      </p:sp>
      <p:sp>
        <p:nvSpPr>
          <p:cNvPr id="3" name="Content Placeholder 2"/>
          <p:cNvSpPr>
            <a:spLocks noGrp="1"/>
          </p:cNvSpPr>
          <p:nvPr>
            <p:ph idx="1"/>
          </p:nvPr>
        </p:nvSpPr>
        <p:spPr>
          <a:xfrm>
            <a:off x="553453" y="745958"/>
            <a:ext cx="5005515" cy="5751094"/>
          </a:xfrm>
        </p:spPr>
        <p:txBody>
          <a:bodyPr>
            <a:normAutofit fontScale="92500"/>
          </a:bodyPr>
          <a:lstStyle/>
          <a:p>
            <a:pPr marL="0" indent="0">
              <a:buNone/>
            </a:pPr>
            <a:r>
              <a:rPr lang="en-US" b="1" dirty="0" smtClean="0">
                <a:solidFill>
                  <a:srgbClr val="000000"/>
                </a:solidFill>
              </a:rPr>
              <a:t>Alfred Binet</a:t>
            </a:r>
          </a:p>
          <a:p>
            <a:pPr eaLnBrk="0" fontAlgn="base" hangingPunct="0">
              <a:spcBef>
                <a:spcPct val="0"/>
              </a:spcBef>
              <a:spcAft>
                <a:spcPts val="1200"/>
              </a:spcAft>
            </a:pPr>
            <a:r>
              <a:rPr lang="en-US" dirty="0" smtClean="0">
                <a:solidFill>
                  <a:srgbClr val="000000"/>
                </a:solidFill>
                <a:latin typeface="Arial" pitchFamily="34" charset="0"/>
                <a:ea typeface="Calibri" pitchFamily="34" charset="0"/>
                <a:cs typeface="Arial" pitchFamily="34" charset="0"/>
              </a:rPr>
              <a:t>Devised a series of tests to measure different mental abilities for the French government </a:t>
            </a:r>
          </a:p>
          <a:p>
            <a:pPr eaLnBrk="0" fontAlgn="base" hangingPunct="0">
              <a:spcBef>
                <a:spcPct val="0"/>
              </a:spcBef>
              <a:spcAft>
                <a:spcPts val="1200"/>
              </a:spcAft>
            </a:pPr>
            <a:r>
              <a:rPr lang="en-US" dirty="0" smtClean="0">
                <a:solidFill>
                  <a:srgbClr val="000000"/>
                </a:solidFill>
                <a:latin typeface="Arial" pitchFamily="34" charset="0"/>
                <a:ea typeface="Calibri" pitchFamily="34" charset="0"/>
                <a:cs typeface="Arial" pitchFamily="34" charset="0"/>
              </a:rPr>
              <a:t>Developed goal to help identify “slow” children who could benefit from special help</a:t>
            </a:r>
          </a:p>
          <a:p>
            <a:pPr eaLnBrk="0" fontAlgn="base" hangingPunct="0">
              <a:spcBef>
                <a:spcPct val="0"/>
              </a:spcBef>
              <a:spcAft>
                <a:spcPts val="1200"/>
              </a:spcAft>
            </a:pPr>
            <a:r>
              <a:rPr lang="en-US" dirty="0" smtClean="0">
                <a:solidFill>
                  <a:srgbClr val="000000"/>
                </a:solidFill>
                <a:latin typeface="Arial" pitchFamily="34" charset="0"/>
                <a:ea typeface="Calibri" pitchFamily="34" charset="0"/>
                <a:cs typeface="Arial" pitchFamily="34" charset="0"/>
              </a:rPr>
              <a:t>Invented concept of mental age based on the average age at which questions were answered correctly</a:t>
            </a:r>
          </a:p>
          <a:p>
            <a:pPr eaLnBrk="0" fontAlgn="base" hangingPunct="0">
              <a:spcBef>
                <a:spcPct val="0"/>
              </a:spcBef>
              <a:spcAft>
                <a:spcPts val="1200"/>
              </a:spcAft>
            </a:pPr>
            <a:r>
              <a:rPr lang="en-US" dirty="0" smtClean="0">
                <a:solidFill>
                  <a:srgbClr val="000000"/>
                </a:solidFill>
                <a:latin typeface="Arial" pitchFamily="34" charset="0"/>
                <a:ea typeface="Calibri" pitchFamily="34" charset="0"/>
                <a:cs typeface="Arial" pitchFamily="34" charset="0"/>
              </a:rPr>
              <a:t>1905: </a:t>
            </a:r>
            <a:r>
              <a:rPr lang="en-US" dirty="0" err="1" smtClean="0">
                <a:solidFill>
                  <a:srgbClr val="000000"/>
                </a:solidFill>
                <a:latin typeface="Arial" pitchFamily="34" charset="0"/>
                <a:ea typeface="Calibri" pitchFamily="34" charset="0"/>
                <a:cs typeface="Arial" pitchFamily="34" charset="0"/>
              </a:rPr>
              <a:t>Binet</a:t>
            </a:r>
            <a:r>
              <a:rPr lang="en-US" dirty="0" smtClean="0">
                <a:solidFill>
                  <a:srgbClr val="000000"/>
                </a:solidFill>
                <a:latin typeface="Arial" pitchFamily="34" charset="0"/>
                <a:ea typeface="Calibri" pitchFamily="34" charset="0"/>
                <a:cs typeface="Arial" pitchFamily="34" charset="0"/>
              </a:rPr>
              <a:t>-Simon Test</a:t>
            </a:r>
          </a:p>
        </p:txBody>
      </p:sp>
      <p:pic>
        <p:nvPicPr>
          <p:cNvPr id="5" name="Picture 4" title="Photo of Bi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331" y="2264611"/>
            <a:ext cx="3564669" cy="2908300"/>
          </a:xfrm>
          <a:prstGeom prst="rect">
            <a:avLst/>
          </a:prstGeom>
        </p:spPr>
      </p:pic>
    </p:spTree>
    <p:extLst>
      <p:ext uri="{BB962C8B-B14F-4D97-AF65-F5344CB8AC3E}">
        <p14:creationId xmlns:p14="http://schemas.microsoft.com/office/powerpoint/2010/main" val="391345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Lewis Terman and the Stanford-Binet Intelligence Test</a:t>
            </a:r>
            <a:endParaRPr lang="en-US" dirty="0"/>
          </a:p>
        </p:txBody>
      </p:sp>
      <p:sp>
        <p:nvSpPr>
          <p:cNvPr id="3" name="Content Placeholder 2"/>
          <p:cNvSpPr>
            <a:spLocks noGrp="1"/>
          </p:cNvSpPr>
          <p:nvPr>
            <p:ph idx="1"/>
          </p:nvPr>
        </p:nvSpPr>
        <p:spPr/>
        <p:txBody>
          <a:bodyPr/>
          <a:lstStyle/>
          <a:p>
            <a:r>
              <a:rPr lang="en-US" dirty="0" smtClean="0"/>
              <a:t>Developed the Stanford-Binet Intelligence Scales 1916 at Stanford University</a:t>
            </a:r>
          </a:p>
          <a:p>
            <a:r>
              <a:rPr lang="en-US" dirty="0" smtClean="0"/>
              <a:t>Revision of Binet’s test</a:t>
            </a:r>
          </a:p>
          <a:p>
            <a:r>
              <a:rPr lang="en-US" dirty="0" smtClean="0"/>
              <a:t>Developed the concept of IQ:</a:t>
            </a:r>
          </a:p>
          <a:p>
            <a:endParaRPr lang="en-US" dirty="0"/>
          </a:p>
        </p:txBody>
      </p:sp>
      <p:sp>
        <p:nvSpPr>
          <p:cNvPr id="5" name="Rectangle 4"/>
          <p:cNvSpPr/>
          <p:nvPr/>
        </p:nvSpPr>
        <p:spPr>
          <a:xfrm>
            <a:off x="2205370" y="4100040"/>
            <a:ext cx="4572000" cy="2031325"/>
          </a:xfrm>
          <a:prstGeom prst="rect">
            <a:avLst/>
          </a:prstGeom>
          <a:solidFill>
            <a:schemeClr val="bg2">
              <a:lumMod val="75000"/>
            </a:schemeClr>
          </a:solidFill>
        </p:spPr>
        <p:txBody>
          <a:bodyPr>
            <a:spAutoFit/>
          </a:bodyPr>
          <a:lstStyle/>
          <a:p>
            <a:pPr algn="ctr"/>
            <a:r>
              <a:rPr lang="en-US" dirty="0">
                <a:solidFill>
                  <a:srgbClr val="000000"/>
                </a:solidFill>
                <a:latin typeface="Arial" pitchFamily="34" charset="0"/>
                <a:cs typeface="Arial" pitchFamily="34" charset="0"/>
              </a:rPr>
              <a:t>IQ formula = MA/</a:t>
            </a:r>
            <a:r>
              <a:rPr lang="en-US" dirty="0" smtClean="0">
                <a:solidFill>
                  <a:srgbClr val="000000"/>
                </a:solidFill>
                <a:latin typeface="Arial" pitchFamily="34" charset="0"/>
                <a:cs typeface="Arial" pitchFamily="34" charset="0"/>
              </a:rPr>
              <a:t>CA × </a:t>
            </a:r>
            <a:r>
              <a:rPr lang="en-US" dirty="0">
                <a:solidFill>
                  <a:srgbClr val="000000"/>
                </a:solidFill>
                <a:latin typeface="Arial" pitchFamily="34" charset="0"/>
                <a:cs typeface="Arial" pitchFamily="34" charset="0"/>
              </a:rPr>
              <a:t>100</a:t>
            </a:r>
          </a:p>
          <a:p>
            <a:pPr algn="ctr"/>
            <a:endParaRPr lang="en-US" dirty="0">
              <a:solidFill>
                <a:srgbClr val="000000"/>
              </a:solidFill>
              <a:latin typeface="Arial" pitchFamily="34" charset="0"/>
              <a:cs typeface="Arial" pitchFamily="34" charset="0"/>
            </a:endParaRPr>
          </a:p>
          <a:p>
            <a:pPr algn="ctr">
              <a:lnSpc>
                <a:spcPts val="2200"/>
              </a:lnSpc>
            </a:pPr>
            <a:r>
              <a:rPr lang="en-US" dirty="0">
                <a:solidFill>
                  <a:srgbClr val="000000"/>
                </a:solidFill>
                <a:latin typeface="Arial" pitchFamily="34" charset="0"/>
                <a:cs typeface="Arial" pitchFamily="34" charset="0"/>
              </a:rPr>
              <a:t>Example: A bright child of a chronological age (CA) of 8 scores at a mental age (MA) of 12 for an IQ of 150.</a:t>
            </a:r>
          </a:p>
          <a:p>
            <a:pPr algn="ctr"/>
            <a:endParaRPr lang="en-US" dirty="0">
              <a:solidFill>
                <a:srgbClr val="000000"/>
              </a:solidFill>
              <a:latin typeface="Arial" pitchFamily="34" charset="0"/>
              <a:cs typeface="Arial" pitchFamily="34" charset="0"/>
            </a:endParaRPr>
          </a:p>
          <a:p>
            <a:pPr algn="ctr"/>
            <a:r>
              <a:rPr lang="en-US" dirty="0">
                <a:solidFill>
                  <a:srgbClr val="000000"/>
                </a:solidFill>
                <a:latin typeface="Arial" pitchFamily="34" charset="0"/>
                <a:cs typeface="Arial" pitchFamily="34" charset="0"/>
              </a:rPr>
              <a:t>12/8 x 100 = 150</a:t>
            </a:r>
          </a:p>
        </p:txBody>
      </p:sp>
    </p:spTree>
    <p:extLst>
      <p:ext uri="{BB962C8B-B14F-4D97-AF65-F5344CB8AC3E}">
        <p14:creationId xmlns:p14="http://schemas.microsoft.com/office/powerpoint/2010/main" val="3615731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5400"/>
            <a:ext cx="8229600" cy="1143000"/>
          </a:xfrm>
        </p:spPr>
        <p:txBody>
          <a:bodyPr>
            <a:normAutofit fontScale="90000"/>
          </a:bodyPr>
          <a:lstStyle/>
          <a:p>
            <a:r>
              <a:rPr lang="en-US" dirty="0"/>
              <a:t>David Wechsler and Wechsler Intelligence Scales</a:t>
            </a:r>
          </a:p>
        </p:txBody>
      </p:sp>
      <p:sp>
        <p:nvSpPr>
          <p:cNvPr id="3" name="Content Placeholder 2"/>
          <p:cNvSpPr>
            <a:spLocks noGrp="1"/>
          </p:cNvSpPr>
          <p:nvPr>
            <p:ph idx="1"/>
          </p:nvPr>
        </p:nvSpPr>
        <p:spPr>
          <a:xfrm>
            <a:off x="367848" y="1272998"/>
            <a:ext cx="5529613" cy="5344370"/>
          </a:xfrm>
        </p:spPr>
        <p:txBody>
          <a:bodyPr>
            <a:normAutofit fontScale="77500" lnSpcReduction="20000"/>
          </a:bodyPr>
          <a:lstStyle/>
          <a:p>
            <a:pPr eaLnBrk="0" fontAlgn="base" hangingPunct="0">
              <a:lnSpc>
                <a:spcPct val="120000"/>
              </a:lnSpc>
              <a:spcBef>
                <a:spcPct val="0"/>
              </a:spcBef>
              <a:spcAft>
                <a:spcPts val="1200"/>
              </a:spcAft>
            </a:pPr>
            <a:r>
              <a:rPr lang="en-US" sz="3100" b="1" dirty="0" smtClean="0">
                <a:solidFill>
                  <a:srgbClr val="000000"/>
                </a:solidFill>
                <a:latin typeface="Arial" pitchFamily="34" charset="0"/>
                <a:ea typeface="Calibri" pitchFamily="34" charset="0"/>
                <a:cs typeface="Arial" pitchFamily="34" charset="0"/>
              </a:rPr>
              <a:t>Developed for adults</a:t>
            </a:r>
            <a:r>
              <a:rPr lang="en-US" sz="3100" dirty="0" smtClean="0">
                <a:solidFill>
                  <a:srgbClr val="000000"/>
                </a:solidFill>
                <a:latin typeface="Arial" pitchFamily="34" charset="0"/>
                <a:ea typeface="Calibri" pitchFamily="34" charset="0"/>
                <a:cs typeface="Arial" pitchFamily="34" charset="0"/>
              </a:rPr>
              <a:t>: Dissatisfaction </a:t>
            </a:r>
            <a:r>
              <a:rPr lang="en-US" sz="3100" dirty="0">
                <a:solidFill>
                  <a:srgbClr val="000000"/>
                </a:solidFill>
                <a:latin typeface="Arial" pitchFamily="34" charset="0"/>
                <a:ea typeface="Calibri" pitchFamily="34" charset="0"/>
                <a:cs typeface="Arial" pitchFamily="34" charset="0"/>
              </a:rPr>
              <a:t>with Stanford-Binet Intelligence Scales led to the development of the Wechsler Adult Intelligence Scale (WAIS). Its several components </a:t>
            </a:r>
            <a:r>
              <a:rPr lang="en-US" sz="3100" dirty="0" smtClean="0">
                <a:solidFill>
                  <a:srgbClr val="000000"/>
                </a:solidFill>
                <a:latin typeface="Arial" pitchFamily="34" charset="0"/>
                <a:ea typeface="Calibri" pitchFamily="34" charset="0"/>
                <a:cs typeface="Arial" pitchFamily="34" charset="0"/>
              </a:rPr>
              <a:t>included a </a:t>
            </a:r>
            <a:r>
              <a:rPr lang="en-US" sz="3100" b="1" dirty="0" smtClean="0">
                <a:solidFill>
                  <a:srgbClr val="000000"/>
                </a:solidFill>
                <a:latin typeface="Arial" pitchFamily="34" charset="0"/>
                <a:ea typeface="Calibri" pitchFamily="34" charset="0"/>
                <a:cs typeface="Arial" pitchFamily="34" charset="0"/>
              </a:rPr>
              <a:t>verbal score </a:t>
            </a:r>
            <a:r>
              <a:rPr lang="en-US" sz="3100" dirty="0" smtClean="0">
                <a:solidFill>
                  <a:srgbClr val="000000"/>
                </a:solidFill>
                <a:latin typeface="Arial" pitchFamily="34" charset="0"/>
                <a:ea typeface="Calibri" pitchFamily="34" charset="0"/>
                <a:cs typeface="Arial" pitchFamily="34" charset="0"/>
              </a:rPr>
              <a:t>and </a:t>
            </a:r>
            <a:r>
              <a:rPr lang="en-US" sz="3100" b="1" dirty="0" smtClean="0">
                <a:solidFill>
                  <a:srgbClr val="000000"/>
                </a:solidFill>
                <a:latin typeface="Arial" pitchFamily="34" charset="0"/>
                <a:ea typeface="Calibri" pitchFamily="34" charset="0"/>
                <a:cs typeface="Arial" pitchFamily="34" charset="0"/>
              </a:rPr>
              <a:t>performance score</a:t>
            </a:r>
            <a:r>
              <a:rPr lang="en-US" sz="3100" dirty="0" smtClean="0">
                <a:solidFill>
                  <a:srgbClr val="000000"/>
                </a:solidFill>
                <a:latin typeface="Arial" pitchFamily="34" charset="0"/>
                <a:ea typeface="Calibri" pitchFamily="34" charset="0"/>
                <a:cs typeface="Arial" pitchFamily="34" charset="0"/>
              </a:rPr>
              <a:t>.1955</a:t>
            </a:r>
            <a:br>
              <a:rPr lang="en-US" sz="3100" dirty="0" smtClean="0">
                <a:solidFill>
                  <a:srgbClr val="000000"/>
                </a:solidFill>
                <a:latin typeface="Arial" pitchFamily="34" charset="0"/>
                <a:ea typeface="Calibri" pitchFamily="34" charset="0"/>
                <a:cs typeface="Arial" pitchFamily="34" charset="0"/>
              </a:rPr>
            </a:br>
            <a:endParaRPr lang="en-US" sz="3100" dirty="0">
              <a:solidFill>
                <a:srgbClr val="000000"/>
              </a:solidFill>
              <a:latin typeface="Arial" pitchFamily="34" charset="0"/>
              <a:ea typeface="Calibri" pitchFamily="34" charset="0"/>
              <a:cs typeface="Arial" pitchFamily="34" charset="0"/>
            </a:endParaRPr>
          </a:p>
          <a:p>
            <a:pPr lvl="0" eaLnBrk="0" fontAlgn="base" hangingPunct="0">
              <a:lnSpc>
                <a:spcPct val="120000"/>
              </a:lnSpc>
              <a:spcBef>
                <a:spcPct val="0"/>
              </a:spcBef>
              <a:spcAft>
                <a:spcPts val="1200"/>
              </a:spcAft>
            </a:pPr>
            <a:r>
              <a:rPr lang="en-US" sz="3100" b="1" dirty="0">
                <a:solidFill>
                  <a:srgbClr val="000000"/>
                </a:solidFill>
                <a:latin typeface="Arial" pitchFamily="34" charset="0"/>
                <a:ea typeface="Calibri" pitchFamily="34" charset="0"/>
                <a:cs typeface="Arial" pitchFamily="34" charset="0"/>
              </a:rPr>
              <a:t>Developed for kids</a:t>
            </a:r>
            <a:r>
              <a:rPr lang="en-US" sz="3100" dirty="0">
                <a:solidFill>
                  <a:srgbClr val="000000"/>
                </a:solidFill>
                <a:latin typeface="Arial" pitchFamily="34" charset="0"/>
                <a:ea typeface="Calibri" pitchFamily="34" charset="0"/>
                <a:cs typeface="Arial" pitchFamily="34" charset="0"/>
              </a:rPr>
              <a:t>: </a:t>
            </a:r>
            <a:r>
              <a:rPr lang="en-US" sz="3100" dirty="0" smtClean="0">
                <a:solidFill>
                  <a:srgbClr val="000000"/>
                </a:solidFill>
                <a:latin typeface="Arial" pitchFamily="34" charset="0"/>
                <a:ea typeface="Calibri" pitchFamily="34" charset="0"/>
                <a:cs typeface="Arial" pitchFamily="34" charset="0"/>
              </a:rPr>
              <a:t>Wechsler </a:t>
            </a:r>
            <a:r>
              <a:rPr lang="en-US" sz="3100" dirty="0">
                <a:solidFill>
                  <a:srgbClr val="000000"/>
                </a:solidFill>
                <a:latin typeface="Arial" pitchFamily="34" charset="0"/>
                <a:ea typeface="Calibri" pitchFamily="34" charset="0"/>
                <a:cs typeface="Arial" pitchFamily="34" charset="0"/>
              </a:rPr>
              <a:t>Intelligence Scale for Children (WISC) and the Wechsler Preschool and Primary Scale of Intelligence (WPPSI)</a:t>
            </a:r>
          </a:p>
          <a:p>
            <a:endParaRPr lang="en-US" dirty="0">
              <a:solidFill>
                <a:srgbClr val="000000"/>
              </a:solidFill>
            </a:endParaRPr>
          </a:p>
        </p:txBody>
      </p:sp>
      <p:pic>
        <p:nvPicPr>
          <p:cNvPr id="4" name="Picture 3" title="Photo of Weschler"/>
          <p:cNvPicPr>
            <a:picLocks noChangeAspect="1"/>
          </p:cNvPicPr>
          <p:nvPr/>
        </p:nvPicPr>
        <p:blipFill>
          <a:blip r:embed="rId3"/>
          <a:stretch>
            <a:fillRect/>
          </a:stretch>
        </p:blipFill>
        <p:spPr>
          <a:xfrm>
            <a:off x="5897461" y="3345856"/>
            <a:ext cx="2897164" cy="2456717"/>
          </a:xfrm>
          <a:prstGeom prst="rect">
            <a:avLst/>
          </a:prstGeom>
        </p:spPr>
      </p:pic>
      <p:sp>
        <p:nvSpPr>
          <p:cNvPr id="5" name="Rectangle 4"/>
          <p:cNvSpPr/>
          <p:nvPr/>
        </p:nvSpPr>
        <p:spPr>
          <a:xfrm>
            <a:off x="6453504" y="5884739"/>
            <a:ext cx="1800493" cy="369332"/>
          </a:xfrm>
          <a:prstGeom prst="rect">
            <a:avLst/>
          </a:prstGeom>
        </p:spPr>
        <p:txBody>
          <a:bodyPr wrap="none">
            <a:spAutoFit/>
          </a:bodyPr>
          <a:lstStyle/>
          <a:p>
            <a:r>
              <a:rPr lang="en-US" dirty="0"/>
              <a:t>David Wechsler</a:t>
            </a:r>
          </a:p>
        </p:txBody>
      </p:sp>
      <p:sp>
        <p:nvSpPr>
          <p:cNvPr id="6" name="Rectangle 5"/>
          <p:cNvSpPr/>
          <p:nvPr/>
        </p:nvSpPr>
        <p:spPr>
          <a:xfrm rot="16200000">
            <a:off x="6362700" y="3285123"/>
            <a:ext cx="4572000" cy="338554"/>
          </a:xfrm>
          <a:prstGeom prst="rect">
            <a:avLst/>
          </a:prstGeom>
        </p:spPr>
        <p:txBody>
          <a:bodyPr>
            <a:spAutoFit/>
          </a:bodyPr>
          <a:lstStyle/>
          <a:p>
            <a:r>
              <a:rPr lang="en-US" sz="800" dirty="0"/>
              <a:t>Archives of the the History of American Psychology/</a:t>
            </a:r>
          </a:p>
          <a:p>
            <a:r>
              <a:rPr lang="en-US" sz="800" dirty="0"/>
              <a:t>The University of Akron. Color added by publisher</a:t>
            </a:r>
          </a:p>
        </p:txBody>
      </p:sp>
    </p:spTree>
    <p:extLst>
      <p:ext uri="{BB962C8B-B14F-4D97-AF65-F5344CB8AC3E}">
        <p14:creationId xmlns:p14="http://schemas.microsoft.com/office/powerpoint/2010/main" val="120199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Agree or Disagree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High IQ scores can contribute to, but do not predict, success in life.</a:t>
            </a:r>
            <a:endParaRPr lang="en-US" dirty="0"/>
          </a:p>
        </p:txBody>
      </p:sp>
    </p:spTree>
    <p:extLst>
      <p:ext uri="{BB962C8B-B14F-4D97-AF65-F5344CB8AC3E}">
        <p14:creationId xmlns:p14="http://schemas.microsoft.com/office/powerpoint/2010/main" val="1359069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Test Construction</a:t>
            </a:r>
          </a:p>
        </p:txBody>
      </p:sp>
      <p:sp>
        <p:nvSpPr>
          <p:cNvPr id="3" name="Content Placeholder 2"/>
          <p:cNvSpPr>
            <a:spLocks noGrp="1"/>
          </p:cNvSpPr>
          <p:nvPr>
            <p:ph idx="1"/>
          </p:nvPr>
        </p:nvSpPr>
        <p:spPr/>
        <p:txBody>
          <a:bodyPr>
            <a:normAutofit/>
          </a:bodyPr>
          <a:lstStyle/>
          <a:p>
            <a:r>
              <a:rPr lang="en-US" dirty="0"/>
              <a:t>Many kinds of psychological tests measure various aspects of intelligence or </a:t>
            </a:r>
            <a:r>
              <a:rPr lang="en-US" dirty="0" smtClean="0"/>
              <a:t>mental ability</a:t>
            </a:r>
            <a:r>
              <a:rPr lang="en-US" dirty="0"/>
              <a:t>.</a:t>
            </a:r>
            <a:endParaRPr lang="en-US" b="1" dirty="0" smtClean="0"/>
          </a:p>
          <a:p>
            <a:pPr lvl="1"/>
            <a:r>
              <a:rPr lang="en-US" b="1" dirty="0" smtClean="0"/>
              <a:t>Achievement test</a:t>
            </a:r>
            <a:r>
              <a:rPr lang="en-US" dirty="0" smtClean="0"/>
              <a:t>: Test designed to measure a person’s level of knowledge, skill, or accomplishment in a particular area.</a:t>
            </a:r>
            <a:endParaRPr lang="en-US" dirty="0"/>
          </a:p>
          <a:p>
            <a:pPr lvl="1"/>
            <a:r>
              <a:rPr lang="en-US" b="1" dirty="0" smtClean="0"/>
              <a:t>Aptitude test</a:t>
            </a:r>
            <a:r>
              <a:rPr lang="en-US" dirty="0" smtClean="0"/>
              <a:t>: Test designed to assess a person’s capacity to benefit from education or training.</a:t>
            </a:r>
            <a:endParaRPr lang="en-US" dirty="0"/>
          </a:p>
        </p:txBody>
      </p:sp>
      <p:pic>
        <p:nvPicPr>
          <p:cNvPr id="4" name="Picture 2" descr="http://www.ets.org/Media/Tests/Algebra_End_of_Course_Assessment/img/Algeb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4889311"/>
            <a:ext cx="35274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www.abconlinestore.com/catalog/images/INAlgebra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143" y="4664242"/>
            <a:ext cx="1784299" cy="237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922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2.cafemom.com/images/user/gallery/post_1492134_1231350565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224" y="3382962"/>
            <a:ext cx="289877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Basic Requirements of Good Test Design</a:t>
            </a:r>
            <a:endParaRPr lang="en-US" dirty="0"/>
          </a:p>
        </p:txBody>
      </p:sp>
      <p:sp>
        <p:nvSpPr>
          <p:cNvPr id="3" name="Content Placeholder 2"/>
          <p:cNvSpPr>
            <a:spLocks noGrp="1"/>
          </p:cNvSpPr>
          <p:nvPr>
            <p:ph idx="1"/>
          </p:nvPr>
        </p:nvSpPr>
        <p:spPr/>
        <p:txBody>
          <a:bodyPr>
            <a:normAutofit lnSpcReduction="10000"/>
          </a:bodyPr>
          <a:lstStyle/>
          <a:p>
            <a:r>
              <a:rPr lang="en-US" b="1" dirty="0" smtClean="0"/>
              <a:t>Standardization</a:t>
            </a:r>
          </a:p>
          <a:p>
            <a:pPr lvl="1"/>
            <a:r>
              <a:rPr lang="en-US" dirty="0"/>
              <a:t>A</a:t>
            </a:r>
            <a:r>
              <a:rPr lang="en-US" dirty="0" smtClean="0"/>
              <a:t>dministration of a </a:t>
            </a:r>
            <a:r>
              <a:rPr lang="en-US" dirty="0"/>
              <a:t>test to a large, representative </a:t>
            </a:r>
            <a:r>
              <a:rPr lang="en-US" dirty="0" smtClean="0"/>
              <a:t>sample of people under uniform conditions for the purpose of establishing </a:t>
            </a:r>
            <a:r>
              <a:rPr lang="en-US" b="1" dirty="0" smtClean="0"/>
              <a:t>norms</a:t>
            </a:r>
          </a:p>
          <a:p>
            <a:r>
              <a:rPr lang="en-US" b="1" dirty="0" smtClean="0"/>
              <a:t>Reliability</a:t>
            </a:r>
          </a:p>
          <a:p>
            <a:pPr lvl="1"/>
            <a:r>
              <a:rPr lang="en-US" dirty="0"/>
              <a:t>A</a:t>
            </a:r>
            <a:r>
              <a:rPr lang="en-US" dirty="0" smtClean="0"/>
              <a:t>bility </a:t>
            </a:r>
            <a:r>
              <a:rPr lang="en-US" dirty="0"/>
              <a:t>of a test to </a:t>
            </a:r>
            <a:r>
              <a:rPr lang="en-US" dirty="0" smtClean="0"/>
              <a:t>produce consistent </a:t>
            </a:r>
            <a:r>
              <a:rPr lang="en-US" dirty="0"/>
              <a:t>results when administered </a:t>
            </a:r>
            <a:r>
              <a:rPr lang="en-US" dirty="0" smtClean="0"/>
              <a:t>on repeated </a:t>
            </a:r>
            <a:r>
              <a:rPr lang="en-US" dirty="0"/>
              <a:t>occasions under similar </a:t>
            </a:r>
            <a:r>
              <a:rPr lang="en-US" dirty="0" smtClean="0"/>
              <a:t>conditions</a:t>
            </a:r>
          </a:p>
          <a:p>
            <a:r>
              <a:rPr lang="en-US" b="1" dirty="0" smtClean="0"/>
              <a:t>Validity</a:t>
            </a:r>
          </a:p>
          <a:p>
            <a:pPr lvl="1"/>
            <a:r>
              <a:rPr lang="en-US" dirty="0"/>
              <a:t>A</a:t>
            </a:r>
            <a:r>
              <a:rPr lang="en-US" dirty="0" smtClean="0"/>
              <a:t>bility </a:t>
            </a:r>
            <a:r>
              <a:rPr lang="en-US" dirty="0"/>
              <a:t>of a test to </a:t>
            </a:r>
            <a:r>
              <a:rPr lang="en-US" dirty="0" smtClean="0"/>
              <a:t>measure what </a:t>
            </a:r>
            <a:r>
              <a:rPr lang="en-US" dirty="0"/>
              <a:t>it is intended to </a:t>
            </a:r>
            <a:r>
              <a:rPr lang="en-US" dirty="0" smtClean="0"/>
              <a:t>measure</a:t>
            </a:r>
            <a:endParaRPr lang="en-US" dirty="0"/>
          </a:p>
        </p:txBody>
      </p:sp>
    </p:spTree>
    <p:extLst>
      <p:ext uri="{BB962C8B-B14F-4D97-AF65-F5344CB8AC3E}">
        <p14:creationId xmlns:p14="http://schemas.microsoft.com/office/powerpoint/2010/main" val="34672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Normal Curve </a:t>
            </a:r>
            <a:r>
              <a:rPr lang="en-US" dirty="0" smtClean="0"/>
              <a:t>of Distribution </a:t>
            </a:r>
            <a:r>
              <a:rPr lang="en-US" dirty="0"/>
              <a:t>of IQ Scores</a:t>
            </a:r>
          </a:p>
        </p:txBody>
      </p:sp>
      <p:pic>
        <p:nvPicPr>
          <p:cNvPr id="4" name="Picture 3" descr="THe figure shows a bell curve with the distributions of I Q scores. The data show that The distribution of IQ scores on the WAIS-IV in the general population tends to follow a bell-shaped normal curve, with the average score defined as 100. Notice that 68 percent of the scores fall within the  “normal” IQ range of 85 to 115. Ninety-five percent of the general population score between 70 and 130, while only one-tenth of 1 percent score lower than 55 or higher than 145. &#10;" title="Fig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032000"/>
            <a:ext cx="8386862" cy="3573834"/>
          </a:xfrm>
          <a:prstGeom prst="rect">
            <a:avLst/>
          </a:prstGeom>
        </p:spPr>
      </p:pic>
    </p:spTree>
    <p:extLst>
      <p:ext uri="{BB962C8B-B14F-4D97-AF65-F5344CB8AC3E}">
        <p14:creationId xmlns:p14="http://schemas.microsoft.com/office/powerpoint/2010/main" val="4231738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68442" y="1145381"/>
            <a:ext cx="3176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eaLnBrk="1" hangingPunct="1"/>
            <a:r>
              <a:rPr lang="en-US" altLang="en-US" sz="2400" b="1" dirty="0"/>
              <a:t>All raw scores converted to standardized scores</a:t>
            </a:r>
          </a:p>
          <a:p>
            <a:pPr algn="l" eaLnBrk="1" hangingPunct="1"/>
            <a:r>
              <a:rPr lang="en-US" altLang="en-US" sz="2400" b="1" dirty="0"/>
              <a:t>Normal distribution</a:t>
            </a:r>
          </a:p>
          <a:p>
            <a:pPr algn="l" eaLnBrk="1" hangingPunct="1"/>
            <a:r>
              <a:rPr lang="en-US" altLang="en-US" sz="2400" b="1" dirty="0"/>
              <a:t>Mean of 100</a:t>
            </a:r>
          </a:p>
          <a:p>
            <a:pPr algn="l" eaLnBrk="1" hangingPunct="1"/>
            <a:r>
              <a:rPr lang="en-US" altLang="en-US" sz="2400" b="1" dirty="0"/>
              <a:t>Standard deviation of 15</a:t>
            </a:r>
          </a:p>
          <a:p>
            <a:pPr algn="l" eaLnBrk="1" hangingPunct="1"/>
            <a:r>
              <a:rPr lang="en-US" altLang="en-US" sz="2400" b="1" dirty="0"/>
              <a:t>&lt;1% above 145 or below 55</a:t>
            </a:r>
          </a:p>
        </p:txBody>
      </p:sp>
      <p:pic>
        <p:nvPicPr>
          <p:cNvPr id="27652" name="Picture 5" descr="07-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19400"/>
            <a:ext cx="60198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3581400" y="5638800"/>
            <a:ext cx="5008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400">
                <a:solidFill>
                  <a:schemeClr val="accent2"/>
                </a:solidFill>
                <a:latin typeface="Helvetica" pitchFamily="34" charset="0"/>
              </a:defRPr>
            </a:lvl1pPr>
            <a:lvl2pPr marL="742950" indent="-285750">
              <a:spcBef>
                <a:spcPct val="20000"/>
              </a:spcBef>
              <a:buChar char="–"/>
              <a:defRPr sz="3000">
                <a:solidFill>
                  <a:schemeClr val="hlink"/>
                </a:solidFill>
                <a:latin typeface="Helvetica" pitchFamily="34" charset="0"/>
              </a:defRPr>
            </a:lvl2pPr>
            <a:lvl3pPr marL="1143000" indent="-228600">
              <a:spcBef>
                <a:spcPct val="20000"/>
              </a:spcBef>
              <a:buChar char="•"/>
              <a:defRPr sz="2800">
                <a:solidFill>
                  <a:schemeClr val="tx1"/>
                </a:solidFill>
                <a:latin typeface="Helvetica" pitchFamily="34" charset="0"/>
              </a:defRPr>
            </a:lvl3pPr>
            <a:lvl4pPr marL="1600200" indent="-228600">
              <a:spcBef>
                <a:spcPct val="20000"/>
              </a:spcBef>
              <a:buChar char="–"/>
              <a:defRPr sz="2400">
                <a:solidFill>
                  <a:schemeClr val="tx1"/>
                </a:solidFill>
                <a:latin typeface="Helvetica" pitchFamily="34" charset="0"/>
              </a:defRPr>
            </a:lvl4pPr>
            <a:lvl5pPr marL="2057400" indent="-228600">
              <a:spcBef>
                <a:spcPct val="20000"/>
              </a:spcBef>
              <a:buChar char="»"/>
              <a:defRPr sz="2000">
                <a:solidFill>
                  <a:schemeClr val="tx1"/>
                </a:solidFill>
                <a:latin typeface="Helvetica" pitchFamily="34" charset="0"/>
              </a:defRPr>
            </a:lvl5pPr>
            <a:lvl6pPr marL="2514600" indent="-228600" eaLnBrk="0" fontAlgn="base" hangingPunct="0">
              <a:spcBef>
                <a:spcPct val="20000"/>
              </a:spcBef>
              <a:spcAft>
                <a:spcPct val="0"/>
              </a:spcAft>
              <a:buChar char="»"/>
              <a:defRPr sz="2000">
                <a:solidFill>
                  <a:schemeClr val="tx1"/>
                </a:solidFill>
                <a:latin typeface="Helvetica" pitchFamily="34" charset="0"/>
              </a:defRPr>
            </a:lvl6pPr>
            <a:lvl7pPr marL="2971800" indent="-228600" eaLnBrk="0" fontAlgn="base" hangingPunct="0">
              <a:spcBef>
                <a:spcPct val="20000"/>
              </a:spcBef>
              <a:spcAft>
                <a:spcPct val="0"/>
              </a:spcAft>
              <a:buChar char="»"/>
              <a:defRPr sz="2000">
                <a:solidFill>
                  <a:schemeClr val="tx1"/>
                </a:solidFill>
                <a:latin typeface="Helvetica" pitchFamily="34" charset="0"/>
              </a:defRPr>
            </a:lvl7pPr>
            <a:lvl8pPr marL="3429000" indent="-228600" eaLnBrk="0" fontAlgn="base" hangingPunct="0">
              <a:spcBef>
                <a:spcPct val="20000"/>
              </a:spcBef>
              <a:spcAft>
                <a:spcPct val="0"/>
              </a:spcAft>
              <a:buChar char="»"/>
              <a:defRPr sz="2000">
                <a:solidFill>
                  <a:schemeClr val="tx1"/>
                </a:solidFill>
                <a:latin typeface="Helvetica" pitchFamily="34" charset="0"/>
              </a:defRPr>
            </a:lvl8pPr>
            <a:lvl9pPr marL="3886200" indent="-228600" eaLnBrk="0" fontAlgn="base" hangingPunct="0">
              <a:spcBef>
                <a:spcPct val="20000"/>
              </a:spcBef>
              <a:spcAft>
                <a:spcPct val="0"/>
              </a:spcAft>
              <a:buChar char="»"/>
              <a:defRPr sz="2000">
                <a:solidFill>
                  <a:schemeClr val="tx1"/>
                </a:solidFill>
                <a:latin typeface="Helvetica" pitchFamily="34" charset="0"/>
              </a:defRPr>
            </a:lvl9pPr>
          </a:lstStyle>
          <a:p>
            <a:pPr algn="l">
              <a:spcBef>
                <a:spcPct val="0"/>
              </a:spcBef>
              <a:buFontTx/>
              <a:buNone/>
            </a:pPr>
            <a:r>
              <a:rPr lang="en-US" altLang="en-US" sz="2400">
                <a:solidFill>
                  <a:schemeClr val="tx1"/>
                </a:solidFill>
                <a:latin typeface="Lucida Grande" pitchFamily="28" charset="0"/>
              </a:rPr>
              <a:t>68% will score between 85 and 115</a:t>
            </a:r>
          </a:p>
        </p:txBody>
      </p:sp>
    </p:spTree>
    <p:extLst>
      <p:ext uri="{BB962C8B-B14F-4D97-AF65-F5344CB8AC3E}">
        <p14:creationId xmlns:p14="http://schemas.microsoft.com/office/powerpoint/2010/main" val="3571807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Theories of Intelligence</a:t>
            </a:r>
          </a:p>
        </p:txBody>
      </p:sp>
      <p:sp>
        <p:nvSpPr>
          <p:cNvPr id="30723" name="Rectangle 3"/>
          <p:cNvSpPr>
            <a:spLocks noGrp="1" noChangeArrowheads="1"/>
          </p:cNvSpPr>
          <p:nvPr>
            <p:ph type="body" idx="1"/>
          </p:nvPr>
        </p:nvSpPr>
        <p:spPr/>
        <p:txBody>
          <a:bodyPr/>
          <a:lstStyle/>
          <a:p>
            <a:pPr algn="l" eaLnBrk="1" hangingPunct="1"/>
            <a:r>
              <a:rPr lang="en-US" altLang="en-US" smtClean="0"/>
              <a:t>Charles Spearman—</a:t>
            </a:r>
            <a:r>
              <a:rPr lang="en-US" altLang="en-US" i="1" smtClean="0"/>
              <a:t>g </a:t>
            </a:r>
            <a:r>
              <a:rPr lang="en-US" altLang="en-US" smtClean="0"/>
              <a:t>factor</a:t>
            </a:r>
          </a:p>
          <a:p>
            <a:pPr algn="l" eaLnBrk="1" hangingPunct="1"/>
            <a:r>
              <a:rPr lang="en-US" altLang="en-US" smtClean="0"/>
              <a:t>Louis Thurstone—intelligence as a person’s “pattern” of mental abilities</a:t>
            </a:r>
          </a:p>
          <a:p>
            <a:pPr algn="l" eaLnBrk="1" hangingPunct="1"/>
            <a:r>
              <a:rPr lang="en-US" altLang="en-US" smtClean="0"/>
              <a:t>Howard Gardner—multiple intelligences</a:t>
            </a:r>
          </a:p>
          <a:p>
            <a:pPr algn="l" eaLnBrk="1" hangingPunct="1"/>
            <a:r>
              <a:rPr lang="en-US" altLang="en-US" smtClean="0"/>
              <a:t>Robert Sternberg—triarchic theory</a:t>
            </a:r>
          </a:p>
        </p:txBody>
      </p:sp>
    </p:spTree>
    <p:extLst>
      <p:ext uri="{BB962C8B-B14F-4D97-AF65-F5344CB8AC3E}">
        <p14:creationId xmlns:p14="http://schemas.microsoft.com/office/powerpoint/2010/main" val="40151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Problems and Making Decisions</a:t>
            </a:r>
            <a:endParaRPr lang="en-US" dirty="0"/>
          </a:p>
        </p:txBody>
      </p:sp>
      <p:sp>
        <p:nvSpPr>
          <p:cNvPr id="3" name="Content Placeholder 2"/>
          <p:cNvSpPr>
            <a:spLocks noGrp="1"/>
          </p:cNvSpPr>
          <p:nvPr>
            <p:ph idx="1"/>
          </p:nvPr>
        </p:nvSpPr>
        <p:spPr>
          <a:xfrm>
            <a:off x="457201" y="1600200"/>
            <a:ext cx="5065988" cy="4525963"/>
          </a:xfrm>
          <a:solidFill>
            <a:schemeClr val="bg2"/>
          </a:solidFill>
        </p:spPr>
        <p:txBody>
          <a:bodyPr>
            <a:normAutofit/>
          </a:bodyPr>
          <a:lstStyle/>
          <a:p>
            <a:r>
              <a:rPr lang="en-US" b="1" dirty="0" smtClean="0"/>
              <a:t>Problem-solving strategies</a:t>
            </a:r>
          </a:p>
          <a:p>
            <a:pPr lvl="1"/>
            <a:r>
              <a:rPr lang="en-US" b="1" dirty="0" smtClean="0">
                <a:solidFill>
                  <a:srgbClr val="000000"/>
                </a:solidFill>
              </a:rPr>
              <a:t>Trial and error</a:t>
            </a:r>
            <a:r>
              <a:rPr lang="en-US" dirty="0" smtClean="0">
                <a:solidFill>
                  <a:srgbClr val="000000"/>
                </a:solidFill>
              </a:rPr>
              <a:t>: </a:t>
            </a:r>
            <a:r>
              <a:rPr lang="en-US" dirty="0">
                <a:solidFill>
                  <a:srgbClr val="000000"/>
                </a:solidFill>
                <a:latin typeface="Arial" pitchFamily="34" charset="0"/>
                <a:ea typeface="Times New Roman" pitchFamily="18" charset="0"/>
                <a:cs typeface="Arial" pitchFamily="34" charset="0"/>
              </a:rPr>
              <a:t>Trying a variety of solutions and eliminating those that don’t </a:t>
            </a:r>
            <a:r>
              <a:rPr lang="en-US" dirty="0" smtClean="0">
                <a:solidFill>
                  <a:srgbClr val="000000"/>
                </a:solidFill>
                <a:latin typeface="Arial" pitchFamily="34" charset="0"/>
                <a:ea typeface="Times New Roman" pitchFamily="18" charset="0"/>
                <a:cs typeface="Arial" pitchFamily="34" charset="0"/>
              </a:rPr>
              <a:t>work</a:t>
            </a:r>
            <a:br>
              <a:rPr lang="en-US" dirty="0" smtClean="0">
                <a:solidFill>
                  <a:srgbClr val="000000"/>
                </a:solidFill>
                <a:latin typeface="Arial" pitchFamily="34" charset="0"/>
                <a:ea typeface="Times New Roman" pitchFamily="18" charset="0"/>
                <a:cs typeface="Arial" pitchFamily="34" charset="0"/>
              </a:rPr>
            </a:br>
            <a:endParaRPr lang="en-US" dirty="0" smtClean="0"/>
          </a:p>
          <a:p>
            <a:pPr marL="457200" lvl="1" indent="0">
              <a:buNone/>
            </a:pPr>
            <a:endParaRPr lang="en-US" dirty="0">
              <a:solidFill>
                <a:srgbClr val="000000"/>
              </a:solidFill>
              <a:latin typeface="Arial" pitchFamily="34" charset="0"/>
              <a:ea typeface="Calibri" pitchFamily="34" charset="0"/>
              <a:cs typeface="Arial" pitchFamily="34" charset="0"/>
            </a:endParaRPr>
          </a:p>
          <a:p>
            <a:pPr lvl="1"/>
            <a:endParaRPr lang="en-US" dirty="0" smtClean="0"/>
          </a:p>
        </p:txBody>
      </p:sp>
      <p:pic>
        <p:nvPicPr>
          <p:cNvPr id="4" name="Picture 3" title="Photo of a chef"/>
          <p:cNvPicPr>
            <a:picLocks noChangeAspect="1"/>
          </p:cNvPicPr>
          <p:nvPr/>
        </p:nvPicPr>
        <p:blipFill>
          <a:blip r:embed="rId3"/>
          <a:stretch>
            <a:fillRect/>
          </a:stretch>
        </p:blipFill>
        <p:spPr>
          <a:xfrm>
            <a:off x="5636896" y="1612461"/>
            <a:ext cx="3112452" cy="3781244"/>
          </a:xfrm>
          <a:prstGeom prst="rect">
            <a:avLst/>
          </a:prstGeom>
        </p:spPr>
      </p:pic>
      <p:sp>
        <p:nvSpPr>
          <p:cNvPr id="6" name="Rectangle 5"/>
          <p:cNvSpPr/>
          <p:nvPr/>
        </p:nvSpPr>
        <p:spPr>
          <a:xfrm>
            <a:off x="5623976" y="5401746"/>
            <a:ext cx="3229628" cy="923330"/>
          </a:xfrm>
          <a:prstGeom prst="rect">
            <a:avLst/>
          </a:prstGeom>
        </p:spPr>
        <p:txBody>
          <a:bodyPr wrap="square">
            <a:spAutoFit/>
          </a:bodyPr>
          <a:lstStyle/>
          <a:p>
            <a:r>
              <a:rPr lang="en-US" dirty="0"/>
              <a:t>Recipes are often developed through a process of trial and error.</a:t>
            </a:r>
          </a:p>
        </p:txBody>
      </p:sp>
      <p:sp>
        <p:nvSpPr>
          <p:cNvPr id="5" name="TextBox 4"/>
          <p:cNvSpPr txBox="1"/>
          <p:nvPr/>
        </p:nvSpPr>
        <p:spPr>
          <a:xfrm rot="16200000">
            <a:off x="7937500" y="4508500"/>
            <a:ext cx="1351652" cy="215444"/>
          </a:xfrm>
          <a:prstGeom prst="rect">
            <a:avLst/>
          </a:prstGeom>
          <a:noFill/>
        </p:spPr>
        <p:txBody>
          <a:bodyPr wrap="none" rtlCol="0">
            <a:spAutoFit/>
          </a:bodyPr>
          <a:lstStyle/>
          <a:p>
            <a:r>
              <a:rPr lang="en-US" sz="800" dirty="0"/>
              <a:t>REUTERS/Cheryl Ravelo</a:t>
            </a:r>
          </a:p>
        </p:txBody>
      </p:sp>
    </p:spTree>
    <p:extLst>
      <p:ext uri="{BB962C8B-B14F-4D97-AF65-F5344CB8AC3E}">
        <p14:creationId xmlns:p14="http://schemas.microsoft.com/office/powerpoint/2010/main" val="2119611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Intelligence</a:t>
            </a:r>
            <a:endParaRPr lang="en-US" dirty="0"/>
          </a:p>
        </p:txBody>
      </p:sp>
      <p:sp>
        <p:nvSpPr>
          <p:cNvPr id="3" name="Content Placeholder 2"/>
          <p:cNvSpPr>
            <a:spLocks noGrp="1"/>
          </p:cNvSpPr>
          <p:nvPr>
            <p:ph idx="1"/>
          </p:nvPr>
        </p:nvSpPr>
        <p:spPr>
          <a:xfrm>
            <a:off x="457200" y="1600200"/>
            <a:ext cx="4812632" cy="4525963"/>
          </a:xfrm>
        </p:spPr>
        <p:txBody>
          <a:bodyPr/>
          <a:lstStyle/>
          <a:p>
            <a:r>
              <a:rPr lang="en-US" b="1" dirty="0" smtClean="0"/>
              <a:t>Spearman</a:t>
            </a:r>
          </a:p>
          <a:p>
            <a:pPr lvl="1"/>
            <a:r>
              <a:rPr lang="en-US" dirty="0" smtClean="0"/>
              <a:t>Believed that single factor (</a:t>
            </a:r>
            <a:r>
              <a:rPr lang="en-US" i="1" dirty="0" smtClean="0"/>
              <a:t>g</a:t>
            </a:r>
            <a:r>
              <a:rPr lang="en-US" dirty="0" smtClean="0"/>
              <a:t>) underlies many different kinds of mental abilities</a:t>
            </a:r>
          </a:p>
          <a:p>
            <a:pPr lvl="1"/>
            <a:r>
              <a:rPr lang="en-US" dirty="0" smtClean="0"/>
              <a:t>Posed that level of intelligence was equivalent to his or her level of “mental energy”</a:t>
            </a:r>
          </a:p>
          <a:p>
            <a:pPr lvl="1"/>
            <a:r>
              <a:rPr lang="en-US" dirty="0" smtClean="0"/>
              <a:t>Found scores on different tests tended to be similar</a:t>
            </a:r>
            <a:endParaRPr lang="en-US" dirty="0"/>
          </a:p>
        </p:txBody>
      </p:sp>
      <p:pic>
        <p:nvPicPr>
          <p:cNvPr id="4" name="Picture 2" descr="http://individualdifferences.net/Spear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01253"/>
            <a:ext cx="27813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97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Intelligence</a:t>
            </a:r>
            <a:endParaRPr lang="en-US" dirty="0"/>
          </a:p>
        </p:txBody>
      </p:sp>
      <p:sp>
        <p:nvSpPr>
          <p:cNvPr id="3" name="Content Placeholder 2"/>
          <p:cNvSpPr>
            <a:spLocks noGrp="1"/>
          </p:cNvSpPr>
          <p:nvPr>
            <p:ph idx="1"/>
          </p:nvPr>
        </p:nvSpPr>
        <p:spPr>
          <a:xfrm>
            <a:off x="457200" y="1600200"/>
            <a:ext cx="5245768" cy="4525963"/>
          </a:xfrm>
        </p:spPr>
        <p:txBody>
          <a:bodyPr/>
          <a:lstStyle/>
          <a:p>
            <a:r>
              <a:rPr lang="en-US" b="1" dirty="0" smtClean="0"/>
              <a:t>Thurstone</a:t>
            </a:r>
          </a:p>
          <a:p>
            <a:pPr lvl="1"/>
            <a:r>
              <a:rPr lang="en-US" dirty="0" smtClean="0"/>
              <a:t>Proposed seven different primary mental abilities, each relatively independent of intelligence</a:t>
            </a:r>
          </a:p>
          <a:p>
            <a:pPr lvl="1"/>
            <a:r>
              <a:rPr lang="en-US" dirty="0" smtClean="0"/>
              <a:t>Suggested intelligence is cluster of abilities</a:t>
            </a:r>
          </a:p>
          <a:p>
            <a:pPr lvl="1"/>
            <a:r>
              <a:rPr lang="en-US" dirty="0" smtClean="0"/>
              <a:t>Believed intelligence was too diverse to be quantified in single number or IQ score</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907" y="2013451"/>
            <a:ext cx="24257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941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33400"/>
            <a:ext cx="8229600" cy="1143000"/>
          </a:xfrm>
        </p:spPr>
        <p:txBody>
          <a:bodyPr/>
          <a:lstStyle/>
          <a:p>
            <a:r>
              <a:rPr lang="en-US" altLang="en-US" smtClean="0"/>
              <a:t>Louis Thurstone</a:t>
            </a:r>
          </a:p>
        </p:txBody>
      </p:sp>
      <p:sp>
        <p:nvSpPr>
          <p:cNvPr id="32771" name="Text Placeholder 2"/>
          <p:cNvSpPr>
            <a:spLocks noGrp="1"/>
          </p:cNvSpPr>
          <p:nvPr>
            <p:ph type="body" idx="1"/>
          </p:nvPr>
        </p:nvSpPr>
        <p:spPr/>
        <p:txBody>
          <a:bodyPr/>
          <a:lstStyle/>
          <a:p>
            <a:r>
              <a:rPr lang="en-US" altLang="en-US" smtClean="0"/>
              <a:t>7 Primary Mental Abilities</a:t>
            </a:r>
          </a:p>
        </p:txBody>
      </p:sp>
      <p:sp>
        <p:nvSpPr>
          <p:cNvPr id="32772" name="Content Placeholder 3"/>
          <p:cNvSpPr>
            <a:spLocks noGrp="1"/>
          </p:cNvSpPr>
          <p:nvPr>
            <p:ph sz="half" idx="2"/>
          </p:nvPr>
        </p:nvSpPr>
        <p:spPr/>
        <p:txBody>
          <a:bodyPr/>
          <a:lstStyle/>
          <a:p>
            <a:r>
              <a:rPr lang="en-US" altLang="en-US" smtClean="0"/>
              <a:t>Verbal comprehension</a:t>
            </a:r>
          </a:p>
          <a:p>
            <a:r>
              <a:rPr lang="en-US" altLang="en-US" smtClean="0"/>
              <a:t>Word fluency</a:t>
            </a:r>
          </a:p>
          <a:p>
            <a:r>
              <a:rPr lang="en-US" altLang="en-US" smtClean="0"/>
              <a:t>Spatial visualization</a:t>
            </a:r>
          </a:p>
          <a:p>
            <a:r>
              <a:rPr lang="en-US" altLang="en-US" smtClean="0"/>
              <a:t>Numerical ability</a:t>
            </a:r>
          </a:p>
          <a:p>
            <a:r>
              <a:rPr lang="en-US" altLang="en-US" smtClean="0"/>
              <a:t>Reasoning</a:t>
            </a:r>
          </a:p>
          <a:p>
            <a:r>
              <a:rPr lang="en-US" altLang="en-US" smtClean="0"/>
              <a:t>Perceptual speed</a:t>
            </a:r>
          </a:p>
          <a:p>
            <a:r>
              <a:rPr lang="en-US" altLang="en-US" smtClean="0"/>
              <a:t>Memory</a:t>
            </a:r>
          </a:p>
          <a:p>
            <a:endParaRPr lang="en-US" altLang="en-US" smtClean="0"/>
          </a:p>
        </p:txBody>
      </p:sp>
      <p:sp>
        <p:nvSpPr>
          <p:cNvPr id="32773" name="Text Placeholder 4"/>
          <p:cNvSpPr>
            <a:spLocks noGrp="1"/>
          </p:cNvSpPr>
          <p:nvPr>
            <p:ph type="body" sz="quarter" idx="3"/>
          </p:nvPr>
        </p:nvSpPr>
        <p:spPr/>
        <p:txBody>
          <a:bodyPr/>
          <a:lstStyle/>
          <a:p>
            <a:endParaRPr lang="en-US" altLang="en-US" smtClean="0"/>
          </a:p>
        </p:txBody>
      </p:sp>
      <p:sp>
        <p:nvSpPr>
          <p:cNvPr id="32774" name="Content Placeholder 5"/>
          <p:cNvSpPr>
            <a:spLocks noGrp="1"/>
          </p:cNvSpPr>
          <p:nvPr>
            <p:ph sz="quarter" idx="4"/>
          </p:nvPr>
        </p:nvSpPr>
        <p:spPr/>
        <p:txBody>
          <a:bodyPr/>
          <a:lstStyle/>
          <a:p>
            <a:endParaRPr lang="en-US" altLang="en-US" smtClean="0"/>
          </a:p>
        </p:txBody>
      </p:sp>
      <p:pic>
        <p:nvPicPr>
          <p:cNvPr id="32775" name="Picture 2" descr="http://www.math.yorku.ca/SCS/Gallery/images/portraits/thurst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2430463"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093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Intelligence</a:t>
            </a:r>
            <a:endParaRPr lang="en-US" dirty="0"/>
          </a:p>
        </p:txBody>
      </p:sp>
      <p:sp>
        <p:nvSpPr>
          <p:cNvPr id="3" name="Content Placeholder 2"/>
          <p:cNvSpPr>
            <a:spLocks noGrp="1"/>
          </p:cNvSpPr>
          <p:nvPr>
            <p:ph idx="1"/>
          </p:nvPr>
        </p:nvSpPr>
        <p:spPr/>
        <p:txBody>
          <a:bodyPr/>
          <a:lstStyle/>
          <a:p>
            <a:r>
              <a:rPr lang="en-US" b="1" dirty="0" smtClean="0"/>
              <a:t>Gardner</a:t>
            </a:r>
          </a:p>
          <a:p>
            <a:pPr lvl="1"/>
            <a:r>
              <a:rPr lang="en-US" dirty="0" smtClean="0"/>
              <a:t>Mental abilities are independent of each others and cannot be accurately reflected in single measure of intelligence</a:t>
            </a:r>
          </a:p>
          <a:p>
            <a:pPr lvl="1"/>
            <a:r>
              <a:rPr lang="en-US" dirty="0" smtClean="0"/>
              <a:t>Looked at skills and products valued in different cultures</a:t>
            </a:r>
          </a:p>
          <a:p>
            <a:pPr lvl="1"/>
            <a:r>
              <a:rPr lang="en-US" dirty="0" smtClean="0"/>
              <a:t>Identified eight distinct, independent intelligence; ninth awaiting further research (existential intelligence)</a:t>
            </a:r>
            <a:endParaRPr lang="en-US" dirty="0"/>
          </a:p>
        </p:txBody>
      </p:sp>
    </p:spTree>
    <p:extLst>
      <p:ext uri="{BB962C8B-B14F-4D97-AF65-F5344CB8AC3E}">
        <p14:creationId xmlns:p14="http://schemas.microsoft.com/office/powerpoint/2010/main" val="460909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Gardner’s </a:t>
            </a:r>
            <a:r>
              <a:rPr lang="en-US" dirty="0" smtClean="0"/>
              <a:t>Multiple Intelligences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844307657"/>
              </p:ext>
            </p:extLst>
          </p:nvPr>
        </p:nvGraphicFramePr>
        <p:xfrm>
          <a:off x="335548" y="2006600"/>
          <a:ext cx="8293101" cy="4851400"/>
        </p:xfrm>
        <a:graphic>
          <a:graphicData uri="http://schemas.openxmlformats.org/drawingml/2006/table">
            <a:tbl>
              <a:tblPr bandRow="1">
                <a:tableStyleId>{3C2FFA5D-87B4-456A-9821-1D502468CF0F}</a:tableStyleId>
              </a:tblPr>
              <a:tblGrid>
                <a:gridCol w="2476500"/>
                <a:gridCol w="5816601"/>
              </a:tblGrid>
              <a:tr h="606425">
                <a:tc>
                  <a:txBody>
                    <a:bodyPr/>
                    <a:lstStyle/>
                    <a:p>
                      <a:pPr algn="l" fontAlgn="ctr"/>
                      <a:r>
                        <a:rPr lang="en-US" sz="1600" b="1" i="0" u="none" strike="noStrike" dirty="0">
                          <a:solidFill>
                            <a:srgbClr val="000000"/>
                          </a:solidFill>
                          <a:effectLst/>
                          <a:latin typeface="+mn-lt"/>
                        </a:rPr>
                        <a:t>Linguistic intelligence</a:t>
                      </a:r>
                    </a:p>
                  </a:txBody>
                  <a:tcPr marT="12700" marB="0" anchor="ctr"/>
                </a:tc>
                <a:tc>
                  <a:txBody>
                    <a:bodyPr/>
                    <a:lstStyle/>
                    <a:p>
                      <a:pPr algn="l" fontAlgn="ctr"/>
                      <a:r>
                        <a:rPr lang="en-US" sz="1600" b="0" i="0" u="none" strike="noStrike" dirty="0">
                          <a:solidFill>
                            <a:srgbClr val="000000"/>
                          </a:solidFill>
                          <a:effectLst/>
                          <a:latin typeface="+mn-lt"/>
                        </a:rPr>
                        <a:t>Adept use of language: poet, writer, </a:t>
                      </a:r>
                      <a:r>
                        <a:rPr lang="en-US" sz="1600" b="0" i="0" u="none" strike="noStrike" dirty="0" smtClean="0">
                          <a:solidFill>
                            <a:srgbClr val="000000"/>
                          </a:solidFill>
                          <a:effectLst/>
                          <a:latin typeface="+mn-lt"/>
                        </a:rPr>
                        <a:t>public speaker</a:t>
                      </a:r>
                      <a:r>
                        <a:rPr lang="en-US" sz="1600" b="0" i="0" u="none" strike="noStrike" dirty="0">
                          <a:solidFill>
                            <a:srgbClr val="000000"/>
                          </a:solidFill>
                          <a:effectLst/>
                          <a:latin typeface="+mn-lt"/>
                        </a:rPr>
                        <a:t>, native </a:t>
                      </a:r>
                      <a:r>
                        <a:rPr lang="en-US" sz="1600" b="0" i="0" u="none" strike="noStrike" dirty="0" smtClean="0">
                          <a:solidFill>
                            <a:srgbClr val="000000"/>
                          </a:solidFill>
                          <a:effectLst/>
                          <a:latin typeface="+mn-lt"/>
                        </a:rPr>
                        <a:t>storyteller </a:t>
                      </a:r>
                      <a:endParaRPr lang="en-US" sz="1600" b="0" i="0" u="none" strike="noStrike" dirty="0">
                        <a:solidFill>
                          <a:srgbClr val="000000"/>
                        </a:solidFill>
                        <a:effectLst/>
                        <a:latin typeface="+mn-lt"/>
                      </a:endParaRPr>
                    </a:p>
                  </a:txBody>
                  <a:tcPr marT="12700" marB="0" anchor="ctr"/>
                </a:tc>
              </a:tr>
              <a:tr h="606425">
                <a:tc>
                  <a:txBody>
                    <a:bodyPr/>
                    <a:lstStyle/>
                    <a:p>
                      <a:pPr algn="l" fontAlgn="ctr"/>
                      <a:r>
                        <a:rPr lang="en-US" sz="1600" b="1" i="0" u="none" strike="noStrike" dirty="0">
                          <a:solidFill>
                            <a:srgbClr val="000000"/>
                          </a:solidFill>
                          <a:effectLst/>
                          <a:latin typeface="+mn-lt"/>
                        </a:rPr>
                        <a:t>Logical-mathematical intelligence</a:t>
                      </a:r>
                    </a:p>
                  </a:txBody>
                  <a:tcPr marT="12700" marB="0" anchor="ctr"/>
                </a:tc>
                <a:tc>
                  <a:txBody>
                    <a:bodyPr/>
                    <a:lstStyle/>
                    <a:p>
                      <a:pPr algn="l" fontAlgn="ctr"/>
                      <a:r>
                        <a:rPr lang="en-US" sz="1600" b="0" i="0" u="none" strike="noStrike" dirty="0">
                          <a:solidFill>
                            <a:srgbClr val="000000"/>
                          </a:solidFill>
                          <a:effectLst/>
                          <a:latin typeface="+mn-lt"/>
                        </a:rPr>
                        <a:t>Logical, mathematical, and scientific ability</a:t>
                      </a:r>
                      <a:r>
                        <a:rPr lang="en-US" sz="1600" b="0" i="0" u="none" strike="noStrike" dirty="0" smtClean="0">
                          <a:solidFill>
                            <a:srgbClr val="000000"/>
                          </a:solidFill>
                          <a:effectLst/>
                          <a:latin typeface="+mn-lt"/>
                        </a:rPr>
                        <a:t>: scientist</a:t>
                      </a:r>
                      <a:r>
                        <a:rPr lang="en-US" sz="1600" b="0" i="0" u="none" strike="noStrike" dirty="0">
                          <a:solidFill>
                            <a:srgbClr val="000000"/>
                          </a:solidFill>
                          <a:effectLst/>
                          <a:latin typeface="+mn-lt"/>
                        </a:rPr>
                        <a:t>, mathematician, navigator, surveyor</a:t>
                      </a:r>
                    </a:p>
                  </a:txBody>
                  <a:tcPr marT="12700" marB="0" anchor="ctr"/>
                </a:tc>
              </a:tr>
              <a:tr h="606425">
                <a:tc>
                  <a:txBody>
                    <a:bodyPr/>
                    <a:lstStyle/>
                    <a:p>
                      <a:pPr algn="l" fontAlgn="ctr"/>
                      <a:r>
                        <a:rPr lang="en-US" sz="1600" b="1" i="0" u="none" strike="noStrike" dirty="0">
                          <a:solidFill>
                            <a:srgbClr val="000000"/>
                          </a:solidFill>
                          <a:effectLst/>
                          <a:latin typeface="+mn-lt"/>
                        </a:rPr>
                        <a:t>Musical intelligence </a:t>
                      </a:r>
                    </a:p>
                  </a:txBody>
                  <a:tcPr marT="12700" marB="0" anchor="ctr"/>
                </a:tc>
                <a:tc>
                  <a:txBody>
                    <a:bodyPr/>
                    <a:lstStyle/>
                    <a:p>
                      <a:pPr algn="l" fontAlgn="ctr"/>
                      <a:r>
                        <a:rPr lang="en-US" sz="1600" b="0" i="0" u="none" strike="noStrike" dirty="0">
                          <a:solidFill>
                            <a:srgbClr val="000000"/>
                          </a:solidFill>
                          <a:effectLst/>
                          <a:latin typeface="+mn-lt"/>
                        </a:rPr>
                        <a:t>Ability to create, synthesize, or perform music</a:t>
                      </a:r>
                      <a:r>
                        <a:rPr lang="en-US" sz="1600" b="0" i="0" u="none" strike="noStrike" dirty="0" smtClean="0">
                          <a:solidFill>
                            <a:srgbClr val="000000"/>
                          </a:solidFill>
                          <a:effectLst/>
                          <a:latin typeface="+mn-lt"/>
                        </a:rPr>
                        <a:t>: musician</a:t>
                      </a:r>
                      <a:r>
                        <a:rPr lang="en-US" sz="1600" b="0" i="0" u="none" strike="noStrike" dirty="0">
                          <a:solidFill>
                            <a:srgbClr val="000000"/>
                          </a:solidFill>
                          <a:effectLst/>
                          <a:latin typeface="+mn-lt"/>
                        </a:rPr>
                        <a:t>, composer, </a:t>
                      </a:r>
                      <a:r>
                        <a:rPr lang="en-US" sz="1600" b="0" i="0" u="none" strike="noStrike" dirty="0" smtClean="0">
                          <a:solidFill>
                            <a:srgbClr val="000000"/>
                          </a:solidFill>
                          <a:effectLst/>
                          <a:latin typeface="+mn-lt"/>
                        </a:rPr>
                        <a:t>singer </a:t>
                      </a:r>
                      <a:endParaRPr lang="en-US" sz="1600" b="0" i="0" u="none" strike="noStrike" dirty="0">
                        <a:solidFill>
                          <a:srgbClr val="000000"/>
                        </a:solidFill>
                        <a:effectLst/>
                        <a:latin typeface="+mn-lt"/>
                      </a:endParaRPr>
                    </a:p>
                  </a:txBody>
                  <a:tcPr marT="12700" marB="0" anchor="ctr"/>
                </a:tc>
              </a:tr>
              <a:tr h="606425">
                <a:tc>
                  <a:txBody>
                    <a:bodyPr/>
                    <a:lstStyle/>
                    <a:p>
                      <a:pPr algn="l" fontAlgn="ctr"/>
                      <a:r>
                        <a:rPr lang="en-US" sz="1600" b="1" i="0" u="none" strike="noStrike" dirty="0">
                          <a:solidFill>
                            <a:srgbClr val="000000"/>
                          </a:solidFill>
                          <a:effectLst/>
                          <a:latin typeface="+mn-lt"/>
                        </a:rPr>
                        <a:t>Spatial intelligence </a:t>
                      </a:r>
                    </a:p>
                  </a:txBody>
                  <a:tcPr marT="12700" marB="0" anchor="ctr"/>
                </a:tc>
                <a:tc>
                  <a:txBody>
                    <a:bodyPr/>
                    <a:lstStyle/>
                    <a:p>
                      <a:pPr algn="l" fontAlgn="ctr"/>
                      <a:r>
                        <a:rPr lang="en-US" sz="1600" b="0" i="0" u="none" strike="noStrike" dirty="0">
                          <a:solidFill>
                            <a:srgbClr val="000000"/>
                          </a:solidFill>
                          <a:effectLst/>
                          <a:latin typeface="+mn-lt"/>
                        </a:rPr>
                        <a:t>Ability to mentally visualize the </a:t>
                      </a:r>
                      <a:r>
                        <a:rPr lang="en-US" sz="1600" b="0" i="0" u="none" strike="noStrike" dirty="0" smtClean="0">
                          <a:solidFill>
                            <a:srgbClr val="000000"/>
                          </a:solidFill>
                          <a:effectLst/>
                          <a:latin typeface="+mn-lt"/>
                        </a:rPr>
                        <a:t>relationships of </a:t>
                      </a:r>
                      <a:r>
                        <a:rPr lang="en-US" sz="1600" b="0" i="0" u="none" strike="noStrike" dirty="0">
                          <a:solidFill>
                            <a:srgbClr val="000000"/>
                          </a:solidFill>
                          <a:effectLst/>
                          <a:latin typeface="+mn-lt"/>
                        </a:rPr>
                        <a:t>objects or movements: sculptor, painter</a:t>
                      </a:r>
                      <a:r>
                        <a:rPr lang="en-US" sz="1600" b="0" i="0" u="none" strike="noStrike" dirty="0" smtClean="0">
                          <a:solidFill>
                            <a:srgbClr val="000000"/>
                          </a:solidFill>
                          <a:effectLst/>
                          <a:latin typeface="+mn-lt"/>
                        </a:rPr>
                        <a:t>, expert </a:t>
                      </a:r>
                      <a:r>
                        <a:rPr lang="en-US" sz="1600" b="0" i="0" u="none" strike="noStrike" dirty="0">
                          <a:solidFill>
                            <a:srgbClr val="000000"/>
                          </a:solidFill>
                          <a:effectLst/>
                          <a:latin typeface="+mn-lt"/>
                        </a:rPr>
                        <a:t>chess player, </a:t>
                      </a:r>
                      <a:r>
                        <a:rPr lang="en-US" sz="1600" b="0" i="0" u="none" strike="noStrike" dirty="0" smtClean="0">
                          <a:solidFill>
                            <a:srgbClr val="000000"/>
                          </a:solidFill>
                          <a:effectLst/>
                          <a:latin typeface="+mn-lt"/>
                        </a:rPr>
                        <a:t>architect </a:t>
                      </a:r>
                      <a:endParaRPr lang="en-US" sz="1600" b="0" i="0" u="none" strike="noStrike" dirty="0">
                        <a:solidFill>
                          <a:srgbClr val="000000"/>
                        </a:solidFill>
                        <a:effectLst/>
                        <a:latin typeface="+mn-lt"/>
                      </a:endParaRPr>
                    </a:p>
                  </a:txBody>
                  <a:tcPr marT="12700" marB="0" anchor="ctr"/>
                </a:tc>
              </a:tr>
              <a:tr h="606425">
                <a:tc>
                  <a:txBody>
                    <a:bodyPr/>
                    <a:lstStyle/>
                    <a:p>
                      <a:pPr algn="l" fontAlgn="ctr"/>
                      <a:r>
                        <a:rPr lang="en-US" sz="1600" b="1" i="0" u="none" strike="noStrike" dirty="0">
                          <a:solidFill>
                            <a:srgbClr val="000000"/>
                          </a:solidFill>
                          <a:effectLst/>
                          <a:latin typeface="+mn-lt"/>
                        </a:rPr>
                        <a:t>Bodily-kinesthetic intelligence</a:t>
                      </a:r>
                    </a:p>
                  </a:txBody>
                  <a:tcPr marT="12700" marB="0" anchor="ctr"/>
                </a:tc>
                <a:tc>
                  <a:txBody>
                    <a:bodyPr/>
                    <a:lstStyle/>
                    <a:p>
                      <a:pPr algn="l" fontAlgn="ctr"/>
                      <a:r>
                        <a:rPr lang="en-US" sz="1600" b="0" i="0" u="none" strike="noStrike" dirty="0">
                          <a:solidFill>
                            <a:srgbClr val="000000"/>
                          </a:solidFill>
                          <a:effectLst/>
                          <a:latin typeface="+mn-lt"/>
                        </a:rPr>
                        <a:t>Control of bodily motions and capacity to </a:t>
                      </a:r>
                      <a:r>
                        <a:rPr lang="en-US" sz="1600" b="0" i="0" u="none" strike="noStrike" dirty="0" smtClean="0">
                          <a:solidFill>
                            <a:srgbClr val="000000"/>
                          </a:solidFill>
                          <a:effectLst/>
                          <a:latin typeface="+mn-lt"/>
                        </a:rPr>
                        <a:t>handle objects </a:t>
                      </a:r>
                      <a:r>
                        <a:rPr lang="en-US" sz="1600" b="0" i="0" u="none" strike="noStrike" dirty="0">
                          <a:solidFill>
                            <a:srgbClr val="000000"/>
                          </a:solidFill>
                          <a:effectLst/>
                          <a:latin typeface="+mn-lt"/>
                        </a:rPr>
                        <a:t>skillfully: athlete, dancer, craftsperson</a:t>
                      </a:r>
                    </a:p>
                  </a:txBody>
                  <a:tcPr marT="12700" marB="0" anchor="ctr"/>
                </a:tc>
              </a:tr>
              <a:tr h="606425">
                <a:tc>
                  <a:txBody>
                    <a:bodyPr/>
                    <a:lstStyle/>
                    <a:p>
                      <a:pPr algn="l" fontAlgn="ctr"/>
                      <a:r>
                        <a:rPr lang="en-US" sz="1600" b="1" i="0" u="none" strike="noStrike" dirty="0">
                          <a:solidFill>
                            <a:srgbClr val="000000"/>
                          </a:solidFill>
                          <a:effectLst/>
                          <a:latin typeface="+mn-lt"/>
                        </a:rPr>
                        <a:t>Interpersonal intelligence </a:t>
                      </a:r>
                    </a:p>
                  </a:txBody>
                  <a:tcPr marT="12700" marB="0" anchor="ctr"/>
                </a:tc>
                <a:tc>
                  <a:txBody>
                    <a:bodyPr/>
                    <a:lstStyle/>
                    <a:p>
                      <a:pPr algn="l" fontAlgn="ctr"/>
                      <a:r>
                        <a:rPr lang="en-US" sz="1600" b="0" i="0" u="none" strike="noStrike" dirty="0">
                          <a:solidFill>
                            <a:srgbClr val="000000"/>
                          </a:solidFill>
                          <a:effectLst/>
                          <a:latin typeface="+mn-lt"/>
                        </a:rPr>
                        <a:t>Understanding of other people’s emotions, motives</a:t>
                      </a:r>
                      <a:r>
                        <a:rPr lang="en-US" sz="1600" b="0" i="0" u="none" strike="noStrike" dirty="0" smtClean="0">
                          <a:solidFill>
                            <a:srgbClr val="000000"/>
                          </a:solidFill>
                          <a:effectLst/>
                          <a:latin typeface="+mn-lt"/>
                        </a:rPr>
                        <a:t>, intentions</a:t>
                      </a:r>
                      <a:r>
                        <a:rPr lang="en-US" sz="1600" b="0" i="0" u="none" strike="noStrike" dirty="0">
                          <a:solidFill>
                            <a:srgbClr val="000000"/>
                          </a:solidFill>
                          <a:effectLst/>
                          <a:latin typeface="+mn-lt"/>
                        </a:rPr>
                        <a:t>: politician, salesperson, </a:t>
                      </a:r>
                      <a:r>
                        <a:rPr lang="en-US" sz="1600" b="0" i="0" u="none" strike="noStrike" dirty="0" smtClean="0">
                          <a:solidFill>
                            <a:srgbClr val="000000"/>
                          </a:solidFill>
                          <a:effectLst/>
                          <a:latin typeface="+mn-lt"/>
                        </a:rPr>
                        <a:t>clinical psychologist </a:t>
                      </a:r>
                      <a:endParaRPr lang="en-US" sz="1600" b="0" i="0" u="none" strike="noStrike" dirty="0">
                        <a:solidFill>
                          <a:srgbClr val="000000"/>
                        </a:solidFill>
                        <a:effectLst/>
                        <a:latin typeface="+mn-lt"/>
                      </a:endParaRPr>
                    </a:p>
                  </a:txBody>
                  <a:tcPr marT="12700" marB="0" anchor="ctr"/>
                </a:tc>
              </a:tr>
              <a:tr h="606425">
                <a:tc>
                  <a:txBody>
                    <a:bodyPr/>
                    <a:lstStyle/>
                    <a:p>
                      <a:pPr algn="l" fontAlgn="ctr"/>
                      <a:r>
                        <a:rPr lang="en-US" sz="1600" b="1" i="0" u="none" strike="noStrike" dirty="0">
                          <a:solidFill>
                            <a:srgbClr val="000000"/>
                          </a:solidFill>
                          <a:effectLst/>
                          <a:latin typeface="+mn-lt"/>
                        </a:rPr>
                        <a:t>Intrapersonal intelligence </a:t>
                      </a:r>
                    </a:p>
                  </a:txBody>
                  <a:tcPr marT="12700" marB="0" anchor="ctr"/>
                </a:tc>
                <a:tc>
                  <a:txBody>
                    <a:bodyPr/>
                    <a:lstStyle/>
                    <a:p>
                      <a:pPr algn="l" fontAlgn="ctr"/>
                      <a:r>
                        <a:rPr lang="en-US" sz="1600" b="0" i="0" u="none" strike="noStrike" dirty="0">
                          <a:solidFill>
                            <a:srgbClr val="000000"/>
                          </a:solidFill>
                          <a:effectLst/>
                          <a:latin typeface="+mn-lt"/>
                        </a:rPr>
                        <a:t>Understanding of one’s own emotions, motives, </a:t>
                      </a:r>
                      <a:r>
                        <a:rPr lang="en-US" sz="1600" b="0" i="0" u="none" strike="noStrike" dirty="0" smtClean="0">
                          <a:solidFill>
                            <a:srgbClr val="000000"/>
                          </a:solidFill>
                          <a:effectLst/>
                          <a:latin typeface="+mn-lt"/>
                        </a:rPr>
                        <a:t>and intentions</a:t>
                      </a:r>
                      <a:r>
                        <a:rPr lang="en-US" sz="1600" b="0" i="0" u="none" strike="noStrike" dirty="0">
                          <a:solidFill>
                            <a:srgbClr val="000000"/>
                          </a:solidFill>
                          <a:effectLst/>
                          <a:latin typeface="+mn-lt"/>
                        </a:rPr>
                        <a:t>: essayist, </a:t>
                      </a:r>
                      <a:r>
                        <a:rPr lang="en-US" sz="1600" b="0" i="0" u="none" strike="noStrike" dirty="0" smtClean="0">
                          <a:solidFill>
                            <a:srgbClr val="000000"/>
                          </a:solidFill>
                          <a:effectLst/>
                          <a:latin typeface="+mn-lt"/>
                        </a:rPr>
                        <a:t>philosopher </a:t>
                      </a:r>
                      <a:endParaRPr lang="en-US" sz="1600" b="0" i="0" u="none" strike="noStrike" dirty="0">
                        <a:solidFill>
                          <a:srgbClr val="000000"/>
                        </a:solidFill>
                        <a:effectLst/>
                        <a:latin typeface="+mn-lt"/>
                      </a:endParaRPr>
                    </a:p>
                  </a:txBody>
                  <a:tcPr marT="12700" marB="0" anchor="ctr"/>
                </a:tc>
              </a:tr>
              <a:tr h="606425">
                <a:tc>
                  <a:txBody>
                    <a:bodyPr/>
                    <a:lstStyle/>
                    <a:p>
                      <a:pPr algn="l" fontAlgn="ctr"/>
                      <a:r>
                        <a:rPr lang="en-US" sz="1600" b="1" i="0" u="none" strike="noStrike" dirty="0">
                          <a:solidFill>
                            <a:srgbClr val="000000"/>
                          </a:solidFill>
                          <a:effectLst/>
                          <a:latin typeface="+mn-lt"/>
                        </a:rPr>
                        <a:t>Naturalist </a:t>
                      </a:r>
                      <a:r>
                        <a:rPr lang="en-US" sz="1600" b="1" i="0" u="none" strike="noStrike" dirty="0" smtClean="0">
                          <a:solidFill>
                            <a:srgbClr val="000000"/>
                          </a:solidFill>
                          <a:effectLst/>
                          <a:latin typeface="+mn-lt"/>
                        </a:rPr>
                        <a:t>intelligence </a:t>
                      </a:r>
                      <a:endParaRPr lang="en-US" sz="1600" b="1" i="0" u="none" strike="noStrike" dirty="0">
                        <a:solidFill>
                          <a:srgbClr val="000000"/>
                        </a:solidFill>
                        <a:effectLst/>
                        <a:latin typeface="+mn-lt"/>
                      </a:endParaRPr>
                    </a:p>
                  </a:txBody>
                  <a:tcPr marT="12700" marB="0" anchor="ctr"/>
                </a:tc>
                <a:tc>
                  <a:txBody>
                    <a:bodyPr/>
                    <a:lstStyle/>
                    <a:p>
                      <a:pPr algn="l" fontAlgn="ctr"/>
                      <a:r>
                        <a:rPr lang="en-US" sz="1600" b="0" i="0" u="none" strike="noStrike" dirty="0">
                          <a:solidFill>
                            <a:srgbClr val="000000"/>
                          </a:solidFill>
                          <a:effectLst/>
                          <a:latin typeface="+mn-lt"/>
                        </a:rPr>
                        <a:t>Ability to discern patterns in nature: ecologist</a:t>
                      </a:r>
                      <a:r>
                        <a:rPr lang="en-US" sz="1600" b="0" i="0" u="none" strike="noStrike" dirty="0" smtClean="0">
                          <a:solidFill>
                            <a:srgbClr val="000000"/>
                          </a:solidFill>
                          <a:effectLst/>
                          <a:latin typeface="+mn-lt"/>
                        </a:rPr>
                        <a:t>, zoologist</a:t>
                      </a:r>
                      <a:r>
                        <a:rPr lang="en-US" sz="1600" b="0" i="0" u="none" strike="noStrike" dirty="0">
                          <a:solidFill>
                            <a:srgbClr val="000000"/>
                          </a:solidFill>
                          <a:effectLst/>
                          <a:latin typeface="+mn-lt"/>
                        </a:rPr>
                        <a:t>, </a:t>
                      </a:r>
                      <a:r>
                        <a:rPr lang="en-US" sz="1600" b="0" i="0" u="none" strike="noStrike" dirty="0" smtClean="0">
                          <a:solidFill>
                            <a:srgbClr val="000000"/>
                          </a:solidFill>
                          <a:effectLst/>
                          <a:latin typeface="+mn-lt"/>
                        </a:rPr>
                        <a:t>botanist </a:t>
                      </a:r>
                      <a:endParaRPr lang="en-US" sz="1600" b="0" i="0" u="none" strike="noStrike" dirty="0">
                        <a:solidFill>
                          <a:srgbClr val="000000"/>
                        </a:solidFill>
                        <a:effectLst/>
                        <a:latin typeface="+mn-lt"/>
                      </a:endParaRPr>
                    </a:p>
                  </a:txBody>
                  <a:tcPr marT="12700" marB="0" anchor="ctr"/>
                </a:tc>
              </a:tr>
            </a:tbl>
          </a:graphicData>
        </a:graphic>
      </p:graphicFrame>
      <p:pic>
        <p:nvPicPr>
          <p:cNvPr id="4" name="Picture 5" descr="Hobbs Professor Howard Gard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75" y="0"/>
            <a:ext cx="125772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093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Intelligence</a:t>
            </a:r>
            <a:endParaRPr lang="en-US" dirty="0"/>
          </a:p>
        </p:txBody>
      </p:sp>
      <p:sp>
        <p:nvSpPr>
          <p:cNvPr id="3" name="Content Placeholder 2"/>
          <p:cNvSpPr>
            <a:spLocks noGrp="1"/>
          </p:cNvSpPr>
          <p:nvPr>
            <p:ph idx="1"/>
          </p:nvPr>
        </p:nvSpPr>
        <p:spPr>
          <a:xfrm>
            <a:off x="385011" y="2105527"/>
            <a:ext cx="8229600" cy="4525963"/>
          </a:xfrm>
        </p:spPr>
        <p:txBody>
          <a:bodyPr/>
          <a:lstStyle/>
          <a:p>
            <a:r>
              <a:rPr lang="en-US" b="1" dirty="0" smtClean="0"/>
              <a:t>Sternberg</a:t>
            </a:r>
          </a:p>
          <a:p>
            <a:pPr lvl="1"/>
            <a:r>
              <a:rPr lang="en-US" dirty="0" smtClean="0"/>
              <a:t>Emphasized </a:t>
            </a:r>
            <a:r>
              <a:rPr lang="en-US" dirty="0"/>
              <a:t>both the universal </a:t>
            </a:r>
            <a:r>
              <a:rPr lang="en-US" dirty="0" smtClean="0"/>
              <a:t>aspects of </a:t>
            </a:r>
            <a:r>
              <a:rPr lang="en-US" dirty="0"/>
              <a:t>intelligent behavior and </a:t>
            </a:r>
            <a:r>
              <a:rPr lang="en-US" dirty="0" smtClean="0"/>
              <a:t>importance </a:t>
            </a:r>
            <a:r>
              <a:rPr lang="en-US" dirty="0"/>
              <a:t>of adapting to a particular social </a:t>
            </a:r>
            <a:r>
              <a:rPr lang="en-US" dirty="0" smtClean="0"/>
              <a:t>and cultural environment</a:t>
            </a:r>
          </a:p>
          <a:p>
            <a:pPr lvl="1"/>
            <a:r>
              <a:rPr lang="en-US" dirty="0" smtClean="0"/>
              <a:t>Proposed </a:t>
            </a:r>
            <a:r>
              <a:rPr lang="en-US" b="1" dirty="0" smtClean="0"/>
              <a:t>successful intelligence </a:t>
            </a:r>
            <a:r>
              <a:rPr lang="en-US" dirty="0" smtClean="0"/>
              <a:t>involves three distinct types of mental abilities: analytic, creative, and practical.</a:t>
            </a:r>
            <a:endParaRPr lang="en-US" dirty="0"/>
          </a:p>
        </p:txBody>
      </p:sp>
      <p:pic>
        <p:nvPicPr>
          <p:cNvPr id="4" name="Picture 5" descr="http://www.nvcc.edu/loudoun/cte/29eab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878" y="0"/>
            <a:ext cx="16287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134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http://www.nvcc.edu/loudoun/cte/29eab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0"/>
            <a:ext cx="16287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eaLnBrk="1" hangingPunct="1"/>
            <a:r>
              <a:rPr lang="en-US" altLang="en-US" smtClean="0"/>
              <a:t>Robert Sternberg</a:t>
            </a:r>
          </a:p>
        </p:txBody>
      </p:sp>
      <p:sp>
        <p:nvSpPr>
          <p:cNvPr id="34820" name="Rectangle 3"/>
          <p:cNvSpPr>
            <a:spLocks noGrp="1" noChangeArrowheads="1"/>
          </p:cNvSpPr>
          <p:nvPr>
            <p:ph type="body" idx="1"/>
          </p:nvPr>
        </p:nvSpPr>
        <p:spPr>
          <a:xfrm>
            <a:off x="304800" y="1828800"/>
            <a:ext cx="7772400" cy="4114800"/>
          </a:xfrm>
        </p:spPr>
        <p:txBody>
          <a:bodyPr/>
          <a:lstStyle/>
          <a:p>
            <a:pPr algn="l" eaLnBrk="1" hangingPunct="1"/>
            <a:r>
              <a:rPr lang="en-US" altLang="en-US" sz="3000" smtClean="0"/>
              <a:t>Analytic intelligence—mental processes used in learning how to solve problems</a:t>
            </a:r>
          </a:p>
          <a:p>
            <a:pPr algn="l" eaLnBrk="1" hangingPunct="1"/>
            <a:r>
              <a:rPr lang="en-US" altLang="en-US" sz="3000" smtClean="0"/>
              <a:t>Creative intelligence—the ability to deal with novel situations by drawing on existing skills and knowledge</a:t>
            </a:r>
          </a:p>
          <a:p>
            <a:pPr algn="l" eaLnBrk="1" hangingPunct="1"/>
            <a:r>
              <a:rPr lang="en-US" altLang="en-US" sz="3000" smtClean="0"/>
              <a:t>Practical intelligence—the ability to adapt to the environment (street smarts)</a:t>
            </a:r>
          </a:p>
        </p:txBody>
      </p:sp>
    </p:spTree>
    <p:extLst>
      <p:ext uri="{BB962C8B-B14F-4D97-AF65-F5344CB8AC3E}">
        <p14:creationId xmlns:p14="http://schemas.microsoft.com/office/powerpoint/2010/main" val="283228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FOCUS</a:t>
            </a:r>
            <a:br>
              <a:rPr lang="en-US" dirty="0" smtClean="0"/>
            </a:br>
            <a:r>
              <a:rPr lang="en-US" dirty="0" smtClean="0"/>
              <a:t>Neurodiversity: Beyond IQ</a:t>
            </a:r>
            <a:endParaRPr lang="en-US" dirty="0"/>
          </a:p>
        </p:txBody>
      </p:sp>
      <p:sp>
        <p:nvSpPr>
          <p:cNvPr id="3" name="Content Placeholder 2"/>
          <p:cNvSpPr>
            <a:spLocks noGrp="1"/>
          </p:cNvSpPr>
          <p:nvPr>
            <p:ph idx="1"/>
          </p:nvPr>
        </p:nvSpPr>
        <p:spPr/>
        <p:txBody>
          <a:bodyPr>
            <a:normAutofit/>
          </a:bodyPr>
          <a:lstStyle/>
          <a:p>
            <a:r>
              <a:rPr lang="en-US" b="1" dirty="0" smtClean="0"/>
              <a:t>Autism spectrum disorder symptoms cover a broad spectrum.</a:t>
            </a:r>
          </a:p>
          <a:p>
            <a:pPr lvl="1"/>
            <a:r>
              <a:rPr lang="en-US" dirty="0"/>
              <a:t>A</a:t>
            </a:r>
            <a:r>
              <a:rPr lang="en-US" dirty="0" smtClean="0"/>
              <a:t>utistic </a:t>
            </a:r>
            <a:r>
              <a:rPr lang="en-US" dirty="0"/>
              <a:t>individuals may be unresponsive to </a:t>
            </a:r>
            <a:r>
              <a:rPr lang="en-US" dirty="0" smtClean="0"/>
              <a:t>social interaction</a:t>
            </a:r>
            <a:r>
              <a:rPr lang="en-US" dirty="0"/>
              <a:t>, engage in </a:t>
            </a:r>
            <a:r>
              <a:rPr lang="en-US" dirty="0" smtClean="0"/>
              <a:t>repetitive or odd motor behaviors, and have very narrow interests and inflexible behavior and routines</a:t>
            </a:r>
          </a:p>
          <a:p>
            <a:r>
              <a:rPr lang="en-US" b="1" dirty="0" smtClean="0"/>
              <a:t>Two core symptoms</a:t>
            </a:r>
          </a:p>
          <a:p>
            <a:pPr lvl="1"/>
            <a:r>
              <a:rPr lang="en-US" dirty="0" smtClean="0"/>
              <a:t>Deficits </a:t>
            </a:r>
            <a:r>
              <a:rPr lang="en-US" dirty="0"/>
              <a:t>in social communication and </a:t>
            </a:r>
            <a:r>
              <a:rPr lang="en-US" dirty="0" smtClean="0"/>
              <a:t>social interaction</a:t>
            </a:r>
          </a:p>
          <a:p>
            <a:pPr lvl="1"/>
            <a:r>
              <a:rPr lang="en-US" dirty="0"/>
              <a:t>R</a:t>
            </a:r>
            <a:r>
              <a:rPr lang="en-US" dirty="0" smtClean="0"/>
              <a:t>estricted</a:t>
            </a:r>
            <a:r>
              <a:rPr lang="en-US" dirty="0"/>
              <a:t>, repetitive behaviors, interests, </a:t>
            </a:r>
            <a:r>
              <a:rPr lang="en-US" dirty="0" smtClean="0"/>
              <a:t>and activities</a:t>
            </a:r>
            <a:endParaRPr lang="en-US" dirty="0"/>
          </a:p>
        </p:txBody>
      </p:sp>
    </p:spTree>
    <p:extLst>
      <p:ext uri="{BB962C8B-B14F-4D97-AF65-F5344CB8AC3E}">
        <p14:creationId xmlns:p14="http://schemas.microsoft.com/office/powerpoint/2010/main" val="1763827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Autism Spectrum Disorder</a:t>
            </a:r>
            <a:endParaRPr lang="en-US" dirty="0"/>
          </a:p>
        </p:txBody>
      </p:sp>
      <p:sp>
        <p:nvSpPr>
          <p:cNvPr id="3" name="Content Placeholder 2"/>
          <p:cNvSpPr>
            <a:spLocks noGrp="1"/>
          </p:cNvSpPr>
          <p:nvPr>
            <p:ph idx="1"/>
          </p:nvPr>
        </p:nvSpPr>
        <p:spPr>
          <a:xfrm>
            <a:off x="457200" y="1600200"/>
            <a:ext cx="4662835" cy="4525963"/>
          </a:xfrm>
        </p:spPr>
        <p:txBody>
          <a:bodyPr>
            <a:normAutofit fontScale="85000" lnSpcReduction="20000"/>
          </a:bodyPr>
          <a:lstStyle/>
          <a:p>
            <a:r>
              <a:rPr lang="en-US" sz="2400" dirty="0" smtClean="0"/>
              <a:t>Dawson and colleagues used the Raven’s Progressive Matrices Test and WISC-III to measure intelligence in children and adults with autism.</a:t>
            </a:r>
          </a:p>
          <a:p>
            <a:pPr lvl="1"/>
            <a:r>
              <a:rPr lang="en-US" sz="2100" dirty="0" smtClean="0"/>
              <a:t>WISC-III: 26</a:t>
            </a:r>
            <a:r>
              <a:rPr lang="en-US" sz="2100" baseline="30000" dirty="0" smtClean="0"/>
              <a:t>th</a:t>
            </a:r>
            <a:r>
              <a:rPr lang="en-US" sz="2100" dirty="0" smtClean="0"/>
              <a:t> percentile</a:t>
            </a:r>
          </a:p>
          <a:p>
            <a:pPr lvl="1"/>
            <a:r>
              <a:rPr lang="en-US" sz="2100" dirty="0" smtClean="0"/>
              <a:t>Raven’s: 56</a:t>
            </a:r>
            <a:r>
              <a:rPr lang="en-US" sz="2100" baseline="30000" dirty="0" smtClean="0"/>
              <a:t>th</a:t>
            </a:r>
            <a:r>
              <a:rPr lang="en-US" sz="2100" dirty="0" smtClean="0"/>
              <a:t> percentile</a:t>
            </a:r>
          </a:p>
          <a:p>
            <a:pPr lvl="1"/>
            <a:endParaRPr lang="en-US" sz="2000" dirty="0" smtClean="0"/>
          </a:p>
          <a:p>
            <a:r>
              <a:rPr lang="en-US" sz="2600" dirty="0" smtClean="0"/>
              <a:t>Findings suggest </a:t>
            </a:r>
            <a:r>
              <a:rPr lang="en-US" sz="2600" dirty="0"/>
              <a:t>people with </a:t>
            </a:r>
            <a:r>
              <a:rPr lang="en-US" sz="2600" dirty="0" smtClean="0"/>
              <a:t>autistic spectrum </a:t>
            </a:r>
            <a:r>
              <a:rPr lang="en-US" sz="2600" dirty="0"/>
              <a:t>symptoms process information</a:t>
            </a:r>
            <a:r>
              <a:rPr lang="en-US" sz="2600" dirty="0" smtClean="0"/>
              <a:t>, communicate</a:t>
            </a:r>
            <a:r>
              <a:rPr lang="en-US" sz="2600" dirty="0"/>
              <a:t>, and </a:t>
            </a:r>
            <a:r>
              <a:rPr lang="en-US" sz="2600" dirty="0" smtClean="0"/>
              <a:t>experience their </a:t>
            </a:r>
            <a:r>
              <a:rPr lang="en-US" sz="2600" dirty="0"/>
              <a:t>social and physical environment differently </a:t>
            </a:r>
            <a:r>
              <a:rPr lang="en-US" sz="2600" dirty="0" smtClean="0"/>
              <a:t>than neurotypical </a:t>
            </a:r>
            <a:r>
              <a:rPr lang="en-US" sz="2600" dirty="0"/>
              <a:t>people who don’t have autistic </a:t>
            </a:r>
            <a:r>
              <a:rPr lang="en-US" sz="2600" dirty="0" smtClean="0"/>
              <a:t>symptoms (neurodiversity).</a:t>
            </a:r>
          </a:p>
          <a:p>
            <a:pPr lvl="1"/>
            <a:endParaRPr lang="en-US" sz="2000" dirty="0"/>
          </a:p>
        </p:txBody>
      </p:sp>
      <p:sp>
        <p:nvSpPr>
          <p:cNvPr id="5" name="Rectangle 4"/>
          <p:cNvSpPr/>
          <p:nvPr/>
        </p:nvSpPr>
        <p:spPr>
          <a:xfrm>
            <a:off x="5864688" y="5441313"/>
            <a:ext cx="2494343" cy="369332"/>
          </a:xfrm>
          <a:prstGeom prst="rect">
            <a:avLst/>
          </a:prstGeom>
        </p:spPr>
        <p:txBody>
          <a:bodyPr wrap="none">
            <a:spAutoFit/>
          </a:bodyPr>
          <a:lstStyle/>
          <a:p>
            <a:r>
              <a:rPr lang="en-US" dirty="0"/>
              <a:t>Measuring Intelligence</a:t>
            </a:r>
          </a:p>
        </p:txBody>
      </p:sp>
      <p:pic>
        <p:nvPicPr>
          <p:cNvPr id="6" name="Picture 5" descr="The figure is a bar graph with four sets of data. The data show that On the average, autistic children scored fully 30 percentile points higher on the nonverbal Raven’s Progressive Matrices Test than they did on the WISC-III, which depends heavily on oral instruction and responses. In contrast, a matched control group of non-autistic children received scores that were essentially identical. Adult participants showed a similar pattern. Although a small-scale study, such results suggest that traditional intelligence tests may underestimate intelligence in autistic children and adults. In fact, one-third of the autistic children scored above the 90th percentile on the Raven’s, but none did so on the WISC-III. One child raised his score 70 percentile points from 24 to 94 percent—putting him in the “highly intelligent” range rather than the “low-functioning” range.&#10;" title="Measuring intellig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17" y="1431938"/>
            <a:ext cx="3750883" cy="4067162"/>
          </a:xfrm>
          <a:prstGeom prst="rect">
            <a:avLst/>
          </a:prstGeom>
        </p:spPr>
      </p:pic>
    </p:spTree>
    <p:extLst>
      <p:ext uri="{BB962C8B-B14F-4D97-AF65-F5344CB8AC3E}">
        <p14:creationId xmlns:p14="http://schemas.microsoft.com/office/powerpoint/2010/main" val="1825785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of Genetics and Environment in Determining Intelligence</a:t>
            </a:r>
            <a:endParaRPr lang="en-US" dirty="0"/>
          </a:p>
        </p:txBody>
      </p:sp>
      <p:sp>
        <p:nvSpPr>
          <p:cNvPr id="3" name="Content Placeholder 2"/>
          <p:cNvSpPr>
            <a:spLocks noGrp="1"/>
          </p:cNvSpPr>
          <p:nvPr>
            <p:ph idx="1"/>
          </p:nvPr>
        </p:nvSpPr>
        <p:spPr/>
        <p:txBody>
          <a:bodyPr>
            <a:normAutofit/>
          </a:bodyPr>
          <a:lstStyle/>
          <a:p>
            <a:r>
              <a:rPr lang="en-US" b="1" u="sng" dirty="0" smtClean="0">
                <a:solidFill>
                  <a:srgbClr val="000000"/>
                </a:solidFill>
                <a:latin typeface="Arial" pitchFamily="34" charset="0"/>
                <a:ea typeface="Calibri" pitchFamily="34" charset="0"/>
                <a:cs typeface="Arial" pitchFamily="34" charset="0"/>
              </a:rPr>
              <a:t>Both </a:t>
            </a:r>
            <a:r>
              <a:rPr lang="en-US" b="1" u="sng" dirty="0">
                <a:solidFill>
                  <a:srgbClr val="000000"/>
                </a:solidFill>
                <a:latin typeface="Arial" pitchFamily="34" charset="0"/>
                <a:ea typeface="Calibri" pitchFamily="34" charset="0"/>
                <a:cs typeface="Arial" pitchFamily="34" charset="0"/>
              </a:rPr>
              <a:t>genes and environment contribute to intelligence, but the relationship is </a:t>
            </a:r>
            <a:r>
              <a:rPr lang="en-US" b="1" u="sng" dirty="0" smtClean="0">
                <a:solidFill>
                  <a:srgbClr val="000000"/>
                </a:solidFill>
                <a:latin typeface="Arial" pitchFamily="34" charset="0"/>
                <a:ea typeface="Calibri" pitchFamily="34" charset="0"/>
                <a:cs typeface="Arial" pitchFamily="34" charset="0"/>
              </a:rPr>
              <a:t>complex.</a:t>
            </a:r>
          </a:p>
          <a:p>
            <a:r>
              <a:rPr lang="en-US" b="1" dirty="0" smtClean="0">
                <a:solidFill>
                  <a:srgbClr val="000000"/>
                </a:solidFill>
                <a:latin typeface="Arial" pitchFamily="34" charset="0"/>
                <a:ea typeface="Calibri" pitchFamily="34" charset="0"/>
                <a:cs typeface="Arial" pitchFamily="34" charset="0"/>
              </a:rPr>
              <a:t>Bernard Brown</a:t>
            </a:r>
          </a:p>
          <a:p>
            <a:pPr lvl="1"/>
            <a:r>
              <a:rPr lang="en-US" dirty="0" smtClean="0">
                <a:solidFill>
                  <a:srgbClr val="000000"/>
                </a:solidFill>
              </a:rPr>
              <a:t>Nature-nurture debate is now informed by current research on molecular biology. The focus is now on how environment influences genetic expression.</a:t>
            </a:r>
          </a:p>
          <a:p>
            <a:r>
              <a:rPr lang="en-US" b="1" dirty="0" smtClean="0">
                <a:solidFill>
                  <a:srgbClr val="000000"/>
                </a:solidFill>
              </a:rPr>
              <a:t>Plomin and others</a:t>
            </a:r>
          </a:p>
          <a:p>
            <a:pPr lvl="1"/>
            <a:r>
              <a:rPr lang="en-US" dirty="0"/>
              <a:t>However narrowly intelligence is </a:t>
            </a:r>
            <a:r>
              <a:rPr lang="en-US" dirty="0" smtClean="0"/>
              <a:t>defined</a:t>
            </a:r>
            <a:r>
              <a:rPr lang="en-US" dirty="0"/>
              <a:t>, the genetic range </a:t>
            </a:r>
            <a:r>
              <a:rPr lang="en-US" dirty="0" smtClean="0"/>
              <a:t>of intellectual </a:t>
            </a:r>
            <a:r>
              <a:rPr lang="en-US" dirty="0"/>
              <a:t>potential is </a:t>
            </a:r>
            <a:r>
              <a:rPr lang="en-US" dirty="0" smtClean="0"/>
              <a:t>influenced </a:t>
            </a:r>
            <a:r>
              <a:rPr lang="en-US" dirty="0"/>
              <a:t>by many genes, not by one single </a:t>
            </a:r>
            <a:r>
              <a:rPr lang="en-US" dirty="0" smtClean="0"/>
              <a:t>gene.</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38125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Problems and Making Decisions</a:t>
            </a:r>
            <a:endParaRPr lang="en-US" dirty="0"/>
          </a:p>
        </p:txBody>
      </p:sp>
      <p:sp>
        <p:nvSpPr>
          <p:cNvPr id="3" name="Content Placeholder 2"/>
          <p:cNvSpPr>
            <a:spLocks noGrp="1"/>
          </p:cNvSpPr>
          <p:nvPr>
            <p:ph idx="1"/>
          </p:nvPr>
        </p:nvSpPr>
        <p:spPr>
          <a:xfrm>
            <a:off x="457201" y="1600200"/>
            <a:ext cx="5065988" cy="4525963"/>
          </a:xfrm>
          <a:solidFill>
            <a:schemeClr val="bg2"/>
          </a:solidFill>
        </p:spPr>
        <p:txBody>
          <a:bodyPr>
            <a:normAutofit/>
          </a:bodyPr>
          <a:lstStyle/>
          <a:p>
            <a:r>
              <a:rPr lang="en-US" b="1" dirty="0" smtClean="0"/>
              <a:t>Problem-solving strategies</a:t>
            </a:r>
            <a:r>
              <a:rPr lang="en-US" dirty="0" smtClean="0">
                <a:solidFill>
                  <a:srgbClr val="000000"/>
                </a:solidFill>
                <a:latin typeface="Arial" pitchFamily="34" charset="0"/>
                <a:ea typeface="Times New Roman" pitchFamily="18" charset="0"/>
                <a:cs typeface="Arial" pitchFamily="34" charset="0"/>
              </a:rPr>
              <a:t/>
            </a:r>
            <a:br>
              <a:rPr lang="en-US" dirty="0" smtClean="0">
                <a:solidFill>
                  <a:srgbClr val="000000"/>
                </a:solidFill>
                <a:latin typeface="Arial" pitchFamily="34" charset="0"/>
                <a:ea typeface="Times New Roman" pitchFamily="18" charset="0"/>
                <a:cs typeface="Arial" pitchFamily="34" charset="0"/>
              </a:rPr>
            </a:br>
            <a:endParaRPr lang="en-US" dirty="0" smtClean="0"/>
          </a:p>
          <a:p>
            <a:pPr lvl="1"/>
            <a:r>
              <a:rPr lang="en-US" b="1" dirty="0" smtClean="0"/>
              <a:t>Algorithms</a:t>
            </a:r>
            <a:r>
              <a:rPr lang="en-US" dirty="0" smtClean="0"/>
              <a:t>: </a:t>
            </a:r>
            <a:r>
              <a:rPr lang="en-US" dirty="0">
                <a:latin typeface="Arial" pitchFamily="34" charset="0"/>
                <a:ea typeface="Calibri" pitchFamily="34" charset="0"/>
                <a:cs typeface="Arial" pitchFamily="34" charset="0"/>
              </a:rPr>
              <a:t>Using a specific rule, procedure, or method (such as a mathematical formula) that inevitably produces the correct </a:t>
            </a:r>
            <a:r>
              <a:rPr lang="en-US" dirty="0" smtClean="0">
                <a:latin typeface="Arial" pitchFamily="34" charset="0"/>
                <a:ea typeface="Calibri" pitchFamily="34" charset="0"/>
                <a:cs typeface="Arial" pitchFamily="34" charset="0"/>
              </a:rPr>
              <a:t>solution</a:t>
            </a:r>
            <a:br>
              <a:rPr lang="en-US" dirty="0" smtClean="0">
                <a:latin typeface="Arial" pitchFamily="34" charset="0"/>
                <a:ea typeface="Calibri" pitchFamily="34" charset="0"/>
                <a:cs typeface="Arial" pitchFamily="34" charset="0"/>
              </a:rPr>
            </a:br>
            <a:endParaRPr lang="en-US" dirty="0" smtClean="0"/>
          </a:p>
          <a:p>
            <a:pPr marL="457200" lvl="1" indent="0">
              <a:buNone/>
            </a:pPr>
            <a:endParaRPr lang="en-US" dirty="0">
              <a:solidFill>
                <a:srgbClr val="000000"/>
              </a:solidFill>
              <a:latin typeface="Arial" pitchFamily="34" charset="0"/>
              <a:ea typeface="Calibri" pitchFamily="34" charset="0"/>
              <a:cs typeface="Arial" pitchFamily="34" charset="0"/>
            </a:endParaRPr>
          </a:p>
          <a:p>
            <a:pPr lvl="1"/>
            <a:endParaRPr lang="en-US" dirty="0" smtClean="0"/>
          </a:p>
        </p:txBody>
      </p:sp>
      <p:sp>
        <p:nvSpPr>
          <p:cNvPr id="5" name="TextBox 4"/>
          <p:cNvSpPr txBox="1"/>
          <p:nvPr/>
        </p:nvSpPr>
        <p:spPr>
          <a:xfrm rot="16200000">
            <a:off x="7937500" y="4508500"/>
            <a:ext cx="1351652" cy="215444"/>
          </a:xfrm>
          <a:prstGeom prst="rect">
            <a:avLst/>
          </a:prstGeom>
          <a:noFill/>
        </p:spPr>
        <p:txBody>
          <a:bodyPr wrap="none" rtlCol="0">
            <a:spAutoFit/>
          </a:bodyPr>
          <a:lstStyle/>
          <a:p>
            <a:r>
              <a:rPr lang="en-US" sz="800" dirty="0"/>
              <a:t>REUTERS/Cheryl Ravelo</a:t>
            </a:r>
          </a:p>
        </p:txBody>
      </p:sp>
      <mc:AlternateContent xmlns:mc="http://schemas.openxmlformats.org/markup-compatibility/2006" xmlns:a14="http://schemas.microsoft.com/office/drawing/2010/main">
        <mc:Choice Requires="a14">
          <p:sp>
            <p:nvSpPr>
              <p:cNvPr id="7" name="Rectangle 6"/>
              <p:cNvSpPr/>
              <p:nvPr/>
            </p:nvSpPr>
            <p:spPr>
              <a:xfrm>
                <a:off x="4059959" y="1403002"/>
                <a:ext cx="4878900" cy="903837"/>
              </a:xfrm>
              <a:prstGeom prst="rect">
                <a:avLst/>
              </a:prstGeom>
            </p:spPr>
            <p:txBody>
              <a:bodyPr wrap="none">
                <a:spAutoFit/>
              </a:bodyPr>
              <a:lstStyle/>
              <a:p>
                <a14:m>
                  <m:oMath xmlns:m="http://schemas.openxmlformats.org/officeDocument/2006/math">
                    <m:r>
                      <a:rPr lang="en-US" sz="3200" i="1" smtClean="0">
                        <a:latin typeface="Cambria Math"/>
                      </a:rPr>
                      <m:t>𝑥</m:t>
                    </m:r>
                    <m:r>
                      <a:rPr lang="en-US" sz="3200" i="1" smtClean="0">
                        <a:latin typeface="Cambria Math"/>
                      </a:rPr>
                      <m:t>=</m:t>
                    </m:r>
                    <m:f>
                      <m:fPr>
                        <m:ctrlPr>
                          <a:rPr lang="en-US" sz="3200" i="1" smtClean="0">
                            <a:latin typeface="Cambria Math"/>
                          </a:rPr>
                        </m:ctrlPr>
                      </m:fPr>
                      <m:num>
                        <m:r>
                          <a:rPr lang="en-US" sz="3200" i="1" smtClean="0">
                            <a:latin typeface="Cambria Math"/>
                          </a:rPr>
                          <m:t>−</m:t>
                        </m:r>
                        <m:r>
                          <a:rPr lang="en-US" sz="3200" i="1" smtClean="0">
                            <a:latin typeface="Cambria Math"/>
                          </a:rPr>
                          <m:t>𝑏</m:t>
                        </m:r>
                        <m:r>
                          <a:rPr lang="en-US" sz="3200" i="1" smtClean="0">
                            <a:latin typeface="Cambria Math"/>
                          </a:rPr>
                          <m:t>±</m:t>
                        </m:r>
                        <m:rad>
                          <m:radPr>
                            <m:degHide m:val="on"/>
                            <m:ctrlPr>
                              <a:rPr lang="en-US" sz="3200" i="1" smtClean="0">
                                <a:latin typeface="Cambria Math"/>
                              </a:rPr>
                            </m:ctrlPr>
                          </m:radPr>
                          <m:deg/>
                          <m:e>
                            <m:sSup>
                              <m:sSupPr>
                                <m:ctrlPr>
                                  <a:rPr lang="en-US" sz="3200" i="1" smtClean="0">
                                    <a:latin typeface="Cambria Math"/>
                                  </a:rPr>
                                </m:ctrlPr>
                              </m:sSupPr>
                              <m:e>
                                <m:r>
                                  <a:rPr lang="en-US" sz="3200" i="1" smtClean="0">
                                    <a:latin typeface="Cambria Math"/>
                                  </a:rPr>
                                  <m:t>𝑏</m:t>
                                </m:r>
                              </m:e>
                              <m:sup>
                                <m:r>
                                  <a:rPr lang="en-US" sz="3200" i="1" smtClean="0">
                                    <a:latin typeface="Cambria Math"/>
                                  </a:rPr>
                                  <m:t>2</m:t>
                                </m:r>
                              </m:sup>
                            </m:sSup>
                            <m:r>
                              <a:rPr lang="en-US" sz="3200" i="1" smtClean="0">
                                <a:latin typeface="Cambria Math"/>
                              </a:rPr>
                              <m:t>−4</m:t>
                            </m:r>
                            <m:r>
                              <a:rPr lang="en-US" sz="3200" i="1" smtClean="0">
                                <a:latin typeface="Cambria Math"/>
                              </a:rPr>
                              <m:t>𝑎𝑐</m:t>
                            </m:r>
                          </m:e>
                        </m:rad>
                      </m:num>
                      <m:den>
                        <m:r>
                          <a:rPr lang="en-US" sz="3200" i="1" smtClean="0">
                            <a:latin typeface="Cambria Math"/>
                          </a:rPr>
                          <m:t>2</m:t>
                        </m:r>
                        <m:r>
                          <a:rPr lang="en-US" sz="3200" i="1" smtClean="0">
                            <a:latin typeface="Cambria Math"/>
                          </a:rPr>
                          <m:t>𝑎</m:t>
                        </m:r>
                      </m:den>
                    </m:f>
                  </m:oMath>
                </a14:m>
                <a:r>
                  <a:rPr lang="en-US" sz="3200" dirty="0" smtClean="0"/>
                  <a:t>y </a:t>
                </a:r>
                <a:r>
                  <a:rPr lang="en-US" sz="3200" dirty="0"/>
                  <a:t>+ z = r2</a:t>
                </a:r>
              </a:p>
            </p:txBody>
          </p:sp>
        </mc:Choice>
        <mc:Fallback xmlns="">
          <p:sp>
            <p:nvSpPr>
              <p:cNvPr id="7" name="Rectangle 6"/>
              <p:cNvSpPr>
                <a:spLocks noRot="1" noChangeAspect="1" noMove="1" noResize="1" noEditPoints="1" noAdjustHandles="1" noChangeArrowheads="1" noChangeShapeType="1" noTextEdit="1"/>
              </p:cNvSpPr>
              <p:nvPr/>
            </p:nvSpPr>
            <p:spPr>
              <a:xfrm>
                <a:off x="4059959" y="1403002"/>
                <a:ext cx="4878900" cy="903837"/>
              </a:xfrm>
              <a:prstGeom prst="rect">
                <a:avLst/>
              </a:prstGeom>
              <a:blipFill rotWithShape="1">
                <a:blip r:embed="rId3"/>
                <a:stretch>
                  <a:fillRect r="-2375" b="-8784"/>
                </a:stretch>
              </a:blipFill>
            </p:spPr>
            <p:txBody>
              <a:bodyPr/>
              <a:lstStyle/>
              <a:p>
                <a:r>
                  <a:rPr lang="en-US">
                    <a:noFill/>
                  </a:rPr>
                  <a:t> </a:t>
                </a:r>
              </a:p>
            </p:txBody>
          </p:sp>
        </mc:Fallback>
      </mc:AlternateContent>
    </p:spTree>
    <p:extLst>
      <p:ext uri="{BB962C8B-B14F-4D97-AF65-F5344CB8AC3E}">
        <p14:creationId xmlns:p14="http://schemas.microsoft.com/office/powerpoint/2010/main" val="1113643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Within Groups Versus Differences Between Groups</a:t>
            </a:r>
            <a:endParaRPr lang="en-US" dirty="0"/>
          </a:p>
        </p:txBody>
      </p:sp>
      <p:sp>
        <p:nvSpPr>
          <p:cNvPr id="3" name="Content Placeholder 2"/>
          <p:cNvSpPr>
            <a:spLocks noGrp="1"/>
          </p:cNvSpPr>
          <p:nvPr>
            <p:ph idx="1"/>
          </p:nvPr>
        </p:nvSpPr>
        <p:spPr/>
        <p:txBody>
          <a:bodyPr/>
          <a:lstStyle/>
          <a:p>
            <a:pPr lvl="0"/>
            <a:r>
              <a:rPr lang="en-US" b="1" dirty="0">
                <a:latin typeface="Arial" pitchFamily="34" charset="0"/>
                <a:cs typeface="Arial" pitchFamily="34" charset="0"/>
              </a:rPr>
              <a:t>Heritability</a:t>
            </a:r>
          </a:p>
          <a:p>
            <a:pPr marL="742950" lvl="2" indent="-342900" defTabSz="1200150">
              <a:lnSpc>
                <a:spcPct val="90000"/>
              </a:lnSpc>
              <a:spcBef>
                <a:spcPct val="0"/>
              </a:spcBef>
              <a:spcAft>
                <a:spcPct val="15000"/>
              </a:spcAft>
            </a:pPr>
            <a:r>
              <a:rPr lang="en-US" sz="2400" dirty="0">
                <a:latin typeface="Arial" pitchFamily="34" charset="0"/>
                <a:cs typeface="Arial" pitchFamily="34" charset="0"/>
              </a:rPr>
              <a:t>Degree to which variation in trait stems from </a:t>
            </a:r>
            <a:r>
              <a:rPr lang="en-US" sz="2400" b="1" u="sng" dirty="0">
                <a:latin typeface="Arial" pitchFamily="34" charset="0"/>
                <a:cs typeface="Arial" pitchFamily="34" charset="0"/>
              </a:rPr>
              <a:t>genetic</a:t>
            </a:r>
            <a:r>
              <a:rPr lang="en-US" sz="2400" dirty="0">
                <a:latin typeface="Arial" pitchFamily="34" charset="0"/>
                <a:cs typeface="Arial" pitchFamily="34" charset="0"/>
              </a:rPr>
              <a:t>, rather than environmental, differences among individuals</a:t>
            </a:r>
          </a:p>
          <a:p>
            <a:pPr marL="742950" lvl="2" indent="-342900" defTabSz="1200150">
              <a:lnSpc>
                <a:spcPct val="90000"/>
              </a:lnSpc>
              <a:spcBef>
                <a:spcPct val="0"/>
              </a:spcBef>
              <a:spcAft>
                <a:spcPct val="15000"/>
              </a:spcAft>
            </a:pPr>
            <a:r>
              <a:rPr lang="en-US" sz="2400" dirty="0">
                <a:latin typeface="Arial" pitchFamily="34" charset="0"/>
                <a:cs typeface="Arial" pitchFamily="34" charset="0"/>
              </a:rPr>
              <a:t>Currently accepted heritability estimate is about 50% for the general </a:t>
            </a:r>
            <a:r>
              <a:rPr lang="en-US" sz="2400" dirty="0" smtClean="0">
                <a:latin typeface="Arial" pitchFamily="34" charset="0"/>
                <a:cs typeface="Arial" pitchFamily="34" charset="0"/>
              </a:rPr>
              <a:t>population</a:t>
            </a:r>
          </a:p>
          <a:p>
            <a:pPr marL="400050" lvl="2" indent="0" defTabSz="1200150">
              <a:lnSpc>
                <a:spcPct val="90000"/>
              </a:lnSpc>
              <a:spcBef>
                <a:spcPct val="0"/>
              </a:spcBef>
              <a:spcAft>
                <a:spcPct val="15000"/>
              </a:spcAft>
              <a:buNone/>
            </a:pPr>
            <a:endParaRPr lang="en-US" dirty="0">
              <a:latin typeface="Arial" pitchFamily="34" charset="0"/>
              <a:cs typeface="Arial" pitchFamily="34" charset="0"/>
            </a:endParaRPr>
          </a:p>
          <a:p>
            <a:r>
              <a:rPr lang="en-US" b="1" dirty="0" smtClean="0">
                <a:latin typeface="Arial" pitchFamily="34" charset="0"/>
                <a:cs typeface="Arial" pitchFamily="34" charset="0"/>
              </a:rPr>
              <a:t>Environment</a:t>
            </a:r>
          </a:p>
          <a:p>
            <a:pPr marL="742950" lvl="2" indent="-342900">
              <a:buClr>
                <a:schemeClr val="accent6">
                  <a:lumMod val="50000"/>
                </a:schemeClr>
              </a:buClr>
            </a:pPr>
            <a:r>
              <a:rPr lang="en-US" sz="2400" dirty="0" smtClean="0">
                <a:latin typeface="Arial" pitchFamily="34" charset="0"/>
                <a:cs typeface="Arial" pitchFamily="34" charset="0"/>
              </a:rPr>
              <a:t>Degree to which variation is due to </a:t>
            </a:r>
            <a:r>
              <a:rPr lang="en-US" sz="2400" b="1" u="sng" dirty="0" smtClean="0">
                <a:latin typeface="Arial" pitchFamily="34" charset="0"/>
                <a:cs typeface="Arial" pitchFamily="34" charset="0"/>
              </a:rPr>
              <a:t>environmental</a:t>
            </a:r>
            <a:r>
              <a:rPr lang="en-US" sz="2400" dirty="0" smtClean="0">
                <a:latin typeface="Arial" pitchFamily="34" charset="0"/>
                <a:cs typeface="Arial" pitchFamily="34" charset="0"/>
              </a:rPr>
              <a:t>, rather than genetic, differences.</a:t>
            </a:r>
          </a:p>
          <a:p>
            <a:endParaRPr lang="en-US" dirty="0"/>
          </a:p>
        </p:txBody>
      </p:sp>
    </p:spTree>
    <p:extLst>
      <p:ext uri="{BB962C8B-B14F-4D97-AF65-F5344CB8AC3E}">
        <p14:creationId xmlns:p14="http://schemas.microsoft.com/office/powerpoint/2010/main" val="1577843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42" y="425116"/>
            <a:ext cx="8318285"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769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a:t>
            </a:r>
            <a:r>
              <a:rPr lang="en-US" i="1" dirty="0" smtClean="0"/>
              <a:t>Within</a:t>
            </a:r>
            <a:r>
              <a:rPr lang="en-US" dirty="0" smtClean="0"/>
              <a:t> Groups Versus Differences </a:t>
            </a:r>
            <a:r>
              <a:rPr lang="en-US" i="1" dirty="0" smtClean="0"/>
              <a:t>Between</a:t>
            </a:r>
            <a:r>
              <a:rPr lang="en-US" dirty="0" smtClean="0"/>
              <a:t> Groups</a:t>
            </a:r>
            <a:endParaRPr lang="en-US" dirty="0"/>
          </a:p>
        </p:txBody>
      </p:sp>
      <p:sp>
        <p:nvSpPr>
          <p:cNvPr id="3" name="Content Placeholder 2"/>
          <p:cNvSpPr>
            <a:spLocks noGrp="1"/>
          </p:cNvSpPr>
          <p:nvPr>
            <p:ph idx="1"/>
          </p:nvPr>
        </p:nvSpPr>
        <p:spPr/>
        <p:txBody>
          <a:bodyPr/>
          <a:lstStyle/>
          <a:p>
            <a:pPr marL="285750" indent="-285750">
              <a:lnSpc>
                <a:spcPts val="1800"/>
              </a:lnSpc>
              <a:spcAft>
                <a:spcPts val="600"/>
              </a:spcAft>
            </a:pPr>
            <a:r>
              <a:rPr lang="en-US" sz="2000" dirty="0">
                <a:latin typeface="Arial" pitchFamily="34" charset="0"/>
                <a:cs typeface="Arial" pitchFamily="34" charset="0"/>
              </a:rPr>
              <a:t>Unless the environmental conditions of two racial groups are virtually identical, it is impossible to estimate the overall genetic differences between the two groups.</a:t>
            </a:r>
          </a:p>
          <a:p>
            <a:pPr marL="285750" indent="-285750">
              <a:lnSpc>
                <a:spcPts val="1800"/>
              </a:lnSpc>
              <a:spcAft>
                <a:spcPts val="600"/>
              </a:spcAft>
            </a:pPr>
            <a:r>
              <a:rPr lang="en-US" sz="2000" dirty="0">
                <a:latin typeface="Arial" pitchFamily="34" charset="0"/>
                <a:cs typeface="Arial" pitchFamily="34" charset="0"/>
              </a:rPr>
              <a:t>Other evidence for the importance of the environment in determining IQ scores:</a:t>
            </a:r>
          </a:p>
          <a:p>
            <a:pPr lvl="1">
              <a:lnSpc>
                <a:spcPts val="1800"/>
              </a:lnSpc>
              <a:spcAft>
                <a:spcPts val="600"/>
              </a:spcAft>
              <a:buFont typeface="Arial" pitchFamily="34" charset="0"/>
              <a:buChar char="•"/>
            </a:pPr>
            <a:r>
              <a:rPr lang="en-US" sz="2000" dirty="0">
                <a:latin typeface="Arial" pitchFamily="34" charset="0"/>
                <a:cs typeface="Arial" pitchFamily="34" charset="0"/>
              </a:rPr>
              <a:t>Improvement in average IQ scores has occurred in several cultures and countries during the past few </a:t>
            </a:r>
            <a:r>
              <a:rPr lang="en-US" sz="2000" dirty="0" smtClean="0">
                <a:latin typeface="Arial" pitchFamily="34" charset="0"/>
                <a:cs typeface="Arial" pitchFamily="34" charset="0"/>
              </a:rPr>
              <a:t>generations.</a:t>
            </a:r>
            <a:endParaRPr lang="en-US" sz="2000" dirty="0">
              <a:latin typeface="Arial" pitchFamily="34" charset="0"/>
              <a:cs typeface="Arial" pitchFamily="34" charset="0"/>
            </a:endParaRPr>
          </a:p>
          <a:p>
            <a:pPr lvl="1">
              <a:lnSpc>
                <a:spcPts val="1800"/>
              </a:lnSpc>
              <a:spcAft>
                <a:spcPts val="600"/>
              </a:spcAft>
              <a:buFont typeface="Arial" pitchFamily="34" charset="0"/>
              <a:buChar char="•"/>
            </a:pPr>
            <a:r>
              <a:rPr lang="en-US" sz="2000" dirty="0">
                <a:latin typeface="Arial" pitchFamily="34" charset="0"/>
                <a:cs typeface="Arial" pitchFamily="34" charset="0"/>
              </a:rPr>
              <a:t>14 nations have shown significant gains in average IQ scores in just one </a:t>
            </a:r>
            <a:r>
              <a:rPr lang="en-US" sz="2000" dirty="0" smtClean="0">
                <a:latin typeface="Arial" pitchFamily="34" charset="0"/>
                <a:cs typeface="Arial" pitchFamily="34" charset="0"/>
              </a:rPr>
              <a:t>generation.</a:t>
            </a:r>
            <a:endParaRPr lang="en-US" sz="2000" dirty="0">
              <a:latin typeface="Arial" pitchFamily="34" charset="0"/>
              <a:cs typeface="Arial" pitchFamily="34" charset="0"/>
            </a:endParaRPr>
          </a:p>
          <a:p>
            <a:pPr lvl="1">
              <a:lnSpc>
                <a:spcPts val="1800"/>
              </a:lnSpc>
              <a:spcAft>
                <a:spcPts val="600"/>
              </a:spcAft>
              <a:buFont typeface="Arial" pitchFamily="34" charset="0"/>
              <a:buChar char="•"/>
            </a:pPr>
            <a:r>
              <a:rPr lang="en-US" sz="2000" dirty="0">
                <a:latin typeface="Arial" pitchFamily="34" charset="0"/>
                <a:cs typeface="Arial" pitchFamily="34" charset="0"/>
              </a:rPr>
              <a:t>Average IQ score in the United States has also steadily increased over the past </a:t>
            </a:r>
            <a:r>
              <a:rPr lang="en-US" sz="2000" dirty="0" smtClean="0">
                <a:latin typeface="Arial" pitchFamily="34" charset="0"/>
                <a:cs typeface="Arial" pitchFamily="34" charset="0"/>
              </a:rPr>
              <a:t>century.</a:t>
            </a:r>
            <a:endParaRPr lang="en-US" sz="2000" dirty="0">
              <a:latin typeface="Arial" pitchFamily="34" charset="0"/>
              <a:cs typeface="Arial" pitchFamily="34" charset="0"/>
            </a:endParaRPr>
          </a:p>
          <a:p>
            <a:pPr lvl="1">
              <a:lnSpc>
                <a:spcPts val="1800"/>
              </a:lnSpc>
              <a:spcAft>
                <a:spcPts val="600"/>
              </a:spcAft>
              <a:buFont typeface="Arial" pitchFamily="34" charset="0"/>
              <a:buChar char="•"/>
            </a:pPr>
            <a:r>
              <a:rPr lang="en-US" sz="2000" dirty="0">
                <a:latin typeface="Arial" pitchFamily="34" charset="0"/>
                <a:cs typeface="Arial" pitchFamily="34" charset="0"/>
              </a:rPr>
              <a:t>Such changes in a population can be accounted for only by environmental </a:t>
            </a:r>
            <a:r>
              <a:rPr lang="en-US" sz="2000" dirty="0" smtClean="0">
                <a:latin typeface="Arial" pitchFamily="34" charset="0"/>
                <a:cs typeface="Arial" pitchFamily="34" charset="0"/>
              </a:rPr>
              <a:t>changes.</a:t>
            </a:r>
            <a:endParaRPr lang="en-US" dirty="0"/>
          </a:p>
        </p:txBody>
      </p:sp>
    </p:spTree>
    <p:extLst>
      <p:ext uri="{BB962C8B-B14F-4D97-AF65-F5344CB8AC3E}">
        <p14:creationId xmlns:p14="http://schemas.microsoft.com/office/powerpoint/2010/main" val="745296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CULTURE AND HUMAN BEHAVIOR</a:t>
            </a:r>
            <a:br>
              <a:rPr lang="en-US" dirty="0" smtClean="0"/>
            </a:br>
            <a:r>
              <a:rPr lang="en-US" dirty="0" smtClean="0"/>
              <a:t>Performing with a Threat in the Air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Gender and racial stereotypes can be manipulated to affect test performance.</a:t>
            </a:r>
          </a:p>
          <a:p>
            <a:r>
              <a:rPr lang="en-US" sz="3200" b="1" u="sng" dirty="0" smtClean="0"/>
              <a:t>Stereotype threat </a:t>
            </a:r>
            <a:r>
              <a:rPr lang="en-US" sz="3200" b="1" dirty="0" smtClean="0"/>
              <a:t>occurs when members of a group are aware of negative stereotype about (Steele).</a:t>
            </a:r>
          </a:p>
          <a:p>
            <a:pPr lvl="2"/>
            <a:r>
              <a:rPr lang="en-US" sz="2800" b="1" dirty="0" smtClean="0"/>
              <a:t>Women perform poorly in math, especially advanced math.</a:t>
            </a:r>
          </a:p>
          <a:p>
            <a:r>
              <a:rPr lang="en-US" sz="3200" b="1" u="sng" dirty="0" smtClean="0"/>
              <a:t>Stereotype lift </a:t>
            </a:r>
            <a:r>
              <a:rPr lang="en-US" sz="3200" b="1" dirty="0" smtClean="0"/>
              <a:t>occurs when awareness of a positive expectations improve task performance (Rydell and others).</a:t>
            </a:r>
          </a:p>
          <a:p>
            <a:pPr lvl="2"/>
            <a:r>
              <a:rPr lang="en-US" sz="2800" b="1" dirty="0" smtClean="0"/>
              <a:t>Asians are good at advanced math.</a:t>
            </a:r>
            <a:endParaRPr lang="en-US" sz="2800" b="1" dirty="0"/>
          </a:p>
        </p:txBody>
      </p:sp>
    </p:spTree>
    <p:extLst>
      <p:ext uri="{BB962C8B-B14F-4D97-AF65-F5344CB8AC3E}">
        <p14:creationId xmlns:p14="http://schemas.microsoft.com/office/powerpoint/2010/main" val="196313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IQ Tests Culturally Biased?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10403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11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Problems and Making Decisions</a:t>
            </a:r>
            <a:endParaRPr lang="en-US" dirty="0"/>
          </a:p>
        </p:txBody>
      </p:sp>
      <p:sp>
        <p:nvSpPr>
          <p:cNvPr id="3" name="Content Placeholder 2"/>
          <p:cNvSpPr>
            <a:spLocks noGrp="1"/>
          </p:cNvSpPr>
          <p:nvPr>
            <p:ph idx="1"/>
          </p:nvPr>
        </p:nvSpPr>
        <p:spPr>
          <a:xfrm>
            <a:off x="457201" y="1600200"/>
            <a:ext cx="5065988" cy="4525963"/>
          </a:xfrm>
          <a:solidFill>
            <a:schemeClr val="bg2"/>
          </a:solidFill>
        </p:spPr>
        <p:txBody>
          <a:bodyPr>
            <a:normAutofit/>
          </a:bodyPr>
          <a:lstStyle/>
          <a:p>
            <a:r>
              <a:rPr lang="en-US" b="1" dirty="0" smtClean="0"/>
              <a:t>Problem-solving strategies</a:t>
            </a:r>
            <a:r>
              <a:rPr lang="en-US" dirty="0" smtClean="0">
                <a:latin typeface="Arial" pitchFamily="34" charset="0"/>
                <a:ea typeface="Calibri" pitchFamily="34" charset="0"/>
                <a:cs typeface="Arial" pitchFamily="34" charset="0"/>
              </a:rPr>
              <a:t/>
            </a:r>
            <a:br>
              <a:rPr lang="en-US" dirty="0" smtClean="0">
                <a:latin typeface="Arial" pitchFamily="34" charset="0"/>
                <a:ea typeface="Calibri" pitchFamily="34" charset="0"/>
                <a:cs typeface="Arial" pitchFamily="34" charset="0"/>
              </a:rPr>
            </a:br>
            <a:endParaRPr lang="en-US" dirty="0" smtClean="0"/>
          </a:p>
          <a:p>
            <a:pPr lvl="1"/>
            <a:r>
              <a:rPr lang="en-US" b="1" dirty="0" smtClean="0"/>
              <a:t>Heuristics</a:t>
            </a:r>
            <a:r>
              <a:rPr lang="en-US" dirty="0" smtClean="0"/>
              <a:t>: </a:t>
            </a:r>
            <a:r>
              <a:rPr lang="en-US" dirty="0" smtClean="0">
                <a:latin typeface="Arial" pitchFamily="34" charset="0"/>
                <a:ea typeface="Calibri" pitchFamily="34" charset="0"/>
                <a:cs typeface="Arial" pitchFamily="34" charset="0"/>
              </a:rPr>
              <a:t>Following </a:t>
            </a:r>
            <a:r>
              <a:rPr lang="en-US" dirty="0">
                <a:latin typeface="Arial" pitchFamily="34" charset="0"/>
                <a:ea typeface="Calibri" pitchFamily="34" charset="0"/>
                <a:cs typeface="Arial" pitchFamily="34" charset="0"/>
              </a:rPr>
              <a:t>a general rule of thumb to </a:t>
            </a:r>
            <a:r>
              <a:rPr lang="en-US" dirty="0">
                <a:solidFill>
                  <a:srgbClr val="000000"/>
                </a:solidFill>
                <a:latin typeface="Arial" pitchFamily="34" charset="0"/>
                <a:ea typeface="Calibri" pitchFamily="34" charset="0"/>
                <a:cs typeface="Arial" pitchFamily="34" charset="0"/>
              </a:rPr>
              <a:t>reduce the </a:t>
            </a:r>
            <a:r>
              <a:rPr lang="en-US" dirty="0" smtClean="0">
                <a:solidFill>
                  <a:srgbClr val="000000"/>
                </a:solidFill>
                <a:latin typeface="Arial" pitchFamily="34" charset="0"/>
                <a:ea typeface="Calibri" pitchFamily="34" charset="0"/>
                <a:cs typeface="Arial" pitchFamily="34" charset="0"/>
              </a:rPr>
              <a:t>number </a:t>
            </a:r>
            <a:r>
              <a:rPr lang="en-US" dirty="0">
                <a:solidFill>
                  <a:srgbClr val="000000"/>
                </a:solidFill>
                <a:latin typeface="Arial" pitchFamily="34" charset="0"/>
                <a:ea typeface="Calibri" pitchFamily="34" charset="0"/>
                <a:cs typeface="Arial" pitchFamily="34" charset="0"/>
              </a:rPr>
              <a:t>of possible </a:t>
            </a:r>
            <a:r>
              <a:rPr lang="en-US" dirty="0" smtClean="0">
                <a:solidFill>
                  <a:srgbClr val="000000"/>
                </a:solidFill>
                <a:latin typeface="Arial" pitchFamily="34" charset="0"/>
                <a:ea typeface="Calibri" pitchFamily="34" charset="0"/>
                <a:cs typeface="Arial" pitchFamily="34" charset="0"/>
              </a:rPr>
              <a:t>solutions (</a:t>
            </a:r>
            <a:r>
              <a:rPr lang="en-US" dirty="0" err="1">
                <a:solidFill>
                  <a:srgbClr val="000000"/>
                </a:solidFill>
                <a:latin typeface="Arial" pitchFamily="34" charset="0"/>
                <a:ea typeface="Calibri" pitchFamily="34" charset="0"/>
                <a:cs typeface="Arial" pitchFamily="34" charset="0"/>
              </a:rPr>
              <a:t>subgoals</a:t>
            </a:r>
            <a:r>
              <a:rPr lang="en-US" dirty="0">
                <a:solidFill>
                  <a:srgbClr val="000000"/>
                </a:solidFill>
                <a:latin typeface="Arial" pitchFamily="34" charset="0"/>
                <a:ea typeface="Calibri" pitchFamily="34" charset="0"/>
                <a:cs typeface="Arial" pitchFamily="34" charset="0"/>
              </a:rPr>
              <a:t>, working backward)</a:t>
            </a:r>
          </a:p>
          <a:p>
            <a:pPr marL="457200" lvl="1" indent="0">
              <a:buNone/>
            </a:pPr>
            <a:endParaRPr lang="en-US" dirty="0">
              <a:solidFill>
                <a:srgbClr val="000000"/>
              </a:solidFill>
              <a:latin typeface="Arial" pitchFamily="34" charset="0"/>
              <a:ea typeface="Calibri" pitchFamily="34" charset="0"/>
              <a:cs typeface="Arial" pitchFamily="34" charset="0"/>
            </a:endParaRPr>
          </a:p>
          <a:p>
            <a:pPr lvl="1"/>
            <a:endParaRPr lang="en-US" dirty="0" smtClean="0"/>
          </a:p>
        </p:txBody>
      </p:sp>
      <p:sp>
        <p:nvSpPr>
          <p:cNvPr id="5" name="TextBox 4"/>
          <p:cNvSpPr txBox="1"/>
          <p:nvPr/>
        </p:nvSpPr>
        <p:spPr>
          <a:xfrm rot="16200000">
            <a:off x="7937500" y="4508500"/>
            <a:ext cx="1351652" cy="215444"/>
          </a:xfrm>
          <a:prstGeom prst="rect">
            <a:avLst/>
          </a:prstGeom>
          <a:noFill/>
        </p:spPr>
        <p:txBody>
          <a:bodyPr wrap="none" rtlCol="0">
            <a:spAutoFit/>
          </a:bodyPr>
          <a:lstStyle/>
          <a:p>
            <a:r>
              <a:rPr lang="en-US" sz="800" dirty="0"/>
              <a:t>REUTERS/Cheryl Ravelo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2120900"/>
            <a:ext cx="237807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64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hoto of a shark"/>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304800" y="274638"/>
            <a:ext cx="6324600" cy="1143000"/>
          </a:xfrm>
        </p:spPr>
        <p:txBody>
          <a:bodyPr>
            <a:noAutofit/>
          </a:bodyPr>
          <a:lstStyle/>
          <a:p>
            <a:pPr algn="l">
              <a:lnSpc>
                <a:spcPts val="3200"/>
              </a:lnSpc>
            </a:pPr>
            <a:r>
              <a:rPr lang="en-US" sz="3600" dirty="0">
                <a:solidFill>
                  <a:schemeClr val="bg1"/>
                </a:solidFill>
                <a:latin typeface="Aharoni" pitchFamily="2" charset="-79"/>
                <a:cs typeface="Aharoni" pitchFamily="2" charset="-79"/>
              </a:rPr>
              <a:t>Estimating the Probability of </a:t>
            </a:r>
            <a:r>
              <a:rPr lang="en-US" sz="3600" dirty="0" smtClean="0">
                <a:solidFill>
                  <a:schemeClr val="bg1"/>
                </a:solidFill>
                <a:latin typeface="Aharoni" pitchFamily="2" charset="-79"/>
                <a:cs typeface="Aharoni" pitchFamily="2" charset="-79"/>
              </a:rPr>
              <a:t>Events: Decisions </a:t>
            </a:r>
            <a:r>
              <a:rPr lang="en-US" sz="3600" dirty="0">
                <a:solidFill>
                  <a:schemeClr val="bg1"/>
                </a:solidFill>
                <a:latin typeface="Aharoni" pitchFamily="2" charset="-79"/>
                <a:cs typeface="Aharoni" pitchFamily="2" charset="-79"/>
              </a:rPr>
              <a:t>Involving Uncertainty</a:t>
            </a:r>
          </a:p>
        </p:txBody>
      </p:sp>
      <p:sp>
        <p:nvSpPr>
          <p:cNvPr id="1025" name="Rectangle 1"/>
          <p:cNvSpPr>
            <a:spLocks noChangeArrowheads="1"/>
          </p:cNvSpPr>
          <p:nvPr/>
        </p:nvSpPr>
        <p:spPr bwMode="auto">
          <a:xfrm>
            <a:off x="2237496" y="1939926"/>
            <a:ext cx="6525504" cy="4390091"/>
          </a:xfrm>
          <a:prstGeom prst="rect">
            <a:avLst/>
          </a:prstGeom>
          <a:solidFill>
            <a:srgbClr val="5A8B88">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ts val="2200"/>
              </a:lnSpc>
              <a:spcBef>
                <a:spcPct val="0"/>
              </a:spcBef>
              <a:spcAft>
                <a:spcPts val="1200"/>
              </a:spcAft>
            </a:pPr>
            <a:r>
              <a:rPr lang="en-US" sz="2400" b="1" dirty="0" smtClean="0">
                <a:solidFill>
                  <a:schemeClr val="bg1"/>
                </a:solidFill>
                <a:latin typeface="Arial" pitchFamily="34" charset="0"/>
                <a:ea typeface="Calibri" pitchFamily="34" charset="0"/>
                <a:cs typeface="Arial" pitchFamily="34" charset="0"/>
              </a:rPr>
              <a:t>The Availability Heuristic</a:t>
            </a:r>
          </a:p>
          <a:p>
            <a:pPr marL="342900" indent="-342900" eaLnBrk="0" fontAlgn="base" hangingPunct="0">
              <a:lnSpc>
                <a:spcPts val="2200"/>
              </a:lnSpc>
              <a:spcBef>
                <a:spcPct val="0"/>
              </a:spcBef>
              <a:spcAft>
                <a:spcPts val="1200"/>
              </a:spcAft>
              <a:buFont typeface="Arial" pitchFamily="34" charset="0"/>
              <a:buChar char="•"/>
            </a:pPr>
            <a:r>
              <a:rPr lang="en-US" sz="2400" dirty="0">
                <a:solidFill>
                  <a:schemeClr val="bg1"/>
                </a:solidFill>
                <a:latin typeface="Arial" pitchFamily="34" charset="0"/>
                <a:ea typeface="Calibri" pitchFamily="34" charset="0"/>
                <a:cs typeface="Arial" pitchFamily="34" charset="0"/>
              </a:rPr>
              <a:t>P</a:t>
            </a:r>
            <a:r>
              <a:rPr lang="en-US" sz="2400" dirty="0" smtClean="0">
                <a:solidFill>
                  <a:schemeClr val="bg1"/>
                </a:solidFill>
                <a:latin typeface="Arial" pitchFamily="34" charset="0"/>
                <a:ea typeface="Calibri" pitchFamily="34" charset="0"/>
                <a:cs typeface="Arial" pitchFamily="34" charset="0"/>
              </a:rPr>
              <a:t>robability </a:t>
            </a:r>
            <a:r>
              <a:rPr lang="en-US" sz="2400" dirty="0">
                <a:solidFill>
                  <a:schemeClr val="bg1"/>
                </a:solidFill>
                <a:latin typeface="Arial" pitchFamily="34" charset="0"/>
                <a:ea typeface="Calibri" pitchFamily="34" charset="0"/>
                <a:cs typeface="Arial" pitchFamily="34" charset="0"/>
              </a:rPr>
              <a:t>of an </a:t>
            </a:r>
            <a:r>
              <a:rPr lang="en-US" sz="2400">
                <a:solidFill>
                  <a:schemeClr val="bg1"/>
                </a:solidFill>
                <a:latin typeface="Arial" pitchFamily="34" charset="0"/>
                <a:ea typeface="Calibri" pitchFamily="34" charset="0"/>
                <a:cs typeface="Arial" pitchFamily="34" charset="0"/>
              </a:rPr>
              <a:t>event </a:t>
            </a:r>
            <a:r>
              <a:rPr lang="en-US" sz="2400" smtClean="0">
                <a:solidFill>
                  <a:schemeClr val="bg1"/>
                </a:solidFill>
                <a:latin typeface="Arial" pitchFamily="34" charset="0"/>
                <a:ea typeface="Calibri" pitchFamily="34" charset="0"/>
                <a:cs typeface="Arial" pitchFamily="34" charset="0"/>
              </a:rPr>
              <a:t>judged </a:t>
            </a:r>
            <a:r>
              <a:rPr lang="en-US" sz="2400" dirty="0" smtClean="0">
                <a:solidFill>
                  <a:schemeClr val="bg1"/>
                </a:solidFill>
                <a:latin typeface="Arial" pitchFamily="34" charset="0"/>
                <a:ea typeface="Calibri" pitchFamily="34" charset="0"/>
                <a:cs typeface="Arial" pitchFamily="34" charset="0"/>
              </a:rPr>
              <a:t>by </a:t>
            </a:r>
            <a:r>
              <a:rPr lang="en-US" sz="2400" dirty="0">
                <a:solidFill>
                  <a:schemeClr val="bg1"/>
                </a:solidFill>
                <a:latin typeface="Arial" pitchFamily="34" charset="0"/>
                <a:ea typeface="Calibri" pitchFamily="34" charset="0"/>
                <a:cs typeface="Arial" pitchFamily="34" charset="0"/>
              </a:rPr>
              <a:t>how easily </a:t>
            </a:r>
            <a:r>
              <a:rPr lang="en-US" sz="2400" dirty="0" smtClean="0">
                <a:solidFill>
                  <a:schemeClr val="bg1"/>
                </a:solidFill>
                <a:latin typeface="Arial" pitchFamily="34" charset="0"/>
                <a:ea typeface="Calibri" pitchFamily="34" charset="0"/>
                <a:cs typeface="Arial" pitchFamily="34" charset="0"/>
              </a:rPr>
              <a:t>previous </a:t>
            </a:r>
            <a:r>
              <a:rPr lang="en-US" sz="2400" dirty="0">
                <a:solidFill>
                  <a:schemeClr val="bg1"/>
                </a:solidFill>
                <a:latin typeface="Arial" pitchFamily="34" charset="0"/>
                <a:ea typeface="Calibri" pitchFamily="34" charset="0"/>
                <a:cs typeface="Arial" pitchFamily="34" charset="0"/>
              </a:rPr>
              <a:t>occurrences of that </a:t>
            </a:r>
            <a:r>
              <a:rPr lang="en-US" sz="2400" dirty="0" smtClean="0">
                <a:solidFill>
                  <a:schemeClr val="bg1"/>
                </a:solidFill>
                <a:latin typeface="Arial" pitchFamily="34" charset="0"/>
                <a:ea typeface="Calibri" pitchFamily="34" charset="0"/>
                <a:cs typeface="Arial" pitchFamily="34" charset="0"/>
              </a:rPr>
              <a:t>event can be recalled.</a:t>
            </a:r>
            <a:endParaRPr lang="en-US" sz="2400"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The </a:t>
            </a:r>
            <a:r>
              <a:rPr lang="en-US" sz="2400" dirty="0">
                <a:solidFill>
                  <a:schemeClr val="bg1"/>
                </a:solidFill>
                <a:latin typeface="Arial" pitchFamily="34" charset="0"/>
                <a:ea typeface="Calibri" pitchFamily="34" charset="0"/>
                <a:cs typeface="Arial" pitchFamily="34" charset="0"/>
              </a:rPr>
              <a:t>less accurately our memory of an event reflects the actual frequency of the event, the less accurate our estimate of event’s likelihood will </a:t>
            </a:r>
            <a:r>
              <a:rPr lang="en-US" sz="2400" dirty="0" smtClean="0">
                <a:solidFill>
                  <a:schemeClr val="bg1"/>
                </a:solidFill>
                <a:latin typeface="Arial" pitchFamily="34" charset="0"/>
                <a:ea typeface="Calibri" pitchFamily="34" charset="0"/>
                <a:cs typeface="Arial" pitchFamily="34" charset="0"/>
              </a:rPr>
              <a:t>be.</a:t>
            </a:r>
          </a:p>
          <a:p>
            <a:pPr marL="342900" indent="-342900" eaLnBrk="0" fontAlgn="base" hangingPunct="0">
              <a:lnSpc>
                <a:spcPts val="2200"/>
              </a:lnSpc>
              <a:spcBef>
                <a:spcPct val="0"/>
              </a:spcBef>
              <a:spcAft>
                <a:spcPts val="1200"/>
              </a:spcAft>
              <a:buFont typeface="Arial" pitchFamily="34" charset="0"/>
              <a:buChar char="•"/>
            </a:pPr>
            <a:r>
              <a:rPr lang="en-US" sz="2400" dirty="0">
                <a:solidFill>
                  <a:schemeClr val="bg1"/>
                </a:solidFill>
                <a:latin typeface="Arial" pitchFamily="34" charset="0"/>
                <a:ea typeface="Calibri" pitchFamily="34" charset="0"/>
                <a:cs typeface="Arial" pitchFamily="34" charset="0"/>
              </a:rPr>
              <a:t>The availability heuristic is more likely to be used when people rely on information held in their long-term memory to determine the likelihood of events occurring. </a:t>
            </a:r>
          </a:p>
          <a:p>
            <a:pPr marL="342900" indent="-342900" eaLnBrk="0" fontAlgn="base" hangingPunct="0">
              <a:lnSpc>
                <a:spcPts val="2200"/>
              </a:lnSpc>
              <a:spcBef>
                <a:spcPct val="0"/>
              </a:spcBef>
              <a:spcAft>
                <a:spcPts val="1200"/>
              </a:spcAft>
              <a:buFont typeface="Arial" pitchFamily="34" charset="0"/>
              <a:buChar char="•"/>
            </a:pPr>
            <a:endParaRPr lang="en-US" sz="2400" dirty="0">
              <a:solidFill>
                <a:schemeClr val="bg1"/>
              </a:solidFill>
              <a:latin typeface="Arial" pitchFamily="34" charset="0"/>
              <a:ea typeface="Calibri" pitchFamily="34" charset="0"/>
              <a:cs typeface="Arial" pitchFamily="34" charset="0"/>
            </a:endParaRPr>
          </a:p>
        </p:txBody>
      </p:sp>
      <p:sp>
        <p:nvSpPr>
          <p:cNvPr id="5" name="Rectangle 4"/>
          <p:cNvSpPr/>
          <p:nvPr/>
        </p:nvSpPr>
        <p:spPr>
          <a:xfrm rot="16200000">
            <a:off x="8467252" y="6143152"/>
            <a:ext cx="1138052" cy="215444"/>
          </a:xfrm>
          <a:prstGeom prst="rect">
            <a:avLst/>
          </a:prstGeom>
        </p:spPr>
        <p:txBody>
          <a:bodyPr wrap="none">
            <a:spAutoFit/>
          </a:bodyPr>
          <a:lstStyle/>
          <a:p>
            <a:r>
              <a:rPr lang="en-US" sz="800" dirty="0">
                <a:solidFill>
                  <a:srgbClr val="FFFFFF"/>
                </a:solidFill>
              </a:rPr>
              <a:t>Watt Jim/Getty Images</a:t>
            </a:r>
          </a:p>
        </p:txBody>
      </p:sp>
    </p:spTree>
    <p:extLst>
      <p:ext uri="{BB962C8B-B14F-4D97-AF65-F5344CB8AC3E}">
        <p14:creationId xmlns:p14="http://schemas.microsoft.com/office/powerpoint/2010/main" val="110891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Aharoni" pitchFamily="2" charset="-79"/>
                <a:cs typeface="Aharoni" pitchFamily="2" charset="-79"/>
              </a:rPr>
              <a:t>Estimating the Probability of Events: Decisions Involving Uncertainty</a:t>
            </a:r>
            <a:endParaRPr lang="en-US" dirty="0">
              <a:solidFill>
                <a:srgbClr val="000000"/>
              </a:solidFill>
            </a:endParaRPr>
          </a:p>
        </p:txBody>
      </p:sp>
      <p:sp>
        <p:nvSpPr>
          <p:cNvPr id="3" name="Content Placeholder 2"/>
          <p:cNvSpPr>
            <a:spLocks noGrp="1"/>
          </p:cNvSpPr>
          <p:nvPr>
            <p:ph idx="1"/>
          </p:nvPr>
        </p:nvSpPr>
        <p:spPr/>
        <p:txBody>
          <a:bodyPr>
            <a:normAutofit lnSpcReduction="10000"/>
          </a:bodyPr>
          <a:lstStyle/>
          <a:p>
            <a:pPr lvl="0"/>
            <a:r>
              <a:rPr lang="en-US" b="1" dirty="0" smtClean="0">
                <a:solidFill>
                  <a:srgbClr val="000000"/>
                </a:solidFill>
              </a:rPr>
              <a:t>Representativeness heuristic </a:t>
            </a:r>
            <a:r>
              <a:rPr lang="en-US" dirty="0" smtClean="0">
                <a:solidFill>
                  <a:srgbClr val="000000"/>
                </a:solidFill>
                <a:latin typeface="Aharoni" pitchFamily="2" charset="-79"/>
                <a:ea typeface="Times New Roman" pitchFamily="18" charset="0"/>
                <a:cs typeface="Aharoni" pitchFamily="2" charset="-79"/>
              </a:rPr>
              <a:t>refers to the likelihood </a:t>
            </a:r>
            <a:r>
              <a:rPr lang="en-US" dirty="0">
                <a:solidFill>
                  <a:srgbClr val="000000"/>
                </a:solidFill>
                <a:latin typeface="Aharoni" pitchFamily="2" charset="-79"/>
                <a:ea typeface="Times New Roman" pitchFamily="18" charset="0"/>
                <a:cs typeface="Aharoni" pitchFamily="2" charset="-79"/>
              </a:rPr>
              <a:t>of an event is estimated by comparing how similar it is to the prototype of the </a:t>
            </a:r>
            <a:r>
              <a:rPr lang="en-US" dirty="0" smtClean="0">
                <a:solidFill>
                  <a:srgbClr val="000000"/>
                </a:solidFill>
                <a:latin typeface="Aharoni" pitchFamily="2" charset="-79"/>
                <a:ea typeface="Times New Roman" pitchFamily="18" charset="0"/>
                <a:cs typeface="Aharoni" pitchFamily="2" charset="-79"/>
              </a:rPr>
              <a:t>event.</a:t>
            </a:r>
            <a:endParaRPr lang="en-US" dirty="0">
              <a:solidFill>
                <a:srgbClr val="000000"/>
              </a:solidFill>
              <a:latin typeface="Arial" pitchFamily="34" charset="0"/>
              <a:cs typeface="Arial" pitchFamily="34" charset="0"/>
            </a:endParaRPr>
          </a:p>
          <a:p>
            <a:r>
              <a:rPr lang="en-US" b="1" dirty="0" smtClean="0"/>
              <a:t>Faulty estimates can be produced if</a:t>
            </a:r>
            <a:r>
              <a:rPr lang="en-US" dirty="0" smtClean="0"/>
              <a:t>:</a:t>
            </a:r>
          </a:p>
          <a:p>
            <a:pPr lvl="1"/>
            <a:r>
              <a:rPr lang="en-US" dirty="0" smtClean="0"/>
              <a:t>Possible prototype variations not considered</a:t>
            </a:r>
          </a:p>
          <a:p>
            <a:pPr lvl="1"/>
            <a:r>
              <a:rPr lang="en-US" dirty="0" smtClean="0"/>
              <a:t>Approximate number of existing prototypes not considered</a:t>
            </a:r>
          </a:p>
          <a:p>
            <a:r>
              <a:rPr lang="en-US" dirty="0">
                <a:latin typeface="Arial" pitchFamily="34" charset="0"/>
                <a:ea typeface="Calibri" pitchFamily="34" charset="0"/>
                <a:cs typeface="Arial" pitchFamily="34" charset="0"/>
              </a:rPr>
              <a:t>The representativeness heuristic is more likely to be used when people compare different variables to make predictions.</a:t>
            </a:r>
          </a:p>
          <a:p>
            <a:endParaRPr lang="en-US" dirty="0"/>
          </a:p>
        </p:txBody>
      </p:sp>
    </p:spTree>
    <p:extLst>
      <p:ext uri="{BB962C8B-B14F-4D97-AF65-F5344CB8AC3E}">
        <p14:creationId xmlns:p14="http://schemas.microsoft.com/office/powerpoint/2010/main" val="2374440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Availability Heuristic</a:t>
            </a:r>
          </a:p>
          <a:p>
            <a:r>
              <a:rPr lang="en-US" dirty="0"/>
              <a:t>Most people will overestimate deaths from natural disasters because disasters are frequently on TV</a:t>
            </a:r>
          </a:p>
          <a:p>
            <a:r>
              <a:rPr lang="en-US" dirty="0" smtClean="0"/>
              <a:t>Representativeness Heuristic</a:t>
            </a:r>
          </a:p>
          <a:p>
            <a:r>
              <a:rPr lang="en-US" dirty="0" smtClean="0"/>
              <a:t>Jump to a conclusion based on a small set of data</a:t>
            </a:r>
          </a:p>
          <a:p>
            <a:r>
              <a:rPr lang="en-US" dirty="0" smtClean="0"/>
              <a:t>The long haired guy is a surfer from California and the muscular blonde haired guy that plays football is from Iowa.</a:t>
            </a:r>
          </a:p>
          <a:p>
            <a:endParaRPr lang="en-US" dirty="0"/>
          </a:p>
        </p:txBody>
      </p:sp>
    </p:spTree>
    <p:extLst>
      <p:ext uri="{BB962C8B-B14F-4D97-AF65-F5344CB8AC3E}">
        <p14:creationId xmlns:p14="http://schemas.microsoft.com/office/powerpoint/2010/main" val="1018064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a:t>
            </a:r>
            <a:r>
              <a:rPr lang="en-US" dirty="0" smtClean="0"/>
              <a:t>-Solving Strategies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3506505"/>
              </p:ext>
            </p:extLst>
          </p:nvPr>
        </p:nvGraphicFramePr>
        <p:xfrm>
          <a:off x="457200" y="1189190"/>
          <a:ext cx="8190419" cy="4936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00" y="3209925"/>
            <a:ext cx="218281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661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CKENBURY_7e_CH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HOCKENBURY_7e_CH01.thmx</Template>
  <TotalTime>9784</TotalTime>
  <Words>3305</Words>
  <Application>Microsoft Office PowerPoint</Application>
  <PresentationFormat>On-screen Show (4:3)</PresentationFormat>
  <Paragraphs>317</Paragraphs>
  <Slides>44</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Cambria Math</vt:lpstr>
      <vt:lpstr>Helvetica</vt:lpstr>
      <vt:lpstr>Times New Roman</vt:lpstr>
      <vt:lpstr>Lucida Grande</vt:lpstr>
      <vt:lpstr>Aharoni</vt:lpstr>
      <vt:lpstr>Calibri</vt:lpstr>
      <vt:lpstr>HOCKENBURY_7e_CH01</vt:lpstr>
      <vt:lpstr>PowerPoint Presentation</vt:lpstr>
      <vt:lpstr>PowerPoint Presentation</vt:lpstr>
      <vt:lpstr>Solving Problems and Making Decisions</vt:lpstr>
      <vt:lpstr>Solving Problems and Making Decisions</vt:lpstr>
      <vt:lpstr>Solving Problems and Making Decisions</vt:lpstr>
      <vt:lpstr>Estimating the Probability of Events: Decisions Involving Uncertainty</vt:lpstr>
      <vt:lpstr>Estimating the Probability of Events: Decisions Involving Uncertainty</vt:lpstr>
      <vt:lpstr>Examples:</vt:lpstr>
      <vt:lpstr>Problem-Solving Strategies</vt:lpstr>
      <vt:lpstr>Problem-Solving Strategies</vt:lpstr>
      <vt:lpstr> Obstacles to Solving Problems Thinking outside the box </vt:lpstr>
      <vt:lpstr>Mounting Candle Problem</vt:lpstr>
      <vt:lpstr>Answer to Candle Problem</vt:lpstr>
      <vt:lpstr>Obstacles to Solving Problems</vt:lpstr>
      <vt:lpstr>Nine Dots Problem</vt:lpstr>
      <vt:lpstr>Nine Dots Mental Set</vt:lpstr>
      <vt:lpstr> Decision-Making Strategies </vt:lpstr>
      <vt:lpstr>CRITICAL THINKING Persistence of Unwarranted Beliefs</vt:lpstr>
      <vt:lpstr>The Effect of Language on Perception</vt:lpstr>
      <vt:lpstr>Measuring Intelligence</vt:lpstr>
      <vt:lpstr>Development of Intelligence Tests</vt:lpstr>
      <vt:lpstr>Lewis Terman and the Stanford-Binet Intelligence Test</vt:lpstr>
      <vt:lpstr>David Wechsler and Wechsler Intelligence Scales</vt:lpstr>
      <vt:lpstr>Agree or Disagree</vt:lpstr>
      <vt:lpstr>Principles of Test Construction</vt:lpstr>
      <vt:lpstr>Basic Requirements of Good Test Design</vt:lpstr>
      <vt:lpstr>The Normal Curve of Distribution of IQ Scores</vt:lpstr>
      <vt:lpstr>PowerPoint Presentation</vt:lpstr>
      <vt:lpstr>Theories of Intelligence</vt:lpstr>
      <vt:lpstr>Theories of Intelligence</vt:lpstr>
      <vt:lpstr>Theories of Intelligence</vt:lpstr>
      <vt:lpstr>Louis Thurstone</vt:lpstr>
      <vt:lpstr>Theories of Intelligence</vt:lpstr>
      <vt:lpstr>Gardner’s Multiple Intelligences</vt:lpstr>
      <vt:lpstr>Theories of Intelligence</vt:lpstr>
      <vt:lpstr>Robert Sternberg</vt:lpstr>
      <vt:lpstr>IN FOCUS Neurodiversity: Beyond IQ</vt:lpstr>
      <vt:lpstr>Autism Spectrum Disorder</vt:lpstr>
      <vt:lpstr>Roles of Genetics and Environment in Determining Intelligence</vt:lpstr>
      <vt:lpstr>Differences Within Groups Versus Differences Between Groups</vt:lpstr>
      <vt:lpstr>PowerPoint Presentation</vt:lpstr>
      <vt:lpstr>Differences Within Groups Versus Differences Between Groups</vt:lpstr>
      <vt:lpstr>CULTURE AND HUMAN BEHAVIOR Performing with a Threat in the Air</vt:lpstr>
      <vt:lpstr>Are IQ Tests Culturally Biased?</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dluser</cp:lastModifiedBy>
  <cp:revision>369</cp:revision>
  <dcterms:created xsi:type="dcterms:W3CDTF">2012-01-26T16:26:17Z</dcterms:created>
  <dcterms:modified xsi:type="dcterms:W3CDTF">2016-01-29T19:10:08Z</dcterms:modified>
</cp:coreProperties>
</file>