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87" r:id="rId2"/>
    <p:sldId id="257" r:id="rId3"/>
    <p:sldId id="272" r:id="rId4"/>
    <p:sldId id="258" r:id="rId5"/>
    <p:sldId id="273" r:id="rId6"/>
    <p:sldId id="274" r:id="rId7"/>
    <p:sldId id="259" r:id="rId8"/>
    <p:sldId id="260" r:id="rId9"/>
    <p:sldId id="275" r:id="rId10"/>
    <p:sldId id="261" r:id="rId11"/>
    <p:sldId id="276" r:id="rId12"/>
    <p:sldId id="262" r:id="rId13"/>
    <p:sldId id="277" r:id="rId14"/>
    <p:sldId id="263" r:id="rId15"/>
    <p:sldId id="278" r:id="rId16"/>
    <p:sldId id="264" r:id="rId17"/>
    <p:sldId id="279" r:id="rId18"/>
    <p:sldId id="265" r:id="rId19"/>
    <p:sldId id="280" r:id="rId20"/>
    <p:sldId id="266" r:id="rId21"/>
    <p:sldId id="281" r:id="rId22"/>
    <p:sldId id="267" r:id="rId23"/>
    <p:sldId id="282" r:id="rId24"/>
    <p:sldId id="268" r:id="rId25"/>
    <p:sldId id="283" r:id="rId26"/>
    <p:sldId id="269" r:id="rId27"/>
    <p:sldId id="284" r:id="rId28"/>
    <p:sldId id="270" r:id="rId29"/>
    <p:sldId id="285" r:id="rId30"/>
    <p:sldId id="271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79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AE9BD-5129-CF4E-BDF8-E9227CBFB14C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29F0-CED4-1844-B9D4-98C18CCA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7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3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6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3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26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26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7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7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2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3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24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3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37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4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4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271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939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64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7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1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02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0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29F0-CED4-1844-B9D4-98C18CCA9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98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7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2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7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2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6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7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2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2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8: Motivation and Emotion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Which theorist espoused a humanistic theory of motivation?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Abraham Maslow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Carl Rogers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both of the above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833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3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Which theorist espoused a humanistic theory of motivation?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Abraham Maslow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Carl Rogers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</a:t>
            </a:r>
            <a:r>
              <a:rPr lang="en-US" sz="2800" b="1" dirty="0" smtClean="0"/>
              <a:t>. both of the above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258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94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How do we spend the majority of our energy?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walking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digesting food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doing tasks (like brushing teeth)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body heat, respiration, heartbeat (the 	BMR)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924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3" y="49790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How do we spend the majority of our energy?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walking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digesting food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doing tasks (like brushing teeth)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body heat, respiration, heartbeat (the 	BMR)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6856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46033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Each body has a natural or optimal weight called a: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ghrelin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satiation level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leptin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set-point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331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51043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Each body has a natural or optimal weight called a: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ghrelin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satiation level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leptin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set-point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2162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68" y="5480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healthy BMI would be: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below 18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between 18 and 25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between 25 and 29.9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30 or above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2866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1" y="52296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healthy BMI would be: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below 18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</a:t>
            </a:r>
            <a:r>
              <a:rPr lang="en-US" sz="2800" b="1" dirty="0" smtClean="0"/>
              <a:t> between 18 and 25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between 25 and 29.9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30 or above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6440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5" y="497910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9. </a:t>
            </a:r>
            <a:r>
              <a:rPr lang="en-US" sz="2800" dirty="0">
                <a:cs typeface="Geneva" charset="0"/>
              </a:rPr>
              <a:t>The lowest level of Maslow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sz="2800" dirty="0">
                <a:cs typeface="Geneva" charset="0"/>
              </a:rPr>
              <a:t>s hierarchy emphasizes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buNone/>
            </a:pPr>
            <a:endParaRPr lang="en-US" sz="2800" dirty="0"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a. safety needs.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b. physiological needs.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c. belongingness and love needs.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d. esteem needs.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027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47805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9. </a:t>
            </a:r>
            <a:r>
              <a:rPr lang="en-US" sz="2800" dirty="0">
                <a:cs typeface="Geneva" charset="0"/>
              </a:rPr>
              <a:t>The lowest level of Maslow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sz="2800" dirty="0">
                <a:cs typeface="Geneva" charset="0"/>
              </a:rPr>
              <a:t>s hierarchy emphasizes: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a. safety needs.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b. </a:t>
            </a:r>
            <a:r>
              <a:rPr lang="en-US" b="1" dirty="0">
                <a:ea typeface="Geneva" charset="0"/>
                <a:cs typeface="Geneva" charset="0"/>
              </a:rPr>
              <a:t>physiological needs.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c. belongingness and love needs.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d. esteem needs.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490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7" y="37264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Which component of motivation involves the initiation or production of behavior?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intensity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persistence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activation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vigor</a:t>
            </a:r>
          </a:p>
        </p:txBody>
      </p:sp>
    </p:spTree>
    <p:extLst>
      <p:ext uri="{BB962C8B-B14F-4D97-AF65-F5344CB8AC3E}">
        <p14:creationId xmlns:p14="http://schemas.microsoft.com/office/powerpoint/2010/main" val="2720726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94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Being given a personal pan pizza for reading a book is an example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self-determination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self-actualization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intrinsic motivation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extrinsic motivation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9289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2" y="51043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Being given a personal pan pizza for reading a book is an example of: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self-determination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self-actualization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intrinsic motivation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extrinsic motivation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4961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22754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11. </a:t>
            </a:r>
            <a:r>
              <a:rPr lang="en-US" sz="2800" dirty="0">
                <a:cs typeface="Geneva" charset="0"/>
              </a:rPr>
              <a:t>Which of the following is a projective test that involves creating stories about ambiguous scenes that can be interpreted in a variety of ways</a:t>
            </a:r>
            <a:r>
              <a:rPr lang="en-US" sz="2800" dirty="0" smtClean="0">
                <a:cs typeface="Geneva" charset="0"/>
              </a:rPr>
              <a:t>?</a:t>
            </a:r>
          </a:p>
          <a:p>
            <a:pPr>
              <a:buNone/>
            </a:pPr>
            <a:endParaRPr lang="en-US" sz="2800" dirty="0"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a. MMPI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b. Rorschach 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c. Raven</a:t>
            </a:r>
            <a:r>
              <a:rPr lang="ja-JP" altLang="en-US" dirty="0">
                <a:ea typeface="Geneva" charset="0"/>
                <a:cs typeface="Geneva" charset="0"/>
              </a:rPr>
              <a:t>’</a:t>
            </a:r>
            <a:r>
              <a:rPr lang="en-US" dirty="0">
                <a:ea typeface="Geneva" charset="0"/>
                <a:cs typeface="Geneva" charset="0"/>
              </a:rPr>
              <a:t>s Progressive Matrices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d. Thematic Apperception Test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0721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85383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11. </a:t>
            </a:r>
            <a:r>
              <a:rPr lang="en-US" sz="2800" dirty="0">
                <a:cs typeface="Geneva" charset="0"/>
              </a:rPr>
              <a:t>Which of the following is a projective test that involves creating stories about ambiguous scenes that can be interpreted in a variety of ways</a:t>
            </a:r>
            <a:r>
              <a:rPr lang="en-US" sz="2800" dirty="0" smtClean="0">
                <a:cs typeface="Geneva" charset="0"/>
              </a:rPr>
              <a:t>?</a:t>
            </a:r>
          </a:p>
          <a:p>
            <a:pPr>
              <a:buNone/>
            </a:pPr>
            <a:endParaRPr lang="en-US" sz="2800" dirty="0"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a. MMPI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b. Rorschach </a:t>
            </a: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c. Raven</a:t>
            </a:r>
            <a:r>
              <a:rPr lang="ja-JP" altLang="en-US" dirty="0">
                <a:ea typeface="Geneva" charset="0"/>
                <a:cs typeface="Geneva" charset="0"/>
              </a:rPr>
              <a:t>’</a:t>
            </a:r>
            <a:r>
              <a:rPr lang="en-US" dirty="0">
                <a:ea typeface="Geneva" charset="0"/>
                <a:cs typeface="Geneva" charset="0"/>
              </a:rPr>
              <a:t>s Progressive Matrices 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>
                <a:ea typeface="Geneva" charset="0"/>
                <a:cs typeface="Geneva" charset="0"/>
              </a:rPr>
              <a:t>    d. </a:t>
            </a:r>
            <a:r>
              <a:rPr lang="en-US" b="1" dirty="0">
                <a:ea typeface="Geneva" charset="0"/>
                <a:cs typeface="Geneva" charset="0"/>
              </a:rPr>
              <a:t>Thematic Apperception Test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5614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7" y="4102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Which is NOT a component of emotional intelligence?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superior reasoning powers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ability to manage one’s own emotions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comprehending the emotional responses 	of</a:t>
            </a:r>
            <a:r>
              <a:rPr lang="en-US" sz="2800" dirty="0"/>
              <a:t> </a:t>
            </a:r>
            <a:r>
              <a:rPr lang="en-US" sz="2800" dirty="0" smtClean="0"/>
              <a:t>others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appropriate responding to others’ 	emotions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775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43528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Which is NOT a component of emotional intelligence?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</a:t>
            </a:r>
            <a:r>
              <a:rPr lang="en-US" sz="2800" b="1" dirty="0" smtClean="0"/>
              <a:t> superior reasoning powers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ability to manage one’s own emotions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comprehending the emotional responses 	of</a:t>
            </a:r>
            <a:r>
              <a:rPr lang="en-US" sz="2800" dirty="0"/>
              <a:t> </a:t>
            </a:r>
            <a:r>
              <a:rPr lang="en-US" sz="2800" dirty="0" smtClean="0"/>
              <a:t>others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appropriate responding to others’ 	emotions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554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460" y="472857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13. </a:t>
            </a:r>
            <a:r>
              <a:rPr lang="en-US" sz="2800" dirty="0">
                <a:cs typeface="Geneva" charset="0"/>
              </a:rPr>
              <a:t>Which of the following is NOT one of the basic emotions</a:t>
            </a:r>
            <a:r>
              <a:rPr lang="en-US" sz="2800" dirty="0" smtClean="0">
                <a:cs typeface="Geneva" charset="0"/>
              </a:rPr>
              <a:t>?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a. jealousy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disgust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happiness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surprise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399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1" y="460332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13. </a:t>
            </a:r>
            <a:r>
              <a:rPr lang="en-US" sz="2800" dirty="0">
                <a:cs typeface="Geneva" charset="0"/>
              </a:rPr>
              <a:t>Which of the following is NOT one of the basic emotions</a:t>
            </a:r>
            <a:r>
              <a:rPr lang="en-US" sz="2800" dirty="0" smtClean="0">
                <a:cs typeface="Geneva" charset="0"/>
              </a:rPr>
              <a:t>?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a. jealousy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disgust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happiness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surprise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9105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522962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14. </a:t>
            </a:r>
            <a:r>
              <a:rPr lang="en-US" sz="2800" dirty="0">
                <a:cs typeface="Geneva" charset="0"/>
              </a:rPr>
              <a:t>According to William James, we feel </a:t>
            </a:r>
            <a:r>
              <a:rPr lang="en-US" sz="2800" dirty="0" smtClean="0">
                <a:cs typeface="Geneva" charset="0"/>
              </a:rPr>
              <a:t>emotions because </a:t>
            </a:r>
            <a:r>
              <a:rPr lang="en-US" sz="2800" dirty="0">
                <a:cs typeface="Geneva" charset="0"/>
              </a:rPr>
              <a:t>of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stimuli in the environment.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our perception of physiological changes </a:t>
            </a:r>
            <a:r>
              <a:rPr lang="en-US" dirty="0" smtClean="0">
                <a:ea typeface="Geneva" charset="0"/>
                <a:cs typeface="Geneva" charset="0"/>
              </a:rPr>
              <a:t>in the      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 </a:t>
            </a:r>
            <a:r>
              <a:rPr lang="en-US" dirty="0" smtClean="0">
                <a:ea typeface="Geneva" charset="0"/>
                <a:cs typeface="Geneva" charset="0"/>
              </a:rPr>
              <a:t>       body.</a:t>
            </a:r>
            <a:endParaRPr lang="en-US" dirty="0">
              <a:ea typeface="Geneva" charset="0"/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our appraisal of stimuli in the environment.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learning.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422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68" y="497910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14. </a:t>
            </a:r>
            <a:r>
              <a:rPr lang="en-US" sz="2800" dirty="0">
                <a:cs typeface="Geneva" charset="0"/>
              </a:rPr>
              <a:t>According to William James, we feel </a:t>
            </a:r>
            <a:r>
              <a:rPr lang="en-US" sz="2800" dirty="0" smtClean="0">
                <a:cs typeface="Geneva" charset="0"/>
              </a:rPr>
              <a:t>emotions because </a:t>
            </a:r>
            <a:r>
              <a:rPr lang="en-US" sz="2800" dirty="0">
                <a:cs typeface="Geneva" charset="0"/>
              </a:rPr>
              <a:t>of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stimuli in the environment.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</a:t>
            </a:r>
            <a:r>
              <a:rPr lang="en-US" b="1" dirty="0">
                <a:ea typeface="Geneva" charset="0"/>
                <a:cs typeface="Geneva" charset="0"/>
              </a:rPr>
              <a:t>our perception of physiological changes in </a:t>
            </a:r>
            <a:r>
              <a:rPr lang="en-US" b="1" dirty="0" smtClean="0">
                <a:ea typeface="Geneva" charset="0"/>
                <a:cs typeface="Geneva" charset="0"/>
              </a:rPr>
              <a:t>the body.</a:t>
            </a:r>
            <a:endParaRPr lang="en-US" b="1" dirty="0">
              <a:ea typeface="Geneva" charset="0"/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our appraisal of stimuli in the environment.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learning.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921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7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Which component of motivation involves the initiation or production of behavior?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intensity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persistence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activation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vigor</a:t>
            </a:r>
          </a:p>
        </p:txBody>
      </p:sp>
    </p:spTree>
    <p:extLst>
      <p:ext uri="{BB962C8B-B14F-4D97-AF65-F5344CB8AC3E}">
        <p14:creationId xmlns:p14="http://schemas.microsoft.com/office/powerpoint/2010/main" val="165783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497909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15. </a:t>
            </a:r>
            <a:r>
              <a:rPr lang="en-US" sz="2800" dirty="0" smtClean="0">
                <a:cs typeface="Geneva" charset="0"/>
              </a:rPr>
              <a:t> According </a:t>
            </a:r>
            <a:r>
              <a:rPr lang="en-US" sz="2800" dirty="0">
                <a:cs typeface="Geneva" charset="0"/>
              </a:rPr>
              <a:t>to the ______ theory, emotion consists of </a:t>
            </a:r>
            <a:r>
              <a:rPr lang="en-US" sz="2800" dirty="0" smtClean="0">
                <a:cs typeface="Geneva" charset="0"/>
              </a:rPr>
              <a:t>the </a:t>
            </a:r>
            <a:r>
              <a:rPr lang="en-US" sz="2800" dirty="0">
                <a:cs typeface="Geneva" charset="0"/>
              </a:rPr>
              <a:t>separate but interacting </a:t>
            </a:r>
            <a:r>
              <a:rPr lang="en-US" sz="2800" dirty="0" smtClean="0">
                <a:cs typeface="Geneva" charset="0"/>
              </a:rPr>
              <a:t>factors of physiological arousal &amp; cognitive appraisal.</a:t>
            </a:r>
          </a:p>
          <a:p>
            <a:pPr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two-factor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James-Lange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cognitive appraisal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facial feedback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3894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497909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15. </a:t>
            </a:r>
            <a:r>
              <a:rPr lang="en-US" sz="2800" dirty="0" smtClean="0">
                <a:cs typeface="Geneva" charset="0"/>
              </a:rPr>
              <a:t> </a:t>
            </a:r>
            <a:r>
              <a:rPr lang="en-US" sz="2800" dirty="0">
                <a:cs typeface="Geneva" charset="0"/>
              </a:rPr>
              <a:t>According to the ______ theory, emotion consists of </a:t>
            </a:r>
            <a:r>
              <a:rPr lang="en-US" sz="2800" dirty="0" smtClean="0">
                <a:cs typeface="Geneva" charset="0"/>
              </a:rPr>
              <a:t>the </a:t>
            </a:r>
            <a:r>
              <a:rPr lang="en-US" sz="2800" dirty="0">
                <a:cs typeface="Geneva" charset="0"/>
              </a:rPr>
              <a:t>separate but interacting </a:t>
            </a:r>
            <a:r>
              <a:rPr lang="en-US" sz="2800" dirty="0" smtClean="0">
                <a:cs typeface="Geneva" charset="0"/>
              </a:rPr>
              <a:t>factors of physiological arousal &amp; cognitive appraisal.</a:t>
            </a:r>
            <a:br>
              <a:rPr lang="en-US" sz="2800" dirty="0" smtClean="0">
                <a:cs typeface="Geneva" charset="0"/>
              </a:rPr>
            </a:b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</a:t>
            </a:r>
            <a:r>
              <a:rPr lang="en-US" b="1" dirty="0">
                <a:ea typeface="Geneva" charset="0"/>
                <a:cs typeface="Geneva" charset="0"/>
              </a:rPr>
              <a:t>two-factor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James-Lange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cognitive appraisal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facial feedback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88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69" y="4227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Which phrase would not be compatible with instinct theories?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fixed action patterns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higher order 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innate behavior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evolutionary programming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249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43528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Which phrase would not be compatible with instinct theories?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fixed action patterns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higher order learning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innate behavior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evolutionary programming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08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35488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3. </a:t>
            </a:r>
            <a:r>
              <a:rPr lang="en-US" sz="2800" dirty="0">
                <a:cs typeface="Geneva" charset="0"/>
              </a:rPr>
              <a:t>The body tries to maintain relatively constant levels of internal states such as body temperature. This is referred to as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a drive.</a:t>
            </a:r>
          </a:p>
          <a:p>
            <a:pPr lvl="1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b. homeostasis. 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incentives.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sensations.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538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246" y="522962"/>
            <a:ext cx="8229600" cy="45307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3. </a:t>
            </a:r>
            <a:r>
              <a:rPr lang="en-US" sz="2800" dirty="0">
                <a:cs typeface="Geneva" charset="0"/>
              </a:rPr>
              <a:t>The body tries to maintain relatively constant levels of internal states such as body temperature. This is referred to as</a:t>
            </a:r>
            <a:r>
              <a:rPr lang="en-US" sz="2800" dirty="0" smtClean="0">
                <a:cs typeface="Geneva" charset="0"/>
              </a:rPr>
              <a:t>:</a:t>
            </a:r>
          </a:p>
          <a:p>
            <a:pPr>
              <a:buFontTx/>
              <a:buNone/>
            </a:pPr>
            <a:endParaRPr lang="en-US" sz="2800" dirty="0">
              <a:cs typeface="Geneva" charset="0"/>
            </a:endParaRP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a drive.</a:t>
            </a:r>
          </a:p>
          <a:p>
            <a:pPr lvl="1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b. homeostasis. 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incentives.</a:t>
            </a:r>
          </a:p>
          <a:p>
            <a:pPr lvl="1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sensations.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406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43527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Sensation seekers provide evidence for the idea behind: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arousal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incentive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drive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instinct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26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3" y="46033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Sensation seekers provide evidence for the idea behind: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arousal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incentive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drive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instinct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208213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587</Words>
  <Application>Microsoft Office PowerPoint</Application>
  <PresentationFormat>On-screen Show (4:3)</PresentationFormat>
  <Paragraphs>208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Suzanne Amiss</cp:lastModifiedBy>
  <cp:revision>9</cp:revision>
  <dcterms:created xsi:type="dcterms:W3CDTF">2014-10-19T17:12:28Z</dcterms:created>
  <dcterms:modified xsi:type="dcterms:W3CDTF">2017-02-09T12:48:38Z</dcterms:modified>
</cp:coreProperties>
</file>