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9" r:id="rId1"/>
  </p:sldMasterIdLst>
  <p:notesMasterIdLst>
    <p:notesMasterId r:id="rId18"/>
  </p:notesMasterIdLst>
  <p:sldIdLst>
    <p:sldId id="267" r:id="rId2"/>
    <p:sldId id="309" r:id="rId3"/>
    <p:sldId id="371" r:id="rId4"/>
    <p:sldId id="339" r:id="rId5"/>
    <p:sldId id="340" r:id="rId6"/>
    <p:sldId id="341" r:id="rId7"/>
    <p:sldId id="343" r:id="rId8"/>
    <p:sldId id="344" r:id="rId9"/>
    <p:sldId id="347" r:id="rId10"/>
    <p:sldId id="349" r:id="rId11"/>
    <p:sldId id="348" r:id="rId12"/>
    <p:sldId id="351" r:id="rId13"/>
    <p:sldId id="372" r:id="rId14"/>
    <p:sldId id="373" r:id="rId15"/>
    <p:sldId id="353" r:id="rId16"/>
    <p:sldId id="370" r:id="rId17"/>
  </p:sldIdLst>
  <p:sldSz cx="9144000" cy="6858000" type="screen4x3"/>
  <p:notesSz cx="6858000" cy="9144000"/>
  <p:embeddedFontLst>
    <p:embeddedFont>
      <p:font typeface="Aharoni" panose="02010803020104030203" pitchFamily="2" charset="-79"/>
      <p:bold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030"/>
    <a:srgbClr val="06324B"/>
    <a:srgbClr val="2D3E74"/>
    <a:srgbClr val="5A8B88"/>
    <a:srgbClr val="93D0D1"/>
    <a:srgbClr val="F0D47C"/>
    <a:srgbClr val="E5B924"/>
    <a:srgbClr val="081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3" autoAdjust="0"/>
    <p:restoredTop sz="89037" autoAdjust="0"/>
  </p:normalViewPr>
  <p:slideViewPr>
    <p:cSldViewPr snapToGrid="0">
      <p:cViewPr>
        <p:scale>
          <a:sx n="70" d="100"/>
          <a:sy n="70" d="100"/>
        </p:scale>
        <p:origin x="-1992" y="-582"/>
      </p:cViewPr>
      <p:guideLst>
        <p:guide orient="horz" pos="2160"/>
        <p:guide pos="2880"/>
      </p:guideLst>
    </p:cSldViewPr>
  </p:slideViewPr>
  <p:notesTextViewPr>
    <p:cViewPr>
      <p:scale>
        <a:sx n="100" d="100"/>
        <a:sy n="100" d="100"/>
      </p:scale>
      <p:origin x="0" y="558"/>
    </p:cViewPr>
  </p:notesTextViewPr>
  <p:sorterViewPr>
    <p:cViewPr>
      <p:scale>
        <a:sx n="100" d="100"/>
        <a:sy n="100" d="100"/>
      </p:scale>
      <p:origin x="0" y="12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AB7EE-A3BD-D44D-9E87-D2AE774C2770}" type="doc">
      <dgm:prSet loTypeId="urn:microsoft.com/office/officeart/2005/8/layout/default" loCatId="" qsTypeId="urn:microsoft.com/office/officeart/2005/8/quickstyle/simple4" qsCatId="simple" csTypeId="urn:microsoft.com/office/officeart/2005/8/colors/accent1_2" csCatId="accent1"/>
      <dgm:spPr/>
      <dgm:t>
        <a:bodyPr/>
        <a:lstStyle/>
        <a:p>
          <a:endParaRPr lang="en-US"/>
        </a:p>
      </dgm:t>
    </dgm:pt>
    <dgm:pt modelId="{B40CEAB1-51F2-874B-8ADB-F100BB36C32E}">
      <dgm:prSet/>
      <dgm:spPr/>
      <dgm:t>
        <a:bodyPr/>
        <a:lstStyle/>
        <a:p>
          <a:pPr rtl="0"/>
          <a:r>
            <a:rPr lang="en-US" smtClean="0"/>
            <a:t>Fear </a:t>
          </a:r>
          <a:endParaRPr lang="en-US"/>
        </a:p>
      </dgm:t>
    </dgm:pt>
    <dgm:pt modelId="{BE778893-0D7D-5D4C-B8CB-EBC10626506F}" type="parTrans" cxnId="{335EF3F6-9E8F-7743-AAEA-7F92C33EE81F}">
      <dgm:prSet/>
      <dgm:spPr/>
      <dgm:t>
        <a:bodyPr/>
        <a:lstStyle/>
        <a:p>
          <a:endParaRPr lang="en-US"/>
        </a:p>
      </dgm:t>
    </dgm:pt>
    <dgm:pt modelId="{E57E6479-0E2E-0748-8182-B70FA083A9F9}" type="sibTrans" cxnId="{335EF3F6-9E8F-7743-AAEA-7F92C33EE81F}">
      <dgm:prSet/>
      <dgm:spPr/>
      <dgm:t>
        <a:bodyPr/>
        <a:lstStyle/>
        <a:p>
          <a:endParaRPr lang="en-US"/>
        </a:p>
      </dgm:t>
    </dgm:pt>
    <dgm:pt modelId="{B2BA02AD-9255-B34C-B26F-44C52A0A9A41}">
      <dgm:prSet/>
      <dgm:spPr/>
      <dgm:t>
        <a:bodyPr/>
        <a:lstStyle/>
        <a:p>
          <a:pPr rtl="0"/>
          <a:r>
            <a:rPr lang="en-US" smtClean="0"/>
            <a:t>Disgust</a:t>
          </a:r>
          <a:endParaRPr lang="en-US"/>
        </a:p>
      </dgm:t>
    </dgm:pt>
    <dgm:pt modelId="{BD1A56DE-6D5C-E940-935D-A1DC65B6FABF}" type="parTrans" cxnId="{40F810ED-3FCC-3A49-9554-49E538A6FEFB}">
      <dgm:prSet/>
      <dgm:spPr/>
      <dgm:t>
        <a:bodyPr/>
        <a:lstStyle/>
        <a:p>
          <a:endParaRPr lang="en-US"/>
        </a:p>
      </dgm:t>
    </dgm:pt>
    <dgm:pt modelId="{15EC5C77-4165-444D-8972-46919E3425FB}" type="sibTrans" cxnId="{40F810ED-3FCC-3A49-9554-49E538A6FEFB}">
      <dgm:prSet/>
      <dgm:spPr/>
      <dgm:t>
        <a:bodyPr/>
        <a:lstStyle/>
        <a:p>
          <a:endParaRPr lang="en-US"/>
        </a:p>
      </dgm:t>
    </dgm:pt>
    <dgm:pt modelId="{638C8731-5532-3647-8796-36AE4DB2C2F5}">
      <dgm:prSet/>
      <dgm:spPr/>
      <dgm:t>
        <a:bodyPr/>
        <a:lstStyle/>
        <a:p>
          <a:pPr rtl="0"/>
          <a:r>
            <a:rPr lang="en-US" smtClean="0"/>
            <a:t>Surprise </a:t>
          </a:r>
          <a:endParaRPr lang="en-US"/>
        </a:p>
      </dgm:t>
    </dgm:pt>
    <dgm:pt modelId="{A0CBB5B0-9EA1-F24C-B0E8-A5CA180CE47B}" type="parTrans" cxnId="{B522C71D-B655-4448-8314-2B282FD888FF}">
      <dgm:prSet/>
      <dgm:spPr/>
      <dgm:t>
        <a:bodyPr/>
        <a:lstStyle/>
        <a:p>
          <a:endParaRPr lang="en-US"/>
        </a:p>
      </dgm:t>
    </dgm:pt>
    <dgm:pt modelId="{82C69717-F45E-4543-A162-E706AB019709}" type="sibTrans" cxnId="{B522C71D-B655-4448-8314-2B282FD888FF}">
      <dgm:prSet/>
      <dgm:spPr/>
      <dgm:t>
        <a:bodyPr/>
        <a:lstStyle/>
        <a:p>
          <a:endParaRPr lang="en-US"/>
        </a:p>
      </dgm:t>
    </dgm:pt>
    <dgm:pt modelId="{4A94AA07-2633-AF40-A5A4-FBA92D681924}">
      <dgm:prSet/>
      <dgm:spPr/>
      <dgm:t>
        <a:bodyPr/>
        <a:lstStyle/>
        <a:p>
          <a:pPr rtl="0"/>
          <a:r>
            <a:rPr lang="en-US" smtClean="0"/>
            <a:t>Happiness</a:t>
          </a:r>
          <a:endParaRPr lang="en-US"/>
        </a:p>
      </dgm:t>
    </dgm:pt>
    <dgm:pt modelId="{8DDEA977-0307-F04F-8770-4DF6F40B1B42}" type="parTrans" cxnId="{58D0D41A-33CA-6748-AA00-4378C350D0C3}">
      <dgm:prSet/>
      <dgm:spPr/>
      <dgm:t>
        <a:bodyPr/>
        <a:lstStyle/>
        <a:p>
          <a:endParaRPr lang="en-US"/>
        </a:p>
      </dgm:t>
    </dgm:pt>
    <dgm:pt modelId="{FAF4CB40-632D-FD49-B287-2E8DBEFCA604}" type="sibTrans" cxnId="{58D0D41A-33CA-6748-AA00-4378C350D0C3}">
      <dgm:prSet/>
      <dgm:spPr/>
      <dgm:t>
        <a:bodyPr/>
        <a:lstStyle/>
        <a:p>
          <a:endParaRPr lang="en-US"/>
        </a:p>
      </dgm:t>
    </dgm:pt>
    <dgm:pt modelId="{B127147F-B7C9-A34D-8396-85D89EE7C214}">
      <dgm:prSet/>
      <dgm:spPr/>
      <dgm:t>
        <a:bodyPr/>
        <a:lstStyle/>
        <a:p>
          <a:pPr rtl="0"/>
          <a:r>
            <a:rPr lang="en-US" smtClean="0"/>
            <a:t>Anger </a:t>
          </a:r>
          <a:endParaRPr lang="en-US"/>
        </a:p>
      </dgm:t>
    </dgm:pt>
    <dgm:pt modelId="{D3E4DC66-9094-E746-A859-5B61F995BB2D}" type="parTrans" cxnId="{BF86048E-D270-6242-8CDC-A32692098033}">
      <dgm:prSet/>
      <dgm:spPr/>
      <dgm:t>
        <a:bodyPr/>
        <a:lstStyle/>
        <a:p>
          <a:endParaRPr lang="en-US"/>
        </a:p>
      </dgm:t>
    </dgm:pt>
    <dgm:pt modelId="{F017E582-FBE6-B949-B659-16CBF1A13F1B}" type="sibTrans" cxnId="{BF86048E-D270-6242-8CDC-A32692098033}">
      <dgm:prSet/>
      <dgm:spPr/>
      <dgm:t>
        <a:bodyPr/>
        <a:lstStyle/>
        <a:p>
          <a:endParaRPr lang="en-US"/>
        </a:p>
      </dgm:t>
    </dgm:pt>
    <dgm:pt modelId="{D5B7CF54-07E2-E541-89D6-EA86EE517EBD}">
      <dgm:prSet/>
      <dgm:spPr/>
      <dgm:t>
        <a:bodyPr/>
        <a:lstStyle/>
        <a:p>
          <a:pPr rtl="0"/>
          <a:r>
            <a:rPr lang="en-US" smtClean="0"/>
            <a:t>Sadness</a:t>
          </a:r>
          <a:endParaRPr lang="en-US"/>
        </a:p>
      </dgm:t>
    </dgm:pt>
    <dgm:pt modelId="{B1B31F15-95C4-0241-96BA-8227C70D8DAB}" type="parTrans" cxnId="{75E88FA2-826A-0C43-9A36-17AB7CE36B6B}">
      <dgm:prSet/>
      <dgm:spPr/>
      <dgm:t>
        <a:bodyPr/>
        <a:lstStyle/>
        <a:p>
          <a:endParaRPr lang="en-US"/>
        </a:p>
      </dgm:t>
    </dgm:pt>
    <dgm:pt modelId="{0FA107EB-E2DF-214B-A2A5-C4D818C112E6}" type="sibTrans" cxnId="{75E88FA2-826A-0C43-9A36-17AB7CE36B6B}">
      <dgm:prSet/>
      <dgm:spPr/>
      <dgm:t>
        <a:bodyPr/>
        <a:lstStyle/>
        <a:p>
          <a:endParaRPr lang="en-US"/>
        </a:p>
      </dgm:t>
    </dgm:pt>
    <dgm:pt modelId="{86CD9F90-D4F1-5645-A5BA-14C78CE9E692}" type="pres">
      <dgm:prSet presAssocID="{A63AB7EE-A3BD-D44D-9E87-D2AE774C2770}" presName="diagram" presStyleCnt="0">
        <dgm:presLayoutVars>
          <dgm:dir/>
          <dgm:resizeHandles val="exact"/>
        </dgm:presLayoutVars>
      </dgm:prSet>
      <dgm:spPr/>
      <dgm:t>
        <a:bodyPr/>
        <a:lstStyle/>
        <a:p>
          <a:endParaRPr lang="en-US"/>
        </a:p>
      </dgm:t>
    </dgm:pt>
    <dgm:pt modelId="{C134591E-DF6C-5D4C-80D5-2A81076EC631}" type="pres">
      <dgm:prSet presAssocID="{B40CEAB1-51F2-874B-8ADB-F100BB36C32E}" presName="node" presStyleLbl="node1" presStyleIdx="0" presStyleCnt="6">
        <dgm:presLayoutVars>
          <dgm:bulletEnabled val="1"/>
        </dgm:presLayoutVars>
      </dgm:prSet>
      <dgm:spPr/>
      <dgm:t>
        <a:bodyPr/>
        <a:lstStyle/>
        <a:p>
          <a:endParaRPr lang="en-US"/>
        </a:p>
      </dgm:t>
    </dgm:pt>
    <dgm:pt modelId="{E2A97618-1294-5A47-8B07-8CA72904BFDD}" type="pres">
      <dgm:prSet presAssocID="{E57E6479-0E2E-0748-8182-B70FA083A9F9}" presName="sibTrans" presStyleCnt="0"/>
      <dgm:spPr/>
    </dgm:pt>
    <dgm:pt modelId="{638B06BF-3F3A-9744-B080-F33E23EFBC79}" type="pres">
      <dgm:prSet presAssocID="{B2BA02AD-9255-B34C-B26F-44C52A0A9A41}" presName="node" presStyleLbl="node1" presStyleIdx="1" presStyleCnt="6">
        <dgm:presLayoutVars>
          <dgm:bulletEnabled val="1"/>
        </dgm:presLayoutVars>
      </dgm:prSet>
      <dgm:spPr/>
      <dgm:t>
        <a:bodyPr/>
        <a:lstStyle/>
        <a:p>
          <a:endParaRPr lang="en-US"/>
        </a:p>
      </dgm:t>
    </dgm:pt>
    <dgm:pt modelId="{6F69CFAB-6D69-CA48-A8FB-9C961FA6CDEC}" type="pres">
      <dgm:prSet presAssocID="{15EC5C77-4165-444D-8972-46919E3425FB}" presName="sibTrans" presStyleCnt="0"/>
      <dgm:spPr/>
    </dgm:pt>
    <dgm:pt modelId="{BC312884-22A1-7F4B-8D2F-527D69651AD6}" type="pres">
      <dgm:prSet presAssocID="{638C8731-5532-3647-8796-36AE4DB2C2F5}" presName="node" presStyleLbl="node1" presStyleIdx="2" presStyleCnt="6">
        <dgm:presLayoutVars>
          <dgm:bulletEnabled val="1"/>
        </dgm:presLayoutVars>
      </dgm:prSet>
      <dgm:spPr/>
      <dgm:t>
        <a:bodyPr/>
        <a:lstStyle/>
        <a:p>
          <a:endParaRPr lang="en-US"/>
        </a:p>
      </dgm:t>
    </dgm:pt>
    <dgm:pt modelId="{52835E6E-52FA-824E-89E5-E35E2F0FD42F}" type="pres">
      <dgm:prSet presAssocID="{82C69717-F45E-4543-A162-E706AB019709}" presName="sibTrans" presStyleCnt="0"/>
      <dgm:spPr/>
    </dgm:pt>
    <dgm:pt modelId="{8D0E3F0E-72F9-7A49-A9D1-3034662765E7}" type="pres">
      <dgm:prSet presAssocID="{4A94AA07-2633-AF40-A5A4-FBA92D681924}" presName="node" presStyleLbl="node1" presStyleIdx="3" presStyleCnt="6">
        <dgm:presLayoutVars>
          <dgm:bulletEnabled val="1"/>
        </dgm:presLayoutVars>
      </dgm:prSet>
      <dgm:spPr/>
      <dgm:t>
        <a:bodyPr/>
        <a:lstStyle/>
        <a:p>
          <a:endParaRPr lang="en-US"/>
        </a:p>
      </dgm:t>
    </dgm:pt>
    <dgm:pt modelId="{CB9626B4-00F2-C445-AC4A-2B3A29F5FE41}" type="pres">
      <dgm:prSet presAssocID="{FAF4CB40-632D-FD49-B287-2E8DBEFCA604}" presName="sibTrans" presStyleCnt="0"/>
      <dgm:spPr/>
    </dgm:pt>
    <dgm:pt modelId="{59769A36-5407-6B49-8E8A-CE85651E8CFF}" type="pres">
      <dgm:prSet presAssocID="{B127147F-B7C9-A34D-8396-85D89EE7C214}" presName="node" presStyleLbl="node1" presStyleIdx="4" presStyleCnt="6">
        <dgm:presLayoutVars>
          <dgm:bulletEnabled val="1"/>
        </dgm:presLayoutVars>
      </dgm:prSet>
      <dgm:spPr/>
      <dgm:t>
        <a:bodyPr/>
        <a:lstStyle/>
        <a:p>
          <a:endParaRPr lang="en-US"/>
        </a:p>
      </dgm:t>
    </dgm:pt>
    <dgm:pt modelId="{7FF7E64A-4AE4-1F4D-9233-094421D7FA92}" type="pres">
      <dgm:prSet presAssocID="{F017E582-FBE6-B949-B659-16CBF1A13F1B}" presName="sibTrans" presStyleCnt="0"/>
      <dgm:spPr/>
    </dgm:pt>
    <dgm:pt modelId="{D82AA0A0-2A91-4F48-B637-60402F4A9D41}" type="pres">
      <dgm:prSet presAssocID="{D5B7CF54-07E2-E541-89D6-EA86EE517EBD}" presName="node" presStyleLbl="node1" presStyleIdx="5" presStyleCnt="6">
        <dgm:presLayoutVars>
          <dgm:bulletEnabled val="1"/>
        </dgm:presLayoutVars>
      </dgm:prSet>
      <dgm:spPr/>
      <dgm:t>
        <a:bodyPr/>
        <a:lstStyle/>
        <a:p>
          <a:endParaRPr lang="en-US"/>
        </a:p>
      </dgm:t>
    </dgm:pt>
  </dgm:ptLst>
  <dgm:cxnLst>
    <dgm:cxn modelId="{75E88FA2-826A-0C43-9A36-17AB7CE36B6B}" srcId="{A63AB7EE-A3BD-D44D-9E87-D2AE774C2770}" destId="{D5B7CF54-07E2-E541-89D6-EA86EE517EBD}" srcOrd="5" destOrd="0" parTransId="{B1B31F15-95C4-0241-96BA-8227C70D8DAB}" sibTransId="{0FA107EB-E2DF-214B-A2A5-C4D818C112E6}"/>
    <dgm:cxn modelId="{3099BE93-2856-3D49-AE78-21C748C22BC3}" type="presOf" srcId="{D5B7CF54-07E2-E541-89D6-EA86EE517EBD}" destId="{D82AA0A0-2A91-4F48-B637-60402F4A9D41}" srcOrd="0" destOrd="0" presId="urn:microsoft.com/office/officeart/2005/8/layout/default"/>
    <dgm:cxn modelId="{B522C71D-B655-4448-8314-2B282FD888FF}" srcId="{A63AB7EE-A3BD-D44D-9E87-D2AE774C2770}" destId="{638C8731-5532-3647-8796-36AE4DB2C2F5}" srcOrd="2" destOrd="0" parTransId="{A0CBB5B0-9EA1-F24C-B0E8-A5CA180CE47B}" sibTransId="{82C69717-F45E-4543-A162-E706AB019709}"/>
    <dgm:cxn modelId="{47DB879C-1B59-F84A-A8B2-6D0474ED3EA8}" type="presOf" srcId="{638C8731-5532-3647-8796-36AE4DB2C2F5}" destId="{BC312884-22A1-7F4B-8D2F-527D69651AD6}" srcOrd="0" destOrd="0" presId="urn:microsoft.com/office/officeart/2005/8/layout/default"/>
    <dgm:cxn modelId="{400585C5-6468-F342-B224-D0BB8454122E}" type="presOf" srcId="{B2BA02AD-9255-B34C-B26F-44C52A0A9A41}" destId="{638B06BF-3F3A-9744-B080-F33E23EFBC79}" srcOrd="0" destOrd="0" presId="urn:microsoft.com/office/officeart/2005/8/layout/default"/>
    <dgm:cxn modelId="{40F810ED-3FCC-3A49-9554-49E538A6FEFB}" srcId="{A63AB7EE-A3BD-D44D-9E87-D2AE774C2770}" destId="{B2BA02AD-9255-B34C-B26F-44C52A0A9A41}" srcOrd="1" destOrd="0" parTransId="{BD1A56DE-6D5C-E940-935D-A1DC65B6FABF}" sibTransId="{15EC5C77-4165-444D-8972-46919E3425FB}"/>
    <dgm:cxn modelId="{A553A14F-8225-5B44-9C57-49A506B6477B}" type="presOf" srcId="{B40CEAB1-51F2-874B-8ADB-F100BB36C32E}" destId="{C134591E-DF6C-5D4C-80D5-2A81076EC631}" srcOrd="0" destOrd="0" presId="urn:microsoft.com/office/officeart/2005/8/layout/default"/>
    <dgm:cxn modelId="{335EF3F6-9E8F-7743-AAEA-7F92C33EE81F}" srcId="{A63AB7EE-A3BD-D44D-9E87-D2AE774C2770}" destId="{B40CEAB1-51F2-874B-8ADB-F100BB36C32E}" srcOrd="0" destOrd="0" parTransId="{BE778893-0D7D-5D4C-B8CB-EBC10626506F}" sibTransId="{E57E6479-0E2E-0748-8182-B70FA083A9F9}"/>
    <dgm:cxn modelId="{BF86048E-D270-6242-8CDC-A32692098033}" srcId="{A63AB7EE-A3BD-D44D-9E87-D2AE774C2770}" destId="{B127147F-B7C9-A34D-8396-85D89EE7C214}" srcOrd="4" destOrd="0" parTransId="{D3E4DC66-9094-E746-A859-5B61F995BB2D}" sibTransId="{F017E582-FBE6-B949-B659-16CBF1A13F1B}"/>
    <dgm:cxn modelId="{CDC4A387-A52C-DA4C-B8E6-B0638CF28869}" type="presOf" srcId="{A63AB7EE-A3BD-D44D-9E87-D2AE774C2770}" destId="{86CD9F90-D4F1-5645-A5BA-14C78CE9E692}" srcOrd="0" destOrd="0" presId="urn:microsoft.com/office/officeart/2005/8/layout/default"/>
    <dgm:cxn modelId="{F4AE2680-B8D2-874F-BAFC-F11E0C14DFAD}" type="presOf" srcId="{B127147F-B7C9-A34D-8396-85D89EE7C214}" destId="{59769A36-5407-6B49-8E8A-CE85651E8CFF}" srcOrd="0" destOrd="0" presId="urn:microsoft.com/office/officeart/2005/8/layout/default"/>
    <dgm:cxn modelId="{079AA69B-7688-2445-87C3-80E97292D35D}" type="presOf" srcId="{4A94AA07-2633-AF40-A5A4-FBA92D681924}" destId="{8D0E3F0E-72F9-7A49-A9D1-3034662765E7}" srcOrd="0" destOrd="0" presId="urn:microsoft.com/office/officeart/2005/8/layout/default"/>
    <dgm:cxn modelId="{58D0D41A-33CA-6748-AA00-4378C350D0C3}" srcId="{A63AB7EE-A3BD-D44D-9E87-D2AE774C2770}" destId="{4A94AA07-2633-AF40-A5A4-FBA92D681924}" srcOrd="3" destOrd="0" parTransId="{8DDEA977-0307-F04F-8770-4DF6F40B1B42}" sibTransId="{FAF4CB40-632D-FD49-B287-2E8DBEFCA604}"/>
    <dgm:cxn modelId="{7B49695B-C6E6-0241-BBFF-E6BA9C12AE7E}" type="presParOf" srcId="{86CD9F90-D4F1-5645-A5BA-14C78CE9E692}" destId="{C134591E-DF6C-5D4C-80D5-2A81076EC631}" srcOrd="0" destOrd="0" presId="urn:microsoft.com/office/officeart/2005/8/layout/default"/>
    <dgm:cxn modelId="{047BD5C6-E1C7-0F48-AA11-16EFBD8C98CE}" type="presParOf" srcId="{86CD9F90-D4F1-5645-A5BA-14C78CE9E692}" destId="{E2A97618-1294-5A47-8B07-8CA72904BFDD}" srcOrd="1" destOrd="0" presId="urn:microsoft.com/office/officeart/2005/8/layout/default"/>
    <dgm:cxn modelId="{F0EF538D-1B02-E649-BC7D-8AB333436800}" type="presParOf" srcId="{86CD9F90-D4F1-5645-A5BA-14C78CE9E692}" destId="{638B06BF-3F3A-9744-B080-F33E23EFBC79}" srcOrd="2" destOrd="0" presId="urn:microsoft.com/office/officeart/2005/8/layout/default"/>
    <dgm:cxn modelId="{690E932E-A2E5-794E-8807-3D0A6C46C5A8}" type="presParOf" srcId="{86CD9F90-D4F1-5645-A5BA-14C78CE9E692}" destId="{6F69CFAB-6D69-CA48-A8FB-9C961FA6CDEC}" srcOrd="3" destOrd="0" presId="urn:microsoft.com/office/officeart/2005/8/layout/default"/>
    <dgm:cxn modelId="{8BA6059D-4CC2-1840-BD0A-814C62E1A089}" type="presParOf" srcId="{86CD9F90-D4F1-5645-A5BA-14C78CE9E692}" destId="{BC312884-22A1-7F4B-8D2F-527D69651AD6}" srcOrd="4" destOrd="0" presId="urn:microsoft.com/office/officeart/2005/8/layout/default"/>
    <dgm:cxn modelId="{80F851C5-2B64-8347-8203-5F718B5EA23A}" type="presParOf" srcId="{86CD9F90-D4F1-5645-A5BA-14C78CE9E692}" destId="{52835E6E-52FA-824E-89E5-E35E2F0FD42F}" srcOrd="5" destOrd="0" presId="urn:microsoft.com/office/officeart/2005/8/layout/default"/>
    <dgm:cxn modelId="{62D464A5-A1CF-1C49-BC18-C9F0510D455D}" type="presParOf" srcId="{86CD9F90-D4F1-5645-A5BA-14C78CE9E692}" destId="{8D0E3F0E-72F9-7A49-A9D1-3034662765E7}" srcOrd="6" destOrd="0" presId="urn:microsoft.com/office/officeart/2005/8/layout/default"/>
    <dgm:cxn modelId="{29877C0D-A7E4-2647-BA87-9CB8A40DD0E1}" type="presParOf" srcId="{86CD9F90-D4F1-5645-A5BA-14C78CE9E692}" destId="{CB9626B4-00F2-C445-AC4A-2B3A29F5FE41}" srcOrd="7" destOrd="0" presId="urn:microsoft.com/office/officeart/2005/8/layout/default"/>
    <dgm:cxn modelId="{42E83DB0-54FB-8F42-A0C5-483840952CD1}" type="presParOf" srcId="{86CD9F90-D4F1-5645-A5BA-14C78CE9E692}" destId="{59769A36-5407-6B49-8E8A-CE85651E8CFF}" srcOrd="8" destOrd="0" presId="urn:microsoft.com/office/officeart/2005/8/layout/default"/>
    <dgm:cxn modelId="{2522143D-FA1E-6041-B572-3C7AE8029997}" type="presParOf" srcId="{86CD9F90-D4F1-5645-A5BA-14C78CE9E692}" destId="{7FF7E64A-4AE4-1F4D-9233-094421D7FA92}" srcOrd="9" destOrd="0" presId="urn:microsoft.com/office/officeart/2005/8/layout/default"/>
    <dgm:cxn modelId="{A8A658ED-9989-9246-B629-51620470E9D9}" type="presParOf" srcId="{86CD9F90-D4F1-5645-A5BA-14C78CE9E692}" destId="{D82AA0A0-2A91-4F48-B637-60402F4A9D4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A7DF9-ADA7-AA4B-8256-4EADC4118951}" type="doc">
      <dgm:prSet loTypeId="urn:microsoft.com/office/officeart/2005/8/layout/vList2" loCatId="" qsTypeId="urn:microsoft.com/office/officeart/2005/8/quickstyle/simple4" qsCatId="simple" csTypeId="urn:microsoft.com/office/officeart/2005/8/colors/accent0_1" csCatId="mainScheme" phldr="1"/>
      <dgm:spPr/>
      <dgm:t>
        <a:bodyPr/>
        <a:lstStyle/>
        <a:p>
          <a:endParaRPr lang="en-US"/>
        </a:p>
      </dgm:t>
    </dgm:pt>
    <dgm:pt modelId="{F01F2CE8-A97D-7C43-8D3D-FBCE969F1017}">
      <dgm:prSet custT="1"/>
      <dgm:spPr/>
      <dgm:t>
        <a:bodyPr/>
        <a:lstStyle/>
        <a:p>
          <a:pPr rtl="0"/>
          <a:r>
            <a:rPr lang="en-US" sz="2000" b="1" dirty="0" smtClean="0"/>
            <a:t>Ekman (1980) </a:t>
          </a:r>
          <a:r>
            <a:rPr lang="en-US" sz="2000" dirty="0" smtClean="0"/>
            <a:t>estimates the human face is capable of creating more than </a:t>
          </a:r>
          <a:r>
            <a:rPr lang="en-US" sz="2000" i="1" dirty="0" smtClean="0"/>
            <a:t>7,000</a:t>
          </a:r>
          <a:r>
            <a:rPr lang="en-US" sz="2000" dirty="0" smtClean="0"/>
            <a:t> different expressions.</a:t>
          </a:r>
          <a:endParaRPr lang="en-US" sz="2000" dirty="0"/>
        </a:p>
      </dgm:t>
    </dgm:pt>
    <dgm:pt modelId="{74528144-5F83-F342-8D1E-DC841909C678}" type="parTrans" cxnId="{35C2696C-9EED-EF4E-8B08-92CA4A8E637F}">
      <dgm:prSet/>
      <dgm:spPr/>
      <dgm:t>
        <a:bodyPr/>
        <a:lstStyle/>
        <a:p>
          <a:endParaRPr lang="en-US"/>
        </a:p>
      </dgm:t>
    </dgm:pt>
    <dgm:pt modelId="{4210623A-C240-3643-B0B8-FE23EE286269}" type="sibTrans" cxnId="{35C2696C-9EED-EF4E-8B08-92CA4A8E637F}">
      <dgm:prSet/>
      <dgm:spPr/>
      <dgm:t>
        <a:bodyPr/>
        <a:lstStyle/>
        <a:p>
          <a:endParaRPr lang="en-US"/>
        </a:p>
      </dgm:t>
    </dgm:pt>
    <dgm:pt modelId="{3D1A497D-672F-704B-AEE3-2DDCB4AAF8A3}">
      <dgm:prSet custT="1"/>
      <dgm:spPr/>
      <dgm:t>
        <a:bodyPr/>
        <a:lstStyle/>
        <a:p>
          <a:pPr rtl="0"/>
          <a:r>
            <a:rPr lang="en-US" sz="2000" dirty="0" smtClean="0"/>
            <a:t>Each basic emotion is associated with a unique facial expression.</a:t>
          </a:r>
          <a:endParaRPr lang="en-US" sz="2000" dirty="0"/>
        </a:p>
      </dgm:t>
    </dgm:pt>
    <dgm:pt modelId="{0AF29FC8-7D68-D445-9F5C-255CFE0F1A24}" type="parTrans" cxnId="{F1F1A370-2222-4C40-9BAD-91FC64C7C26B}">
      <dgm:prSet/>
      <dgm:spPr/>
      <dgm:t>
        <a:bodyPr/>
        <a:lstStyle/>
        <a:p>
          <a:endParaRPr lang="en-US"/>
        </a:p>
      </dgm:t>
    </dgm:pt>
    <dgm:pt modelId="{0B36FFC2-DE0C-BE4F-968E-F1AE1140273B}" type="sibTrans" cxnId="{F1F1A370-2222-4C40-9BAD-91FC64C7C26B}">
      <dgm:prSet/>
      <dgm:spPr/>
      <dgm:t>
        <a:bodyPr/>
        <a:lstStyle/>
        <a:p>
          <a:endParaRPr lang="en-US"/>
        </a:p>
      </dgm:t>
    </dgm:pt>
    <dgm:pt modelId="{B54126C2-BBCA-2E49-9D8A-77B5E206999D}">
      <dgm:prSet custT="1"/>
      <dgm:spPr/>
      <dgm:t>
        <a:bodyPr/>
        <a:lstStyle/>
        <a:p>
          <a:pPr rtl="0"/>
          <a:r>
            <a:rPr lang="en-US" sz="2000" dirty="0" smtClean="0"/>
            <a:t>Facial expressions are innate and “hard-wired”.</a:t>
          </a:r>
          <a:endParaRPr lang="en-US" sz="2000" dirty="0"/>
        </a:p>
      </dgm:t>
    </dgm:pt>
    <dgm:pt modelId="{4D89B9E6-BCAD-8D42-A1BF-1168D82BEDA3}" type="parTrans" cxnId="{14A6C651-D145-F641-B06C-13C04137F9BC}">
      <dgm:prSet/>
      <dgm:spPr/>
      <dgm:t>
        <a:bodyPr/>
        <a:lstStyle/>
        <a:p>
          <a:endParaRPr lang="en-US"/>
        </a:p>
      </dgm:t>
    </dgm:pt>
    <dgm:pt modelId="{E1C63208-BD15-D648-A93B-D95F4CC5682A}" type="sibTrans" cxnId="{14A6C651-D145-F641-B06C-13C04137F9BC}">
      <dgm:prSet/>
      <dgm:spPr/>
      <dgm:t>
        <a:bodyPr/>
        <a:lstStyle/>
        <a:p>
          <a:endParaRPr lang="en-US"/>
        </a:p>
      </dgm:t>
    </dgm:pt>
    <dgm:pt modelId="{C1B387E3-5513-D948-BF1C-2939DABC502A}">
      <dgm:prSet custT="1"/>
      <dgm:spPr/>
      <dgm:t>
        <a:bodyPr/>
        <a:lstStyle/>
        <a:p>
          <a:pPr rtl="0"/>
          <a:r>
            <a:rPr lang="en-US" sz="2000" dirty="0" smtClean="0"/>
            <a:t>Spontaneous facial expressions of children and young adults who were born blind do not differ from those of sighted children and adults.</a:t>
          </a:r>
          <a:endParaRPr lang="en-US" sz="2000" dirty="0"/>
        </a:p>
      </dgm:t>
    </dgm:pt>
    <dgm:pt modelId="{D1C25DDC-4683-5940-9EF9-C7A7622A037F}" type="parTrans" cxnId="{2E591D1F-D454-5C4A-B162-49A64142310F}">
      <dgm:prSet/>
      <dgm:spPr/>
      <dgm:t>
        <a:bodyPr/>
        <a:lstStyle/>
        <a:p>
          <a:endParaRPr lang="en-US"/>
        </a:p>
      </dgm:t>
    </dgm:pt>
    <dgm:pt modelId="{CA780611-116B-0E4D-B820-F0D7C3C7E6E1}" type="sibTrans" cxnId="{2E591D1F-D454-5C4A-B162-49A64142310F}">
      <dgm:prSet/>
      <dgm:spPr/>
      <dgm:t>
        <a:bodyPr/>
        <a:lstStyle/>
        <a:p>
          <a:endParaRPr lang="en-US"/>
        </a:p>
      </dgm:t>
    </dgm:pt>
    <dgm:pt modelId="{BC147F3C-0FD0-714E-8ECD-FE94AB19BAA9}">
      <dgm:prSet custT="1"/>
      <dgm:spPr/>
      <dgm:t>
        <a:bodyPr/>
        <a:lstStyle/>
        <a:p>
          <a:pPr rtl="0"/>
          <a:r>
            <a:rPr lang="en-US" sz="2000" dirty="0" smtClean="0"/>
            <a:t>Innate facial expressions are the same across many cultures.</a:t>
          </a:r>
          <a:endParaRPr lang="en-US" sz="2000" dirty="0"/>
        </a:p>
      </dgm:t>
    </dgm:pt>
    <dgm:pt modelId="{194AD682-97C7-D34B-8E3A-488527C9DE08}" type="parTrans" cxnId="{0C68F1A8-B099-0746-9424-E23EAF01A8CA}">
      <dgm:prSet/>
      <dgm:spPr/>
      <dgm:t>
        <a:bodyPr/>
        <a:lstStyle/>
        <a:p>
          <a:endParaRPr lang="en-US"/>
        </a:p>
      </dgm:t>
    </dgm:pt>
    <dgm:pt modelId="{9CA3EF22-436D-B941-A8FC-C5AC25586FF5}" type="sibTrans" cxnId="{0C68F1A8-B099-0746-9424-E23EAF01A8CA}">
      <dgm:prSet/>
      <dgm:spPr/>
      <dgm:t>
        <a:bodyPr/>
        <a:lstStyle/>
        <a:p>
          <a:endParaRPr lang="en-US"/>
        </a:p>
      </dgm:t>
    </dgm:pt>
    <dgm:pt modelId="{08979D64-D17E-B54C-9979-DE5C796A27CE}" type="pres">
      <dgm:prSet presAssocID="{770A7DF9-ADA7-AA4B-8256-4EADC4118951}" presName="linear" presStyleCnt="0">
        <dgm:presLayoutVars>
          <dgm:animLvl val="lvl"/>
          <dgm:resizeHandles val="exact"/>
        </dgm:presLayoutVars>
      </dgm:prSet>
      <dgm:spPr/>
      <dgm:t>
        <a:bodyPr/>
        <a:lstStyle/>
        <a:p>
          <a:endParaRPr lang="en-US"/>
        </a:p>
      </dgm:t>
    </dgm:pt>
    <dgm:pt modelId="{F9ED6624-8FBE-7C47-A8C3-56F1D9484E8A}" type="pres">
      <dgm:prSet presAssocID="{F01F2CE8-A97D-7C43-8D3D-FBCE969F1017}" presName="parentText" presStyleLbl="node1" presStyleIdx="0" presStyleCnt="3">
        <dgm:presLayoutVars>
          <dgm:chMax val="0"/>
          <dgm:bulletEnabled val="1"/>
        </dgm:presLayoutVars>
      </dgm:prSet>
      <dgm:spPr/>
      <dgm:t>
        <a:bodyPr/>
        <a:lstStyle/>
        <a:p>
          <a:endParaRPr lang="en-US"/>
        </a:p>
      </dgm:t>
    </dgm:pt>
    <dgm:pt modelId="{7C792999-C8D6-E346-9D31-920220D9B4E2}" type="pres">
      <dgm:prSet presAssocID="{F01F2CE8-A97D-7C43-8D3D-FBCE969F1017}" presName="childText" presStyleLbl="revTx" presStyleIdx="0" presStyleCnt="1">
        <dgm:presLayoutVars>
          <dgm:bulletEnabled val="1"/>
        </dgm:presLayoutVars>
      </dgm:prSet>
      <dgm:spPr/>
      <dgm:t>
        <a:bodyPr/>
        <a:lstStyle/>
        <a:p>
          <a:endParaRPr lang="en-US"/>
        </a:p>
      </dgm:t>
    </dgm:pt>
    <dgm:pt modelId="{B63F5C4F-7FEA-D64C-B503-84E28EC520A6}" type="pres">
      <dgm:prSet presAssocID="{C1B387E3-5513-D948-BF1C-2939DABC502A}" presName="parentText" presStyleLbl="node1" presStyleIdx="1" presStyleCnt="3">
        <dgm:presLayoutVars>
          <dgm:chMax val="0"/>
          <dgm:bulletEnabled val="1"/>
        </dgm:presLayoutVars>
      </dgm:prSet>
      <dgm:spPr/>
      <dgm:t>
        <a:bodyPr/>
        <a:lstStyle/>
        <a:p>
          <a:endParaRPr lang="en-US"/>
        </a:p>
      </dgm:t>
    </dgm:pt>
    <dgm:pt modelId="{58593014-4EDE-A84B-B17C-0396317A3FC1}" type="pres">
      <dgm:prSet presAssocID="{CA780611-116B-0E4D-B820-F0D7C3C7E6E1}" presName="spacer" presStyleCnt="0"/>
      <dgm:spPr/>
    </dgm:pt>
    <dgm:pt modelId="{82274D4F-F4CA-B24D-B18B-EE973F0F3A28}" type="pres">
      <dgm:prSet presAssocID="{BC147F3C-0FD0-714E-8ECD-FE94AB19BAA9}" presName="parentText" presStyleLbl="node1" presStyleIdx="2" presStyleCnt="3">
        <dgm:presLayoutVars>
          <dgm:chMax val="0"/>
          <dgm:bulletEnabled val="1"/>
        </dgm:presLayoutVars>
      </dgm:prSet>
      <dgm:spPr/>
      <dgm:t>
        <a:bodyPr/>
        <a:lstStyle/>
        <a:p>
          <a:endParaRPr lang="en-US"/>
        </a:p>
      </dgm:t>
    </dgm:pt>
  </dgm:ptLst>
  <dgm:cxnLst>
    <dgm:cxn modelId="{BE24D0CD-E63A-6146-A081-155B39C02855}" type="presOf" srcId="{BC147F3C-0FD0-714E-8ECD-FE94AB19BAA9}" destId="{82274D4F-F4CA-B24D-B18B-EE973F0F3A28}" srcOrd="0" destOrd="0" presId="urn:microsoft.com/office/officeart/2005/8/layout/vList2"/>
    <dgm:cxn modelId="{2D064C1B-ED7E-3342-BBDB-027C70EC27FE}" type="presOf" srcId="{F01F2CE8-A97D-7C43-8D3D-FBCE969F1017}" destId="{F9ED6624-8FBE-7C47-A8C3-56F1D9484E8A}" srcOrd="0" destOrd="0" presId="urn:microsoft.com/office/officeart/2005/8/layout/vList2"/>
    <dgm:cxn modelId="{E20B54C9-94C0-D74C-B0F5-60196EEA8D0D}" type="presOf" srcId="{3D1A497D-672F-704B-AEE3-2DDCB4AAF8A3}" destId="{7C792999-C8D6-E346-9D31-920220D9B4E2}" srcOrd="0" destOrd="0" presId="urn:microsoft.com/office/officeart/2005/8/layout/vList2"/>
    <dgm:cxn modelId="{F1F1A370-2222-4C40-9BAD-91FC64C7C26B}" srcId="{F01F2CE8-A97D-7C43-8D3D-FBCE969F1017}" destId="{3D1A497D-672F-704B-AEE3-2DDCB4AAF8A3}" srcOrd="0" destOrd="0" parTransId="{0AF29FC8-7D68-D445-9F5C-255CFE0F1A24}" sibTransId="{0B36FFC2-DE0C-BE4F-968E-F1AE1140273B}"/>
    <dgm:cxn modelId="{08E11FE6-212D-8544-B1FB-F6567A11DB9C}" type="presOf" srcId="{C1B387E3-5513-D948-BF1C-2939DABC502A}" destId="{B63F5C4F-7FEA-D64C-B503-84E28EC520A6}" srcOrd="0" destOrd="0" presId="urn:microsoft.com/office/officeart/2005/8/layout/vList2"/>
    <dgm:cxn modelId="{E08215B6-4855-4449-AF41-F106F54B688A}" type="presOf" srcId="{770A7DF9-ADA7-AA4B-8256-4EADC4118951}" destId="{08979D64-D17E-B54C-9979-DE5C796A27CE}" srcOrd="0" destOrd="0" presId="urn:microsoft.com/office/officeart/2005/8/layout/vList2"/>
    <dgm:cxn modelId="{0C68F1A8-B099-0746-9424-E23EAF01A8CA}" srcId="{770A7DF9-ADA7-AA4B-8256-4EADC4118951}" destId="{BC147F3C-0FD0-714E-8ECD-FE94AB19BAA9}" srcOrd="2" destOrd="0" parTransId="{194AD682-97C7-D34B-8E3A-488527C9DE08}" sibTransId="{9CA3EF22-436D-B941-A8FC-C5AC25586FF5}"/>
    <dgm:cxn modelId="{35C2696C-9EED-EF4E-8B08-92CA4A8E637F}" srcId="{770A7DF9-ADA7-AA4B-8256-4EADC4118951}" destId="{F01F2CE8-A97D-7C43-8D3D-FBCE969F1017}" srcOrd="0" destOrd="0" parTransId="{74528144-5F83-F342-8D1E-DC841909C678}" sibTransId="{4210623A-C240-3643-B0B8-FE23EE286269}"/>
    <dgm:cxn modelId="{6DDBA118-1ACA-C54A-A257-6FA674C43B44}" type="presOf" srcId="{B54126C2-BBCA-2E49-9D8A-77B5E206999D}" destId="{7C792999-C8D6-E346-9D31-920220D9B4E2}" srcOrd="0" destOrd="1" presId="urn:microsoft.com/office/officeart/2005/8/layout/vList2"/>
    <dgm:cxn modelId="{14A6C651-D145-F641-B06C-13C04137F9BC}" srcId="{F01F2CE8-A97D-7C43-8D3D-FBCE969F1017}" destId="{B54126C2-BBCA-2E49-9D8A-77B5E206999D}" srcOrd="1" destOrd="0" parTransId="{4D89B9E6-BCAD-8D42-A1BF-1168D82BEDA3}" sibTransId="{E1C63208-BD15-D648-A93B-D95F4CC5682A}"/>
    <dgm:cxn modelId="{2E591D1F-D454-5C4A-B162-49A64142310F}" srcId="{770A7DF9-ADA7-AA4B-8256-4EADC4118951}" destId="{C1B387E3-5513-D948-BF1C-2939DABC502A}" srcOrd="1" destOrd="0" parTransId="{D1C25DDC-4683-5940-9EF9-C7A7622A037F}" sibTransId="{CA780611-116B-0E4D-B820-F0D7C3C7E6E1}"/>
    <dgm:cxn modelId="{2BC1958A-1965-1841-A285-572D7549CC08}" type="presParOf" srcId="{08979D64-D17E-B54C-9979-DE5C796A27CE}" destId="{F9ED6624-8FBE-7C47-A8C3-56F1D9484E8A}" srcOrd="0" destOrd="0" presId="urn:microsoft.com/office/officeart/2005/8/layout/vList2"/>
    <dgm:cxn modelId="{C97306BC-2354-644B-84E5-07CA45C3450E}" type="presParOf" srcId="{08979D64-D17E-B54C-9979-DE5C796A27CE}" destId="{7C792999-C8D6-E346-9D31-920220D9B4E2}" srcOrd="1" destOrd="0" presId="urn:microsoft.com/office/officeart/2005/8/layout/vList2"/>
    <dgm:cxn modelId="{832A590F-58F9-CD44-9A18-C2A56E90C8E6}" type="presParOf" srcId="{08979D64-D17E-B54C-9979-DE5C796A27CE}" destId="{B63F5C4F-7FEA-D64C-B503-84E28EC520A6}" srcOrd="2" destOrd="0" presId="urn:microsoft.com/office/officeart/2005/8/layout/vList2"/>
    <dgm:cxn modelId="{4C6B49D5-AE6A-C64D-B8F5-6C6AE1F9E58A}" type="presParOf" srcId="{08979D64-D17E-B54C-9979-DE5C796A27CE}" destId="{58593014-4EDE-A84B-B17C-0396317A3FC1}" srcOrd="3" destOrd="0" presId="urn:microsoft.com/office/officeart/2005/8/layout/vList2"/>
    <dgm:cxn modelId="{633AC13C-63F2-B34F-AAB1-540FBDAF18E4}" type="presParOf" srcId="{08979D64-D17E-B54C-9979-DE5C796A27CE}" destId="{82274D4F-F4CA-B24D-B18B-EE973F0F3A2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4591E-DF6C-5D4C-80D5-2A81076EC631}">
      <dsp:nvSpPr>
        <dsp:cNvPr id="0" name=""/>
        <dsp:cNvSpPr/>
      </dsp:nvSpPr>
      <dsp:spPr>
        <a:xfrm>
          <a:off x="0"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smtClean="0"/>
            <a:t>Fear </a:t>
          </a:r>
          <a:endParaRPr lang="en-US" sz="3800" kern="1200"/>
        </a:p>
      </dsp:txBody>
      <dsp:txXfrm>
        <a:off x="0" y="591343"/>
        <a:ext cx="2571749" cy="1543050"/>
      </dsp:txXfrm>
    </dsp:sp>
    <dsp:sp modelId="{638B06BF-3F3A-9744-B080-F33E23EFBC79}">
      <dsp:nvSpPr>
        <dsp:cNvPr id="0" name=""/>
        <dsp:cNvSpPr/>
      </dsp:nvSpPr>
      <dsp:spPr>
        <a:xfrm>
          <a:off x="2828925"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smtClean="0"/>
            <a:t>Disgust</a:t>
          </a:r>
          <a:endParaRPr lang="en-US" sz="3800" kern="1200"/>
        </a:p>
      </dsp:txBody>
      <dsp:txXfrm>
        <a:off x="2828925" y="591343"/>
        <a:ext cx="2571749" cy="1543050"/>
      </dsp:txXfrm>
    </dsp:sp>
    <dsp:sp modelId="{BC312884-22A1-7F4B-8D2F-527D69651AD6}">
      <dsp:nvSpPr>
        <dsp:cNvPr id="0" name=""/>
        <dsp:cNvSpPr/>
      </dsp:nvSpPr>
      <dsp:spPr>
        <a:xfrm>
          <a:off x="5657849"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smtClean="0"/>
            <a:t>Surprise </a:t>
          </a:r>
          <a:endParaRPr lang="en-US" sz="3800" kern="1200"/>
        </a:p>
      </dsp:txBody>
      <dsp:txXfrm>
        <a:off x="5657849" y="591343"/>
        <a:ext cx="2571749" cy="1543050"/>
      </dsp:txXfrm>
    </dsp:sp>
    <dsp:sp modelId="{8D0E3F0E-72F9-7A49-A9D1-3034662765E7}">
      <dsp:nvSpPr>
        <dsp:cNvPr id="0" name=""/>
        <dsp:cNvSpPr/>
      </dsp:nvSpPr>
      <dsp:spPr>
        <a:xfrm>
          <a:off x="0"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smtClean="0"/>
            <a:t>Happiness</a:t>
          </a:r>
          <a:endParaRPr lang="en-US" sz="3800" kern="1200"/>
        </a:p>
      </dsp:txBody>
      <dsp:txXfrm>
        <a:off x="0" y="2391569"/>
        <a:ext cx="2571749" cy="1543050"/>
      </dsp:txXfrm>
    </dsp:sp>
    <dsp:sp modelId="{59769A36-5407-6B49-8E8A-CE85651E8CFF}">
      <dsp:nvSpPr>
        <dsp:cNvPr id="0" name=""/>
        <dsp:cNvSpPr/>
      </dsp:nvSpPr>
      <dsp:spPr>
        <a:xfrm>
          <a:off x="2828925"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smtClean="0"/>
            <a:t>Anger </a:t>
          </a:r>
          <a:endParaRPr lang="en-US" sz="3800" kern="1200"/>
        </a:p>
      </dsp:txBody>
      <dsp:txXfrm>
        <a:off x="2828925" y="2391569"/>
        <a:ext cx="2571749" cy="1543050"/>
      </dsp:txXfrm>
    </dsp:sp>
    <dsp:sp modelId="{D82AA0A0-2A91-4F48-B637-60402F4A9D41}">
      <dsp:nvSpPr>
        <dsp:cNvPr id="0" name=""/>
        <dsp:cNvSpPr/>
      </dsp:nvSpPr>
      <dsp:spPr>
        <a:xfrm>
          <a:off x="5657849"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smtClean="0"/>
            <a:t>Sadness</a:t>
          </a:r>
          <a:endParaRPr lang="en-US" sz="3800" kern="1200"/>
        </a:p>
      </dsp:txBody>
      <dsp:txXfrm>
        <a:off x="5657849" y="2391569"/>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D6624-8FBE-7C47-A8C3-56F1D9484E8A}">
      <dsp:nvSpPr>
        <dsp:cNvPr id="0" name=""/>
        <dsp:cNvSpPr/>
      </dsp:nvSpPr>
      <dsp:spPr>
        <a:xfrm>
          <a:off x="0" y="32781"/>
          <a:ext cx="8229600" cy="1104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Ekman (1980) </a:t>
          </a:r>
          <a:r>
            <a:rPr lang="en-US" sz="2000" kern="1200" dirty="0" smtClean="0"/>
            <a:t>estimates the human face is capable of creating more than </a:t>
          </a:r>
          <a:r>
            <a:rPr lang="en-US" sz="2000" i="1" kern="1200" dirty="0" smtClean="0"/>
            <a:t>7,000</a:t>
          </a:r>
          <a:r>
            <a:rPr lang="en-US" sz="2000" kern="1200" dirty="0" smtClean="0"/>
            <a:t> different expressions.</a:t>
          </a:r>
          <a:endParaRPr lang="en-US" sz="2000" kern="1200" dirty="0"/>
        </a:p>
      </dsp:txBody>
      <dsp:txXfrm>
        <a:off x="53916" y="86697"/>
        <a:ext cx="8121768" cy="996648"/>
      </dsp:txXfrm>
    </dsp:sp>
    <dsp:sp modelId="{7C792999-C8D6-E346-9D31-920220D9B4E2}">
      <dsp:nvSpPr>
        <dsp:cNvPr id="0" name=""/>
        <dsp:cNvSpPr/>
      </dsp:nvSpPr>
      <dsp:spPr>
        <a:xfrm>
          <a:off x="0" y="1137261"/>
          <a:ext cx="8229600"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Each basic emotion is associated with a unique facial expression.</a:t>
          </a:r>
          <a:endParaRPr lang="en-US" sz="2000" kern="1200" dirty="0"/>
        </a:p>
        <a:p>
          <a:pPr marL="228600" lvl="1" indent="-228600" algn="l" defTabSz="889000" rtl="0">
            <a:lnSpc>
              <a:spcPct val="90000"/>
            </a:lnSpc>
            <a:spcBef>
              <a:spcPct val="0"/>
            </a:spcBef>
            <a:spcAft>
              <a:spcPct val="20000"/>
            </a:spcAft>
            <a:buChar char="••"/>
          </a:pPr>
          <a:r>
            <a:rPr lang="en-US" sz="2000" kern="1200" dirty="0" smtClean="0"/>
            <a:t>Facial expressions are innate and “hard-wired”.</a:t>
          </a:r>
          <a:endParaRPr lang="en-US" sz="2000" kern="1200" dirty="0"/>
        </a:p>
      </dsp:txBody>
      <dsp:txXfrm>
        <a:off x="0" y="1137261"/>
        <a:ext cx="8229600" cy="977040"/>
      </dsp:txXfrm>
    </dsp:sp>
    <dsp:sp modelId="{B63F5C4F-7FEA-D64C-B503-84E28EC520A6}">
      <dsp:nvSpPr>
        <dsp:cNvPr id="0" name=""/>
        <dsp:cNvSpPr/>
      </dsp:nvSpPr>
      <dsp:spPr>
        <a:xfrm>
          <a:off x="0" y="2114301"/>
          <a:ext cx="8229600" cy="1104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Spontaneous facial expressions of children and young adults who were born blind do not differ from those of sighted children and adults.</a:t>
          </a:r>
          <a:endParaRPr lang="en-US" sz="2000" kern="1200" dirty="0"/>
        </a:p>
      </dsp:txBody>
      <dsp:txXfrm>
        <a:off x="53916" y="2168217"/>
        <a:ext cx="8121768" cy="996648"/>
      </dsp:txXfrm>
    </dsp:sp>
    <dsp:sp modelId="{82274D4F-F4CA-B24D-B18B-EE973F0F3A28}">
      <dsp:nvSpPr>
        <dsp:cNvPr id="0" name=""/>
        <dsp:cNvSpPr/>
      </dsp:nvSpPr>
      <dsp:spPr>
        <a:xfrm>
          <a:off x="0" y="3388701"/>
          <a:ext cx="8229600" cy="1104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Innate facial expressions are the same across many cultures.</a:t>
          </a:r>
          <a:endParaRPr lang="en-US" sz="2000" kern="1200" dirty="0"/>
        </a:p>
      </dsp:txBody>
      <dsp:txXfrm>
        <a:off x="53916" y="3442617"/>
        <a:ext cx="8121768" cy="9966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19CBF-F737-467B-91BB-EA399EA2F057}" type="datetimeFigureOut">
              <a:rPr lang="en-US" smtClean="0"/>
              <a:pPr/>
              <a:t>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FCC53-D4C8-435D-B659-58083D069D84}" type="slidenum">
              <a:rPr lang="en-US" smtClean="0"/>
              <a:pPr/>
              <a:t>‹#›</a:t>
            </a:fld>
            <a:endParaRPr lang="en-US"/>
          </a:p>
        </p:txBody>
      </p:sp>
    </p:spTree>
    <p:extLst>
      <p:ext uri="{BB962C8B-B14F-4D97-AF65-F5344CB8AC3E}">
        <p14:creationId xmlns:p14="http://schemas.microsoft.com/office/powerpoint/2010/main" val="153650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fontAlgn="base" hangingPunct="0">
              <a:lnSpc>
                <a:spcPts val="1800"/>
              </a:lnSpc>
              <a:spcBef>
                <a:spcPct val="0"/>
              </a:spcBef>
              <a:spcAft>
                <a:spcPts val="600"/>
              </a:spcAft>
              <a:buFont typeface="Arial"/>
              <a:buNone/>
            </a:pPr>
            <a:r>
              <a:rPr lang="en-US" sz="1200" b="0" dirty="0" smtClean="0">
                <a:latin typeface="Arial" pitchFamily="34" charset="0"/>
                <a:ea typeface="Calibri" pitchFamily="34" charset="0"/>
                <a:cs typeface="Arial" pitchFamily="34" charset="0"/>
              </a:rPr>
              <a:t>Gender</a:t>
            </a:r>
          </a:p>
          <a:p>
            <a:pPr marL="0" indent="0" eaLnBrk="0" fontAlgn="base" hangingPunct="0">
              <a:lnSpc>
                <a:spcPts val="1800"/>
              </a:lnSpc>
              <a:spcBef>
                <a:spcPct val="0"/>
              </a:spcBef>
              <a:spcAft>
                <a:spcPts val="600"/>
              </a:spcAft>
              <a:buFont typeface="Arial" pitchFamily="34" charset="0"/>
              <a:buNone/>
            </a:pPr>
            <a:r>
              <a:rPr lang="en-US" sz="1200" dirty="0" smtClean="0">
                <a:latin typeface="Arial" pitchFamily="34" charset="0"/>
                <a:ea typeface="Calibri" pitchFamily="34" charset="0"/>
                <a:cs typeface="Arial" pitchFamily="34" charset="0"/>
              </a:rPr>
              <a:t>Both men and women tend to view women as more emotional</a:t>
            </a:r>
          </a:p>
          <a:p>
            <a:pPr marL="0" indent="0" eaLnBrk="0" fontAlgn="base" hangingPunct="0">
              <a:lnSpc>
                <a:spcPts val="1800"/>
              </a:lnSpc>
              <a:spcBef>
                <a:spcPct val="0"/>
              </a:spcBef>
              <a:spcAft>
                <a:spcPts val="600"/>
              </a:spcAft>
              <a:buFont typeface="Arial" pitchFamily="34" charset="0"/>
              <a:buNone/>
            </a:pPr>
            <a:r>
              <a:rPr lang="en-US" sz="1200" dirty="0" smtClean="0">
                <a:latin typeface="Arial" pitchFamily="34" charset="0"/>
                <a:ea typeface="Calibri" pitchFamily="34" charset="0"/>
                <a:cs typeface="Arial" pitchFamily="34" charset="0"/>
              </a:rPr>
              <a:t>Men and women do not differ in their self-ratings of experience of emotions, but do differ in their expression of emotion</a:t>
            </a:r>
          </a:p>
          <a:p>
            <a:pPr marL="0" lvl="0" indent="0" eaLnBrk="0" fontAlgn="base" hangingPunct="0">
              <a:lnSpc>
                <a:spcPts val="1800"/>
              </a:lnSpc>
              <a:spcBef>
                <a:spcPct val="0"/>
              </a:spcBef>
              <a:spcAft>
                <a:spcPts val="600"/>
              </a:spcAft>
              <a:buFont typeface="Arial"/>
              <a:buNone/>
            </a:pPr>
            <a:r>
              <a:rPr lang="en-US" sz="2000" dirty="0" smtClean="0">
                <a:latin typeface="Arial" pitchFamily="34" charset="0"/>
                <a:ea typeface="Calibri" pitchFamily="34" charset="0"/>
                <a:cs typeface="Arial" pitchFamily="34" charset="0"/>
              </a:rPr>
              <a:t>Cultural variations do exist</a:t>
            </a:r>
          </a:p>
          <a:p>
            <a:pPr marL="0" lvl="0" indent="0" eaLnBrk="0" fontAlgn="base" hangingPunct="0">
              <a:lnSpc>
                <a:spcPts val="1800"/>
              </a:lnSpc>
              <a:spcBef>
                <a:spcPct val="0"/>
              </a:spcBef>
              <a:spcAft>
                <a:spcPts val="600"/>
              </a:spcAft>
              <a:buFont typeface="Arial"/>
              <a:buNone/>
            </a:pPr>
            <a:r>
              <a:rPr lang="en-US" sz="2000" dirty="0" smtClean="0">
                <a:latin typeface="Arial" pitchFamily="34" charset="0"/>
                <a:ea typeface="Calibri" pitchFamily="34" charset="0"/>
                <a:cs typeface="Arial" pitchFamily="34" charset="0"/>
              </a:rPr>
              <a:t>Interpersonal engagement reflects idea that some emotions result from your connections and interactions with other people</a:t>
            </a:r>
          </a:p>
          <a:p>
            <a:pPr marL="0" lvl="0" indent="0" eaLnBrk="0" fontAlgn="base" hangingPunct="0">
              <a:lnSpc>
                <a:spcPts val="1800"/>
              </a:lnSpc>
              <a:spcBef>
                <a:spcPct val="0"/>
              </a:spcBef>
              <a:spcAft>
                <a:spcPts val="600"/>
              </a:spcAft>
              <a:buFont typeface="Arial"/>
              <a:buNone/>
            </a:pPr>
            <a:r>
              <a:rPr lang="en-US" sz="2000" dirty="0" smtClean="0">
                <a:latin typeface="Arial" pitchFamily="34" charset="0"/>
                <a:ea typeface="Calibri" pitchFamily="34" charset="0"/>
                <a:cs typeface="Arial" pitchFamily="34" charset="0"/>
              </a:rPr>
              <a:t>Japanese participants rated anger and shame as being about the same in terms of unpleasantness and activation, but rated shame as being much higher than anger on the dimension of interpersonal engagement; collectivist culture</a:t>
            </a:r>
          </a:p>
          <a:p>
            <a:pPr marL="342900" indent="-342900" eaLnBrk="0" fontAlgn="base" hangingPunct="0">
              <a:lnSpc>
                <a:spcPts val="1800"/>
              </a:lnSpc>
              <a:spcBef>
                <a:spcPct val="0"/>
              </a:spcBef>
              <a:spcAft>
                <a:spcPts val="600"/>
              </a:spcAft>
              <a:buFont typeface="Arial" pitchFamily="34" charset="0"/>
              <a:buChar char="•"/>
            </a:pPr>
            <a:endParaRPr lang="en-US" sz="1200" dirty="0" smtClean="0">
              <a:latin typeface="Arial" pitchFamily="34" charset="0"/>
              <a:ea typeface="Calibri" pitchFamily="34" charset="0"/>
              <a:cs typeface="Arial" pitchFamily="34" charset="0"/>
            </a:endParaRPr>
          </a:p>
        </p:txBody>
      </p:sp>
      <p:sp>
        <p:nvSpPr>
          <p:cNvPr id="4" name="Slide Number Placeholder 3"/>
          <p:cNvSpPr>
            <a:spLocks noGrp="1"/>
          </p:cNvSpPr>
          <p:nvPr>
            <p:ph type="sldNum" sz="quarter" idx="10"/>
          </p:nvPr>
        </p:nvSpPr>
        <p:spPr/>
        <p:txBody>
          <a:bodyPr/>
          <a:lstStyle/>
          <a:p>
            <a:fld id="{D68FCC53-D4C8-435D-B659-58083D069D84}" type="slidenum">
              <a:rPr lang="en-US" smtClean="0"/>
              <a:pPr/>
              <a:t>4</a:t>
            </a:fld>
            <a:endParaRPr lang="en-US"/>
          </a:p>
        </p:txBody>
      </p:sp>
    </p:spTree>
    <p:extLst>
      <p:ext uri="{BB962C8B-B14F-4D97-AF65-F5344CB8AC3E}">
        <p14:creationId xmlns:p14="http://schemas.microsoft.com/office/powerpoint/2010/main" val="220063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lnSpc>
                <a:spcPts val="1800"/>
              </a:lnSpc>
              <a:spcBef>
                <a:spcPct val="0"/>
              </a:spcBef>
            </a:pPr>
            <a:r>
              <a:rPr lang="en-US" sz="1200" b="0" dirty="0" err="1" smtClean="0">
                <a:latin typeface="Arial" pitchFamily="34" charset="0"/>
                <a:ea typeface="Calibri" pitchFamily="34" charset="0"/>
                <a:cs typeface="Arial" pitchFamily="34" charset="0"/>
              </a:rPr>
              <a:t>Microexpressions</a:t>
            </a:r>
            <a:r>
              <a:rPr lang="en-US" sz="1200" b="0" dirty="0" smtClean="0">
                <a:latin typeface="Arial" pitchFamily="34" charset="0"/>
                <a:ea typeface="Calibri" pitchFamily="34" charset="0"/>
                <a:cs typeface="Arial" pitchFamily="34" charset="0"/>
              </a:rPr>
              <a:t>: Fleeting indicators of deceit </a:t>
            </a:r>
          </a:p>
          <a:p>
            <a:pPr eaLnBrk="0" fontAlgn="base" hangingPunct="0">
              <a:lnSpc>
                <a:spcPts val="1800"/>
              </a:lnSpc>
              <a:spcBef>
                <a:spcPct val="0"/>
              </a:spcBef>
            </a:pPr>
            <a:r>
              <a:rPr lang="en-US" sz="1200" dirty="0" smtClean="0">
                <a:latin typeface="Arial" pitchFamily="34" charset="0"/>
                <a:ea typeface="Calibri" pitchFamily="34" charset="0"/>
                <a:cs typeface="Arial" pitchFamily="34" charset="0"/>
              </a:rPr>
              <a:t>Ekman (2003):</a:t>
            </a:r>
          </a:p>
          <a:p>
            <a:pPr marL="0" indent="0" eaLnBrk="0" fontAlgn="base" hangingPunct="0">
              <a:lnSpc>
                <a:spcPts val="1800"/>
              </a:lnSpc>
              <a:spcBef>
                <a:spcPct val="0"/>
              </a:spcBef>
              <a:buFont typeface="Arial" pitchFamily="34" charset="0"/>
              <a:buNone/>
            </a:pPr>
            <a:r>
              <a:rPr lang="en-US" sz="1200" dirty="0" smtClean="0">
                <a:latin typeface="Arial" pitchFamily="34" charset="0"/>
                <a:ea typeface="Calibri" pitchFamily="34" charset="0"/>
                <a:cs typeface="Arial" pitchFamily="34" charset="0"/>
              </a:rPr>
              <a:t>Deception associated with a variety of nonverbal cues</a:t>
            </a:r>
          </a:p>
          <a:p>
            <a:pPr marL="0" indent="0" eaLnBrk="0" fontAlgn="base" hangingPunct="0">
              <a:lnSpc>
                <a:spcPts val="1800"/>
              </a:lnSpc>
              <a:spcBef>
                <a:spcPct val="0"/>
              </a:spcBef>
              <a:buFont typeface="Arial" pitchFamily="34" charset="0"/>
              <a:buNone/>
            </a:pPr>
            <a:r>
              <a:rPr lang="en-US" sz="1200" dirty="0" smtClean="0">
                <a:latin typeface="Arial" pitchFamily="34" charset="0"/>
                <a:ea typeface="Calibri" pitchFamily="34" charset="0"/>
                <a:cs typeface="Arial" pitchFamily="34" charset="0"/>
              </a:rPr>
              <a:t>Fleeting facial expressions, vocal cues, and nervous body movements</a:t>
            </a:r>
          </a:p>
          <a:p>
            <a:pPr marL="0" indent="0" eaLnBrk="0" fontAlgn="base" hangingPunct="0">
              <a:lnSpc>
                <a:spcPts val="1800"/>
              </a:lnSpc>
              <a:spcBef>
                <a:spcPct val="0"/>
              </a:spcBef>
              <a:buFont typeface="Arial" pitchFamily="34" charset="0"/>
              <a:buNone/>
            </a:pPr>
            <a:r>
              <a:rPr lang="en-US" sz="1200" dirty="0" err="1" smtClean="0">
                <a:latin typeface="Arial" pitchFamily="34" charset="0"/>
                <a:ea typeface="Calibri" pitchFamily="34" charset="0"/>
                <a:cs typeface="Arial" pitchFamily="34" charset="0"/>
              </a:rPr>
              <a:t>Microexpressions</a:t>
            </a:r>
            <a:r>
              <a:rPr lang="en-US" sz="1200" dirty="0" smtClean="0">
                <a:latin typeface="Arial" pitchFamily="34" charset="0"/>
                <a:ea typeface="Calibri" pitchFamily="34" charset="0"/>
                <a:cs typeface="Arial" pitchFamily="34" charset="0"/>
              </a:rPr>
              <a:t> last about 1/25 of a second</a:t>
            </a: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6</a:t>
            </a:fld>
            <a:endParaRPr lang="en-US"/>
          </a:p>
        </p:txBody>
      </p:sp>
    </p:spTree>
    <p:extLst>
      <p:ext uri="{BB962C8B-B14F-4D97-AF65-F5344CB8AC3E}">
        <p14:creationId xmlns:p14="http://schemas.microsoft.com/office/powerpoint/2010/main" val="43081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2200"/>
              </a:lnSpc>
              <a:buFont typeface="Arial"/>
              <a:buNone/>
            </a:pPr>
            <a:r>
              <a:rPr lang="en-US" sz="1200" b="0" dirty="0" smtClean="0">
                <a:solidFill>
                  <a:schemeClr val="bg1"/>
                </a:solidFill>
                <a:latin typeface="Arial" pitchFamily="34" charset="0"/>
                <a:cs typeface="Arial" pitchFamily="34" charset="0"/>
              </a:rPr>
              <a:t>Le </a:t>
            </a:r>
            <a:r>
              <a:rPr lang="en-US" sz="1200" b="0" dirty="0" err="1" smtClean="0">
                <a:solidFill>
                  <a:schemeClr val="bg1"/>
                </a:solidFill>
                <a:latin typeface="Arial" pitchFamily="34" charset="0"/>
                <a:cs typeface="Arial" pitchFamily="34" charset="0"/>
              </a:rPr>
              <a:t>Doux’s</a:t>
            </a:r>
            <a:r>
              <a:rPr lang="en-US" sz="1200" b="0" dirty="0" smtClean="0">
                <a:solidFill>
                  <a:schemeClr val="bg1"/>
                </a:solidFill>
                <a:latin typeface="Arial" pitchFamily="34" charset="0"/>
                <a:cs typeface="Arial" pitchFamily="34" charset="0"/>
              </a:rPr>
              <a:t> Model</a:t>
            </a:r>
          </a:p>
          <a:p>
            <a:pPr marL="0" lvl="0" indent="0">
              <a:lnSpc>
                <a:spcPts val="2200"/>
              </a:lnSpc>
              <a:buFont typeface="Arial" pitchFamily="34" charset="0"/>
              <a:buNone/>
            </a:pPr>
            <a:r>
              <a:rPr lang="en-US" sz="1200" b="0" dirty="0" smtClean="0">
                <a:solidFill>
                  <a:schemeClr val="bg1"/>
                </a:solidFill>
                <a:latin typeface="Arial" pitchFamily="34" charset="0"/>
                <a:cs typeface="Arial" pitchFamily="34" charset="0"/>
              </a:rPr>
              <a:t>Two neural pathways for sensory information that project from thalamus</a:t>
            </a:r>
          </a:p>
          <a:p>
            <a:pPr marL="0" lvl="0" indent="0">
              <a:lnSpc>
                <a:spcPts val="2200"/>
              </a:lnSpc>
              <a:buFont typeface="Arial" pitchFamily="34" charset="0"/>
              <a:buNone/>
            </a:pPr>
            <a:r>
              <a:rPr lang="en-US" sz="1200" b="0" dirty="0" smtClean="0">
                <a:solidFill>
                  <a:schemeClr val="bg1"/>
                </a:solidFill>
                <a:latin typeface="Arial" pitchFamily="34" charset="0"/>
                <a:cs typeface="Arial" pitchFamily="34" charset="0"/>
              </a:rPr>
              <a:t>One leads to cortex</a:t>
            </a:r>
          </a:p>
          <a:p>
            <a:pPr marL="0" lvl="0" indent="0">
              <a:lnSpc>
                <a:spcPts val="2200"/>
              </a:lnSpc>
              <a:buFont typeface="Arial" pitchFamily="34" charset="0"/>
              <a:buNone/>
            </a:pPr>
            <a:r>
              <a:rPr lang="en-US" sz="1200" b="0" dirty="0" smtClean="0">
                <a:solidFill>
                  <a:schemeClr val="bg1"/>
                </a:solidFill>
                <a:latin typeface="Arial" pitchFamily="34" charset="0"/>
                <a:cs typeface="Arial" pitchFamily="34" charset="0"/>
              </a:rPr>
              <a:t>One leads directly to amygdala by passing cortex</a:t>
            </a:r>
          </a:p>
          <a:p>
            <a:pPr marL="0" lvl="0" indent="0">
              <a:lnSpc>
                <a:spcPts val="2200"/>
              </a:lnSpc>
              <a:buFont typeface="Arial" pitchFamily="34" charset="0"/>
              <a:buNone/>
            </a:pPr>
            <a:r>
              <a:rPr lang="en-US" sz="1200" b="0" dirty="0" smtClean="0">
                <a:solidFill>
                  <a:schemeClr val="bg1"/>
                </a:solidFill>
                <a:latin typeface="Arial" pitchFamily="34" charset="0"/>
                <a:cs typeface="Arial" pitchFamily="34" charset="0"/>
              </a:rPr>
              <a:t>Thalamus – amygdala pathway – stimulates sympathetic nervous system</a:t>
            </a:r>
          </a:p>
          <a:p>
            <a:pPr marL="0" indent="0">
              <a:buFont typeface="Arial"/>
              <a:buNone/>
            </a:pPr>
            <a:endParaRPr lang="en-US" b="0"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7</a:t>
            </a:fld>
            <a:endParaRPr lang="en-US"/>
          </a:p>
        </p:txBody>
      </p:sp>
    </p:spTree>
    <p:extLst>
      <p:ext uri="{BB962C8B-B14F-4D97-AF65-F5344CB8AC3E}">
        <p14:creationId xmlns:p14="http://schemas.microsoft.com/office/powerpoint/2010/main" val="363799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Calibri" pitchFamily="34" charset="0"/>
                <a:cs typeface="Arial" pitchFamily="34" charset="0"/>
              </a:rPr>
              <a:t>Display rules: Social and cultural rules that regulate emotional expression, especially facial expressions</a:t>
            </a: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9</a:t>
            </a:fld>
            <a:endParaRPr lang="en-US"/>
          </a:p>
        </p:txBody>
      </p:sp>
    </p:spTree>
    <p:extLst>
      <p:ext uri="{BB962C8B-B14F-4D97-AF65-F5344CB8AC3E}">
        <p14:creationId xmlns:p14="http://schemas.microsoft.com/office/powerpoint/2010/main" val="2924244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lnSpc>
                <a:spcPts val="2200"/>
              </a:lnSpc>
              <a:spcBef>
                <a:spcPct val="0"/>
              </a:spcBef>
              <a:spcAft>
                <a:spcPts val="600"/>
              </a:spcAft>
            </a:pPr>
            <a:r>
              <a:rPr lang="en-US" sz="1200" dirty="0" smtClean="0">
                <a:latin typeface="Arial" pitchFamily="34" charset="0"/>
                <a:ea typeface="Calibri" pitchFamily="34" charset="0"/>
                <a:cs typeface="Arial" pitchFamily="34" charset="0"/>
              </a:rPr>
              <a:t>All participants identified the emotions being expressed with a high degree of accuracy</a:t>
            </a:r>
          </a:p>
          <a:p>
            <a:pPr eaLnBrk="0" fontAlgn="base" hangingPunct="0">
              <a:lnSpc>
                <a:spcPts val="2200"/>
              </a:lnSpc>
              <a:spcBef>
                <a:spcPct val="0"/>
              </a:spcBef>
              <a:spcAft>
                <a:spcPts val="600"/>
              </a:spcAft>
            </a:pPr>
            <a:r>
              <a:rPr lang="en-US" sz="1200" dirty="0" smtClean="0">
                <a:latin typeface="Arial" pitchFamily="34" charset="0"/>
                <a:ea typeface="Calibri" pitchFamily="34" charset="0"/>
                <a:cs typeface="Arial" pitchFamily="34" charset="0"/>
              </a:rPr>
              <a:t>Some specific nonverbal gestures, which are termed </a:t>
            </a:r>
            <a:r>
              <a:rPr lang="en-US" sz="1200" i="1" dirty="0" smtClean="0">
                <a:latin typeface="Arial" pitchFamily="34" charset="0"/>
                <a:ea typeface="Calibri" pitchFamily="34" charset="0"/>
                <a:cs typeface="Arial" pitchFamily="34" charset="0"/>
              </a:rPr>
              <a:t>emblems</a:t>
            </a:r>
            <a:r>
              <a:rPr lang="en-US" sz="1200" dirty="0" smtClean="0">
                <a:latin typeface="Arial" pitchFamily="34" charset="0"/>
                <a:ea typeface="Calibri" pitchFamily="34" charset="0"/>
                <a:cs typeface="Arial" pitchFamily="34" charset="0"/>
              </a:rPr>
              <a:t>, vary across cultures</a:t>
            </a:r>
          </a:p>
          <a:p>
            <a:pPr eaLnBrk="0" fontAlgn="base" hangingPunct="0">
              <a:lnSpc>
                <a:spcPts val="2200"/>
              </a:lnSpc>
              <a:spcBef>
                <a:spcPct val="0"/>
              </a:spcBef>
              <a:spcAft>
                <a:spcPts val="600"/>
              </a:spcAft>
            </a:pPr>
            <a:r>
              <a:rPr lang="en-US" sz="1200" dirty="0" smtClean="0">
                <a:latin typeface="Arial" pitchFamily="34" charset="0"/>
                <a:ea typeface="Calibri" pitchFamily="34" charset="0"/>
                <a:cs typeface="Arial" pitchFamily="34" charset="0"/>
              </a:rPr>
              <a:t>When and where we display our emotional expressions are strongly influenced by cultural norms </a:t>
            </a:r>
          </a:p>
          <a:p>
            <a:pPr eaLnBrk="0" fontAlgn="base" hangingPunct="0">
              <a:lnSpc>
                <a:spcPts val="2200"/>
              </a:lnSpc>
              <a:spcBef>
                <a:spcPct val="0"/>
              </a:spcBef>
              <a:spcAft>
                <a:spcPts val="600"/>
              </a:spcAft>
            </a:pPr>
            <a:r>
              <a:rPr lang="en-US" sz="1200" dirty="0" smtClean="0">
                <a:latin typeface="Arial" pitchFamily="34" charset="0"/>
                <a:ea typeface="Calibri" pitchFamily="34" charset="0"/>
                <a:cs typeface="Arial" pitchFamily="34" charset="0"/>
              </a:rPr>
              <a:t>Cultural differences in the management of facial expressions are called </a:t>
            </a:r>
            <a:r>
              <a:rPr lang="en-US" sz="1200" b="1" dirty="0" smtClean="0">
                <a:latin typeface="Arial" pitchFamily="34" charset="0"/>
                <a:ea typeface="Calibri" pitchFamily="34" charset="0"/>
                <a:cs typeface="Arial" pitchFamily="34" charset="0"/>
              </a:rPr>
              <a:t>display rules</a:t>
            </a:r>
          </a:p>
          <a:p>
            <a:pPr eaLnBrk="0" fontAlgn="base" hangingPunct="0">
              <a:lnSpc>
                <a:spcPts val="2200"/>
              </a:lnSpc>
              <a:spcBef>
                <a:spcPct val="0"/>
              </a:spcBef>
              <a:spcAft>
                <a:spcPts val="600"/>
              </a:spcAft>
            </a:pPr>
            <a:r>
              <a:rPr lang="en-US" sz="1200" dirty="0" smtClean="0">
                <a:latin typeface="Arial" pitchFamily="34" charset="0"/>
                <a:ea typeface="Calibri" pitchFamily="34" charset="0"/>
                <a:cs typeface="Arial" pitchFamily="34" charset="0"/>
              </a:rPr>
              <a:t>In many cultures women are allowed a wider range of emotional expressiveness</a:t>
            </a:r>
          </a:p>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10</a:t>
            </a:fld>
            <a:endParaRPr lang="en-US"/>
          </a:p>
        </p:txBody>
      </p:sp>
    </p:spTree>
    <p:extLst>
      <p:ext uri="{BB962C8B-B14F-4D97-AF65-F5344CB8AC3E}">
        <p14:creationId xmlns:p14="http://schemas.microsoft.com/office/powerpoint/2010/main" val="304089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11</a:t>
            </a:fld>
            <a:endParaRPr lang="en-US"/>
          </a:p>
        </p:txBody>
      </p:sp>
    </p:spTree>
    <p:extLst>
      <p:ext uri="{BB962C8B-B14F-4D97-AF65-F5344CB8AC3E}">
        <p14:creationId xmlns:p14="http://schemas.microsoft.com/office/powerpoint/2010/main" val="377523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According to William James, we don’t tremble and run because we are afraid, we are afraid because we tremble and run. James believed that body signals trigger emotional experience. These signals include physiological arousal and feedback from the muscles involved in behavior.</a:t>
            </a:r>
            <a:endParaRPr lang="en-US"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12</a:t>
            </a:fld>
            <a:endParaRPr lang="en-US"/>
          </a:p>
        </p:txBody>
      </p:sp>
    </p:spTree>
    <p:extLst>
      <p:ext uri="{BB962C8B-B14F-4D97-AF65-F5344CB8AC3E}">
        <p14:creationId xmlns:p14="http://schemas.microsoft.com/office/powerpoint/2010/main" val="347772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68FCC53-D4C8-435D-B659-58083D069D84}" type="slidenum">
              <a:rPr lang="en-US" smtClean="0"/>
              <a:pPr/>
              <a:t>16</a:t>
            </a:fld>
            <a:endParaRPr lang="en-US"/>
          </a:p>
        </p:txBody>
      </p:sp>
    </p:spTree>
    <p:extLst>
      <p:ext uri="{BB962C8B-B14F-4D97-AF65-F5344CB8AC3E}">
        <p14:creationId xmlns:p14="http://schemas.microsoft.com/office/powerpoint/2010/main" val="2867147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
        <p:nvSpPr>
          <p:cNvPr id="3" name="Rectangle 2"/>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425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314426"/>
            <a:ext cx="8229600" cy="2000548"/>
          </a:xfrm>
        </p:spPr>
        <p:style>
          <a:lnRef idx="1">
            <a:schemeClr val="dk1"/>
          </a:lnRef>
          <a:fillRef idx="2">
            <a:schemeClr val="dk1"/>
          </a:fillRef>
          <a:effectRef idx="1">
            <a:schemeClr val="dk1"/>
          </a:effectRef>
          <a:fontRef idx="none"/>
        </p:style>
        <p:txBody>
          <a:bodyPr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10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314426"/>
            <a:ext cx="8229600" cy="2000548"/>
          </a:xfrm>
        </p:spPr>
        <p:style>
          <a:lnRef idx="1">
            <a:schemeClr val="dk1"/>
          </a:lnRef>
          <a:fillRef idx="2">
            <a:schemeClr val="dk1"/>
          </a:fillRef>
          <a:effectRef idx="1">
            <a:schemeClr val="dk1"/>
          </a:effectRef>
          <a:fontRef idx="none"/>
        </p:style>
        <p:txBody>
          <a:bodyPr anchor="ctr" anchorCtr="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108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
        <p:nvSpPr>
          <p:cNvPr id="5" name="Rectangle 4"/>
          <p:cNvSpPr/>
          <p:nvPr userDrawn="1"/>
        </p:nvSpPr>
        <p:spPr>
          <a:xfrm rot="16200000">
            <a:off x="-400993" y="5819131"/>
            <a:ext cx="1033306" cy="215444"/>
          </a:xfrm>
          <a:prstGeom prst="rect">
            <a:avLst/>
          </a:prstGeom>
        </p:spPr>
        <p:txBody>
          <a:bodyPr wrap="none">
            <a:spAutoFit/>
          </a:bodyPr>
          <a:lstStyle/>
          <a:p>
            <a:r>
              <a:rPr lang="en-US" sz="800" dirty="0">
                <a:solidFill>
                  <a:schemeClr val="bg1">
                    <a:lumMod val="65000"/>
                  </a:schemeClr>
                </a:solidFill>
              </a:rPr>
              <a:t>Getty </a:t>
            </a:r>
            <a:r>
              <a:rPr lang="en-US" sz="800" dirty="0" smtClean="0">
                <a:solidFill>
                  <a:schemeClr val="bg1">
                    <a:lumMod val="65000"/>
                  </a:schemeClr>
                </a:solidFill>
              </a:rPr>
              <a:t>Images/Corbis</a:t>
            </a:r>
            <a:endParaRPr lang="en-US" sz="8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21" r:id="rId7"/>
    <p:sldLayoutId id="2147483728" r:id="rId8"/>
  </p:sldLayoutIdLst>
  <p:txStyles>
    <p:titleStyle>
      <a:lvl1pPr algn="l" defTabSz="914400" rtl="0" eaLnBrk="1" latinLnBrk="0" hangingPunct="1">
        <a:spcBef>
          <a:spcPct val="0"/>
        </a:spcBef>
        <a:buNone/>
        <a:defRPr sz="36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Clr>
          <a:schemeClr val="accent6">
            <a:lumMod val="50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637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and Emotional Expression</a:t>
            </a:r>
            <a:endParaRPr lang="en-US" dirty="0"/>
          </a:p>
        </p:txBody>
      </p:sp>
      <p:sp>
        <p:nvSpPr>
          <p:cNvPr id="3" name="Content Placeholder 2"/>
          <p:cNvSpPr>
            <a:spLocks noGrp="1"/>
          </p:cNvSpPr>
          <p:nvPr>
            <p:ph idx="1"/>
          </p:nvPr>
        </p:nvSpPr>
        <p:spPr>
          <a:xfrm>
            <a:off x="457200" y="1600201"/>
            <a:ext cx="8229600" cy="2918890"/>
          </a:xfrm>
        </p:spPr>
        <p:txBody>
          <a:bodyPr>
            <a:normAutofit fontScale="25000" lnSpcReduction="20000"/>
          </a:bodyPr>
          <a:lstStyle/>
          <a:p>
            <a:pPr eaLnBrk="0" fontAlgn="base" hangingPunct="0">
              <a:lnSpc>
                <a:spcPts val="2200"/>
              </a:lnSpc>
              <a:spcBef>
                <a:spcPct val="0"/>
              </a:spcBef>
              <a:spcAft>
                <a:spcPts val="600"/>
              </a:spcAft>
            </a:pPr>
            <a:r>
              <a:rPr lang="en-US" sz="7200" dirty="0">
                <a:latin typeface="Arial" pitchFamily="34" charset="0"/>
                <a:ea typeface="Calibri" pitchFamily="34" charset="0"/>
                <a:cs typeface="Arial" pitchFamily="34" charset="0"/>
              </a:rPr>
              <a:t>Ekman (1982) showed photographs of facial expressions to people in 21 different </a:t>
            </a:r>
            <a:r>
              <a:rPr lang="en-US" sz="7200" dirty="0" smtClean="0">
                <a:latin typeface="Arial" pitchFamily="34" charset="0"/>
                <a:ea typeface="Calibri" pitchFamily="34" charset="0"/>
                <a:cs typeface="Arial" pitchFamily="34" charset="0"/>
              </a:rPr>
              <a:t>countries.</a:t>
            </a:r>
            <a:endParaRPr lang="en-US" sz="7200" dirty="0">
              <a:latin typeface="Arial" pitchFamily="34" charset="0"/>
              <a:ea typeface="Calibri" pitchFamily="34" charset="0"/>
              <a:cs typeface="Arial" pitchFamily="34" charset="0"/>
            </a:endParaRPr>
          </a:p>
          <a:p>
            <a:pPr lvl="1" eaLnBrk="0" fontAlgn="base" hangingPunct="0">
              <a:lnSpc>
                <a:spcPts val="2200"/>
              </a:lnSpc>
              <a:spcBef>
                <a:spcPct val="0"/>
              </a:spcBef>
              <a:spcAft>
                <a:spcPts val="600"/>
              </a:spcAft>
            </a:pPr>
            <a:r>
              <a:rPr lang="en-US" sz="7200" dirty="0">
                <a:latin typeface="Arial" pitchFamily="34" charset="0"/>
                <a:ea typeface="Calibri" pitchFamily="34" charset="0"/>
                <a:cs typeface="Arial" pitchFamily="34" charset="0"/>
              </a:rPr>
              <a:t>All participants identified </a:t>
            </a:r>
            <a:r>
              <a:rPr lang="en-US" sz="7200" dirty="0" smtClean="0">
                <a:latin typeface="Arial" pitchFamily="34" charset="0"/>
                <a:ea typeface="Calibri" pitchFamily="34" charset="0"/>
                <a:cs typeface="Arial" pitchFamily="34" charset="0"/>
              </a:rPr>
              <a:t>expressed emotions with </a:t>
            </a:r>
            <a:r>
              <a:rPr lang="en-US" sz="7200" dirty="0">
                <a:latin typeface="Arial" pitchFamily="34" charset="0"/>
                <a:ea typeface="Calibri" pitchFamily="34" charset="0"/>
                <a:cs typeface="Arial" pitchFamily="34" charset="0"/>
              </a:rPr>
              <a:t>a high degree of accuracy</a:t>
            </a:r>
          </a:p>
          <a:p>
            <a:pPr lvl="1" eaLnBrk="0" fontAlgn="base" hangingPunct="0">
              <a:lnSpc>
                <a:spcPts val="2200"/>
              </a:lnSpc>
              <a:spcBef>
                <a:spcPct val="0"/>
              </a:spcBef>
              <a:spcAft>
                <a:spcPts val="600"/>
              </a:spcAft>
            </a:pPr>
            <a:r>
              <a:rPr lang="en-US" sz="7200" dirty="0">
                <a:latin typeface="Arial" pitchFamily="34" charset="0"/>
                <a:ea typeface="Calibri" pitchFamily="34" charset="0"/>
                <a:cs typeface="Arial" pitchFamily="34" charset="0"/>
              </a:rPr>
              <a:t>Some specific nonverbal </a:t>
            </a:r>
            <a:r>
              <a:rPr lang="en-US" sz="7200" dirty="0" smtClean="0">
                <a:latin typeface="Arial" pitchFamily="34" charset="0"/>
                <a:ea typeface="Calibri" pitchFamily="34" charset="0"/>
                <a:cs typeface="Arial" pitchFamily="34" charset="0"/>
              </a:rPr>
              <a:t>gestures</a:t>
            </a:r>
            <a:r>
              <a:rPr lang="en-US" sz="7200" dirty="0">
                <a:latin typeface="Arial" pitchFamily="34" charset="0"/>
                <a:ea typeface="Calibri" pitchFamily="34" charset="0"/>
                <a:cs typeface="Arial" pitchFamily="34" charset="0"/>
              </a:rPr>
              <a:t> </a:t>
            </a:r>
            <a:r>
              <a:rPr lang="en-US" sz="7200" dirty="0" smtClean="0">
                <a:latin typeface="Arial" pitchFamily="34" charset="0"/>
                <a:ea typeface="Calibri" pitchFamily="34" charset="0"/>
                <a:cs typeface="Arial" pitchFamily="34" charset="0"/>
              </a:rPr>
              <a:t>(</a:t>
            </a:r>
            <a:r>
              <a:rPr lang="en-US" sz="7200" b="1" dirty="0" smtClean="0">
                <a:latin typeface="Arial" pitchFamily="34" charset="0"/>
                <a:ea typeface="Calibri" pitchFamily="34" charset="0"/>
                <a:cs typeface="Arial" pitchFamily="34" charset="0"/>
              </a:rPr>
              <a:t>emblems</a:t>
            </a:r>
            <a:r>
              <a:rPr lang="en-US" sz="7200" i="1" dirty="0" smtClean="0">
                <a:latin typeface="Arial" pitchFamily="34" charset="0"/>
                <a:ea typeface="Calibri" pitchFamily="34" charset="0"/>
                <a:cs typeface="Arial" pitchFamily="34" charset="0"/>
              </a:rPr>
              <a:t>) </a:t>
            </a:r>
            <a:r>
              <a:rPr lang="en-US" sz="7200" dirty="0" smtClean="0">
                <a:latin typeface="Arial" pitchFamily="34" charset="0"/>
                <a:ea typeface="Calibri" pitchFamily="34" charset="0"/>
                <a:cs typeface="Arial" pitchFamily="34" charset="0"/>
              </a:rPr>
              <a:t>vary </a:t>
            </a:r>
            <a:r>
              <a:rPr lang="en-US" sz="7200" dirty="0">
                <a:latin typeface="Arial" pitchFamily="34" charset="0"/>
                <a:ea typeface="Calibri" pitchFamily="34" charset="0"/>
                <a:cs typeface="Arial" pitchFamily="34" charset="0"/>
              </a:rPr>
              <a:t>across cultures</a:t>
            </a:r>
          </a:p>
          <a:p>
            <a:pPr lvl="1" eaLnBrk="0" fontAlgn="base" hangingPunct="0">
              <a:lnSpc>
                <a:spcPts val="2200"/>
              </a:lnSpc>
              <a:spcBef>
                <a:spcPct val="0"/>
              </a:spcBef>
              <a:spcAft>
                <a:spcPts val="600"/>
              </a:spcAft>
            </a:pPr>
            <a:r>
              <a:rPr lang="en-US" sz="7200" dirty="0" smtClean="0">
                <a:latin typeface="Arial" pitchFamily="34" charset="0"/>
                <a:ea typeface="Calibri" pitchFamily="34" charset="0"/>
                <a:cs typeface="Arial" pitchFamily="34" charset="0"/>
              </a:rPr>
              <a:t>Cultural norms influence influence emotional expression and management </a:t>
            </a:r>
            <a:r>
              <a:rPr lang="en-US" sz="7200" dirty="0">
                <a:latin typeface="Arial" pitchFamily="34" charset="0"/>
                <a:ea typeface="Calibri" pitchFamily="34" charset="0"/>
                <a:cs typeface="Arial" pitchFamily="34" charset="0"/>
              </a:rPr>
              <a:t>of facial </a:t>
            </a:r>
            <a:r>
              <a:rPr lang="en-US" sz="7200" dirty="0" smtClean="0">
                <a:latin typeface="Arial" pitchFamily="34" charset="0"/>
                <a:ea typeface="Calibri" pitchFamily="34" charset="0"/>
                <a:cs typeface="Arial" pitchFamily="34" charset="0"/>
              </a:rPr>
              <a:t>expressions (</a:t>
            </a:r>
            <a:r>
              <a:rPr lang="en-US" sz="7200" b="1" dirty="0" smtClean="0">
                <a:latin typeface="Arial" pitchFamily="34" charset="0"/>
                <a:ea typeface="Calibri" pitchFamily="34" charset="0"/>
                <a:cs typeface="Arial" pitchFamily="34" charset="0"/>
              </a:rPr>
              <a:t>display rules).</a:t>
            </a:r>
          </a:p>
          <a:p>
            <a:pPr lvl="1" eaLnBrk="0" fontAlgn="base" hangingPunct="0">
              <a:lnSpc>
                <a:spcPts val="2200"/>
              </a:lnSpc>
              <a:spcBef>
                <a:spcPct val="0"/>
              </a:spcBef>
              <a:spcAft>
                <a:spcPts val="600"/>
              </a:spcAft>
            </a:pPr>
            <a:r>
              <a:rPr lang="en-US" sz="7200" dirty="0" smtClean="0">
                <a:latin typeface="Arial" pitchFamily="34" charset="0"/>
                <a:ea typeface="Calibri" pitchFamily="34" charset="0"/>
                <a:cs typeface="Arial" pitchFamily="34" charset="0"/>
              </a:rPr>
              <a:t>In </a:t>
            </a:r>
            <a:r>
              <a:rPr lang="en-US" sz="7200" dirty="0">
                <a:latin typeface="Arial" pitchFamily="34" charset="0"/>
                <a:ea typeface="Calibri" pitchFamily="34" charset="0"/>
                <a:cs typeface="Arial" pitchFamily="34" charset="0"/>
              </a:rPr>
              <a:t>many cultures women are allowed a wider range of emotional </a:t>
            </a:r>
            <a:r>
              <a:rPr lang="en-US" sz="7200" dirty="0" smtClean="0">
                <a:latin typeface="Arial" pitchFamily="34" charset="0"/>
                <a:ea typeface="Calibri" pitchFamily="34" charset="0"/>
                <a:cs typeface="Arial" pitchFamily="34" charset="0"/>
              </a:rPr>
              <a:t>expressiveness.</a:t>
            </a:r>
            <a:endParaRPr lang="en-US" sz="7200" dirty="0">
              <a:latin typeface="Arial" pitchFamily="34" charset="0"/>
              <a:ea typeface="Calibri" pitchFamily="34" charset="0"/>
              <a:cs typeface="Arial" pitchFamily="34" charset="0"/>
            </a:endParaRPr>
          </a:p>
          <a:p>
            <a:endParaRPr lang="en-US" dirty="0"/>
          </a:p>
        </p:txBody>
      </p:sp>
      <p:pic>
        <p:nvPicPr>
          <p:cNvPr id="4" name="Picture 3" title="Photos of faces displaying the six basic emo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46" y="4759572"/>
            <a:ext cx="8041219" cy="1773936"/>
          </a:xfrm>
          <a:prstGeom prst="rect">
            <a:avLst/>
          </a:prstGeom>
        </p:spPr>
      </p:pic>
      <p:sp>
        <p:nvSpPr>
          <p:cNvPr id="5" name="Rectangle 4"/>
          <p:cNvSpPr/>
          <p:nvPr/>
        </p:nvSpPr>
        <p:spPr>
          <a:xfrm>
            <a:off x="711200" y="6055836"/>
            <a:ext cx="8229600" cy="215444"/>
          </a:xfrm>
          <a:prstGeom prst="rect">
            <a:avLst/>
          </a:prstGeom>
        </p:spPr>
        <p:txBody>
          <a:bodyPr wrap="square">
            <a:spAutoFit/>
          </a:bodyPr>
          <a:lstStyle/>
          <a:p>
            <a:r>
              <a:rPr lang="en-US" sz="800" dirty="0"/>
              <a:t>From Matsumoto, D., &amp; Ekman, P. (1989) Japanese and  Caucasian Facial Expressions of Emotion. JACFEE.  Photographs courtesy of David Matsumoto and  </a:t>
            </a:r>
            <a:r>
              <a:rPr lang="en-US" sz="800" dirty="0" err="1"/>
              <a:t>Humintell</a:t>
            </a:r>
            <a:r>
              <a:rPr lang="en-US" sz="800" dirty="0"/>
              <a:t>, LLC.  </a:t>
            </a:r>
          </a:p>
        </p:txBody>
      </p:sp>
    </p:spTree>
    <p:extLst>
      <p:ext uri="{BB962C8B-B14F-4D97-AF65-F5344CB8AC3E}">
        <p14:creationId xmlns:p14="http://schemas.microsoft.com/office/powerpoint/2010/main" val="3932656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THINKING</a:t>
            </a:r>
            <a:br>
              <a:rPr lang="en-US" dirty="0" smtClean="0"/>
            </a:br>
            <a:r>
              <a:rPr lang="en-US" dirty="0" smtClean="0"/>
              <a:t>Emotion in Nonhuman Animals</a:t>
            </a:r>
            <a:endParaRPr lang="en-US" dirty="0"/>
          </a:p>
        </p:txBody>
      </p:sp>
      <p:sp>
        <p:nvSpPr>
          <p:cNvPr id="3" name="Content Placeholder 2"/>
          <p:cNvSpPr>
            <a:spLocks noGrp="1"/>
          </p:cNvSpPr>
          <p:nvPr>
            <p:ph idx="1"/>
          </p:nvPr>
        </p:nvSpPr>
        <p:spPr/>
        <p:txBody>
          <a:bodyPr>
            <a:normAutofit/>
          </a:bodyPr>
          <a:lstStyle/>
          <a:p>
            <a:r>
              <a:rPr lang="en-US" b="1" dirty="0" smtClean="0"/>
              <a:t>Darwin</a:t>
            </a:r>
            <a:r>
              <a:rPr lang="en-US" dirty="0" smtClean="0"/>
              <a:t>: Capacity to experience emotions is an evolved traits shared by humans and lower animals</a:t>
            </a:r>
          </a:p>
          <a:p>
            <a:r>
              <a:rPr lang="en-US" dirty="0" smtClean="0"/>
              <a:t>No clear way to understand how animals subjectively experience emotions.</a:t>
            </a:r>
          </a:p>
          <a:p>
            <a:r>
              <a:rPr lang="en-US" u="sng" dirty="0" smtClean="0"/>
              <a:t>Anthropomorphism can hinder progress in understanding animal emotions.</a:t>
            </a:r>
          </a:p>
          <a:p>
            <a:endParaRPr lang="en-US" dirty="0"/>
          </a:p>
          <a:p>
            <a:r>
              <a:rPr lang="en-US" i="1" dirty="0" smtClean="0"/>
              <a:t>Do rats laugh? Are foxes in love?</a:t>
            </a:r>
            <a:endParaRPr lang="en-US" i="1" dirty="0"/>
          </a:p>
        </p:txBody>
      </p:sp>
    </p:spTree>
    <p:extLst>
      <p:ext uri="{BB962C8B-B14F-4D97-AF65-F5344CB8AC3E}">
        <p14:creationId xmlns:p14="http://schemas.microsoft.com/office/powerpoint/2010/main" val="2063234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Emotion</a:t>
            </a:r>
            <a:endParaRPr lang="en-US" dirty="0"/>
          </a:p>
        </p:txBody>
      </p:sp>
      <p:sp>
        <p:nvSpPr>
          <p:cNvPr id="3" name="Content Placeholder 2"/>
          <p:cNvSpPr>
            <a:spLocks noGrp="1"/>
          </p:cNvSpPr>
          <p:nvPr>
            <p:ph idx="1"/>
          </p:nvPr>
        </p:nvSpPr>
        <p:spPr>
          <a:xfrm>
            <a:off x="320722" y="1627495"/>
            <a:ext cx="3389956" cy="4525963"/>
          </a:xfrm>
        </p:spPr>
        <p:txBody>
          <a:bodyPr>
            <a:normAutofit/>
          </a:bodyPr>
          <a:lstStyle/>
          <a:p>
            <a:r>
              <a:rPr lang="en-US" dirty="0" smtClean="0"/>
              <a:t>James-Lange theory of emotion</a:t>
            </a:r>
          </a:p>
          <a:p>
            <a:pPr lvl="1" eaLnBrk="0" fontAlgn="base" hangingPunct="0">
              <a:spcBef>
                <a:spcPct val="0"/>
              </a:spcBef>
              <a:spcAft>
                <a:spcPts val="600"/>
              </a:spcAft>
            </a:pPr>
            <a:r>
              <a:rPr lang="en-US" dirty="0" smtClean="0">
                <a:latin typeface="Arial" pitchFamily="34" charset="0"/>
                <a:ea typeface="Calibri" pitchFamily="34" charset="0"/>
                <a:cs typeface="Arial" pitchFamily="34" charset="0"/>
              </a:rPr>
              <a:t>Stimulus is perceived.</a:t>
            </a:r>
            <a:endParaRPr lang="en-US" dirty="0">
              <a:latin typeface="Arial" pitchFamily="34" charset="0"/>
              <a:ea typeface="Calibri" pitchFamily="34" charset="0"/>
              <a:cs typeface="Arial" pitchFamily="34" charset="0"/>
            </a:endParaRPr>
          </a:p>
          <a:p>
            <a:pPr lvl="1" eaLnBrk="0" fontAlgn="base" hangingPunct="0">
              <a:spcBef>
                <a:spcPct val="0"/>
              </a:spcBef>
              <a:spcAft>
                <a:spcPts val="600"/>
              </a:spcAft>
            </a:pPr>
            <a:r>
              <a:rPr lang="en-US" dirty="0">
                <a:latin typeface="Arial" pitchFamily="34" charset="0"/>
                <a:ea typeface="Calibri" pitchFamily="34" charset="0"/>
                <a:cs typeface="Arial" pitchFamily="34" charset="0"/>
              </a:rPr>
              <a:t>Physiological and behavioral changes </a:t>
            </a:r>
            <a:r>
              <a:rPr lang="en-US" dirty="0" smtClean="0">
                <a:latin typeface="Arial" pitchFamily="34" charset="0"/>
                <a:ea typeface="Calibri" pitchFamily="34" charset="0"/>
                <a:cs typeface="Arial" pitchFamily="34" charset="0"/>
              </a:rPr>
              <a:t>occur.</a:t>
            </a:r>
            <a:endParaRPr lang="en-US" dirty="0">
              <a:latin typeface="Arial" pitchFamily="34" charset="0"/>
              <a:ea typeface="Calibri" pitchFamily="34" charset="0"/>
              <a:cs typeface="Arial" pitchFamily="34" charset="0"/>
            </a:endParaRPr>
          </a:p>
          <a:p>
            <a:pPr lvl="1" eaLnBrk="0" fontAlgn="base" hangingPunct="0">
              <a:spcBef>
                <a:spcPct val="0"/>
              </a:spcBef>
              <a:spcAft>
                <a:spcPts val="600"/>
              </a:spcAft>
            </a:pPr>
            <a:r>
              <a:rPr lang="en-US" dirty="0">
                <a:latin typeface="Arial" pitchFamily="34" charset="0"/>
                <a:ea typeface="Calibri" pitchFamily="34" charset="0"/>
                <a:cs typeface="Arial" pitchFamily="34" charset="0"/>
              </a:rPr>
              <a:t>T</a:t>
            </a:r>
            <a:r>
              <a:rPr lang="en-US" dirty="0" smtClean="0">
                <a:latin typeface="Arial" pitchFamily="34" charset="0"/>
                <a:ea typeface="Calibri" pitchFamily="34" charset="0"/>
                <a:cs typeface="Arial" pitchFamily="34" charset="0"/>
              </a:rPr>
              <a:t>hese </a:t>
            </a:r>
            <a:r>
              <a:rPr lang="en-US" dirty="0">
                <a:latin typeface="Arial" pitchFamily="34" charset="0"/>
                <a:ea typeface="Calibri" pitchFamily="34" charset="0"/>
                <a:cs typeface="Arial" pitchFamily="34" charset="0"/>
              </a:rPr>
              <a:t>changes </a:t>
            </a:r>
            <a:r>
              <a:rPr lang="en-US" dirty="0" smtClean="0">
                <a:latin typeface="Arial" pitchFamily="34" charset="0"/>
                <a:ea typeface="Calibri" pitchFamily="34" charset="0"/>
                <a:cs typeface="Arial" pitchFamily="34" charset="0"/>
              </a:rPr>
              <a:t>experienced as </a:t>
            </a:r>
            <a:r>
              <a:rPr lang="en-US" dirty="0">
                <a:latin typeface="Arial" pitchFamily="34" charset="0"/>
                <a:ea typeface="Calibri" pitchFamily="34" charset="0"/>
                <a:cs typeface="Arial" pitchFamily="34" charset="0"/>
              </a:rPr>
              <a:t>a particular </a:t>
            </a:r>
            <a:r>
              <a:rPr lang="en-US" dirty="0" smtClean="0">
                <a:latin typeface="Arial" pitchFamily="34" charset="0"/>
                <a:ea typeface="Calibri" pitchFamily="34" charset="0"/>
                <a:cs typeface="Arial" pitchFamily="34" charset="0"/>
              </a:rPr>
              <a:t>emotion.</a:t>
            </a:r>
          </a:p>
        </p:txBody>
      </p:sp>
      <p:pic>
        <p:nvPicPr>
          <p:cNvPr id="4" name="Picture 3" title="Drawing of a woman seeing a man in a dark parking l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805" y="1493914"/>
            <a:ext cx="5030693" cy="4547850"/>
          </a:xfrm>
          <a:prstGeom prst="rect">
            <a:avLst/>
          </a:prstGeom>
        </p:spPr>
      </p:pic>
    </p:spTree>
    <p:extLst>
      <p:ext uri="{BB962C8B-B14F-4D97-AF65-F5344CB8AC3E}">
        <p14:creationId xmlns:p14="http://schemas.microsoft.com/office/powerpoint/2010/main" val="3319964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Cannon-Bard Theory of Emotion</a:t>
            </a:r>
            <a:endParaRPr lang="en-US" dirty="0"/>
          </a:p>
        </p:txBody>
      </p:sp>
      <p:sp>
        <p:nvSpPr>
          <p:cNvPr id="3" name="Content Placeholder 2"/>
          <p:cNvSpPr>
            <a:spLocks noGrp="1"/>
          </p:cNvSpPr>
          <p:nvPr>
            <p:ph idx="1"/>
          </p:nvPr>
        </p:nvSpPr>
        <p:spPr/>
        <p:txBody>
          <a:bodyPr/>
          <a:lstStyle/>
          <a:p>
            <a:r>
              <a:rPr lang="en-US" dirty="0" smtClean="0"/>
              <a:t>Thalamus &gt; experience of emotion</a:t>
            </a:r>
          </a:p>
          <a:p>
            <a:r>
              <a:rPr lang="en-US" dirty="0" smtClean="0"/>
              <a:t>Hypothalamus &gt; expression of emotion</a:t>
            </a:r>
            <a:endParaRPr lang="en-US" dirty="0"/>
          </a:p>
        </p:txBody>
      </p:sp>
    </p:spTree>
    <p:extLst>
      <p:ext uri="{BB962C8B-B14F-4D97-AF65-F5344CB8AC3E}">
        <p14:creationId xmlns:p14="http://schemas.microsoft.com/office/powerpoint/2010/main" val="408624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Facial Feedback Hypothesis</a:t>
            </a:r>
            <a:endParaRPr lang="en-US" dirty="0"/>
          </a:p>
        </p:txBody>
      </p:sp>
      <p:sp>
        <p:nvSpPr>
          <p:cNvPr id="3" name="Content Placeholder 2"/>
          <p:cNvSpPr>
            <a:spLocks noGrp="1"/>
          </p:cNvSpPr>
          <p:nvPr>
            <p:ph idx="1"/>
          </p:nvPr>
        </p:nvSpPr>
        <p:spPr/>
        <p:txBody>
          <a:bodyPr/>
          <a:lstStyle/>
          <a:p>
            <a:r>
              <a:rPr lang="en-US" dirty="0"/>
              <a:t>Expressing a specific emotion, especially facially, causes us to subjectively experience that emotion.</a:t>
            </a:r>
          </a:p>
          <a:p>
            <a:r>
              <a:rPr lang="en-US" dirty="0"/>
              <a:t>Botox injections can dampen emotional experience and the ability to perceive it.</a:t>
            </a:r>
          </a:p>
          <a:p>
            <a:endParaRPr lang="en-US" dirty="0"/>
          </a:p>
        </p:txBody>
      </p:sp>
    </p:spTree>
    <p:extLst>
      <p:ext uri="{BB962C8B-B14F-4D97-AF65-F5344CB8AC3E}">
        <p14:creationId xmlns:p14="http://schemas.microsoft.com/office/powerpoint/2010/main" val="152963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Facial Feedback Hypothesis</a:t>
            </a:r>
            <a:endParaRPr lang="en-US" dirty="0"/>
          </a:p>
        </p:txBody>
      </p:sp>
      <p:sp>
        <p:nvSpPr>
          <p:cNvPr id="3" name="Content Placeholder 2"/>
          <p:cNvSpPr>
            <a:spLocks noGrp="1"/>
          </p:cNvSpPr>
          <p:nvPr>
            <p:ph idx="1"/>
          </p:nvPr>
        </p:nvSpPr>
        <p:spPr>
          <a:xfrm>
            <a:off x="457200" y="4644051"/>
            <a:ext cx="8229600" cy="1910498"/>
          </a:xfrm>
        </p:spPr>
        <p:txBody>
          <a:bodyPr>
            <a:normAutofit fontScale="70000" lnSpcReduction="20000"/>
          </a:bodyPr>
          <a:lstStyle/>
          <a:p>
            <a:r>
              <a:rPr lang="en-US" b="1" dirty="0"/>
              <a:t>Say “Cheese!</a:t>
            </a:r>
            <a:r>
              <a:rPr lang="en-US" dirty="0" smtClean="0"/>
              <a:t>”</a:t>
            </a:r>
            <a:br>
              <a:rPr lang="en-US" dirty="0" smtClean="0"/>
            </a:br>
            <a:r>
              <a:rPr lang="en-US" dirty="0" smtClean="0"/>
              <a:t>Here’s </a:t>
            </a:r>
            <a:r>
              <a:rPr lang="en-US" dirty="0"/>
              <a:t>a simple test of the </a:t>
            </a:r>
            <a:r>
              <a:rPr lang="en-US" dirty="0" smtClean="0"/>
              <a:t>facial feedback </a:t>
            </a:r>
            <a:r>
              <a:rPr lang="en-US" dirty="0"/>
              <a:t>hypothesis. In a clever study by </a:t>
            </a:r>
            <a:r>
              <a:rPr lang="en-US" dirty="0" smtClean="0"/>
              <a:t>Fritz </a:t>
            </a:r>
            <a:r>
              <a:rPr lang="en-US" dirty="0" err="1" smtClean="0"/>
              <a:t>Strack</a:t>
            </a:r>
            <a:r>
              <a:rPr lang="en-US" dirty="0" smtClean="0"/>
              <a:t> and his colleagues (1988), participants who held a pen between their teeth </a:t>
            </a:r>
            <a:r>
              <a:rPr lang="en-US" b="1" dirty="0" smtClean="0"/>
              <a:t>(left) </a:t>
            </a:r>
            <a:r>
              <a:rPr lang="en-US" dirty="0" smtClean="0"/>
              <a:t>thought that cartoons </a:t>
            </a:r>
            <a:r>
              <a:rPr lang="en-US" dirty="0"/>
              <a:t>were funnier than participants who held </a:t>
            </a:r>
            <a:r>
              <a:rPr lang="en-US" dirty="0" smtClean="0"/>
              <a:t>a pen </a:t>
            </a:r>
            <a:r>
              <a:rPr lang="en-US" dirty="0"/>
              <a:t>between their lips </a:t>
            </a:r>
            <a:r>
              <a:rPr lang="en-US" b="1" dirty="0"/>
              <a:t>(right). </a:t>
            </a:r>
            <a:r>
              <a:rPr lang="en-US" i="1" dirty="0"/>
              <a:t>How does this </a:t>
            </a:r>
            <a:r>
              <a:rPr lang="en-US" i="1" dirty="0" smtClean="0"/>
              <a:t>finding</a:t>
            </a:r>
            <a:r>
              <a:rPr lang="en-US" i="1" dirty="0"/>
              <a:t> </a:t>
            </a:r>
            <a:r>
              <a:rPr lang="en-US" i="1" dirty="0" smtClean="0"/>
              <a:t>support </a:t>
            </a:r>
            <a:r>
              <a:rPr lang="en-US" i="1" dirty="0"/>
              <a:t>the facial </a:t>
            </a:r>
            <a:r>
              <a:rPr lang="en-US" i="1" dirty="0" smtClean="0"/>
              <a:t>feedback hypothesis</a:t>
            </a:r>
            <a:r>
              <a:rPr lang="en-US" i="1" dirty="0"/>
              <a:t>?</a:t>
            </a:r>
          </a:p>
        </p:txBody>
      </p:sp>
      <p:pic>
        <p:nvPicPr>
          <p:cNvPr id="5" name="Picture 4" title="Photo of the facial feedback hypothesis te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1154704"/>
            <a:ext cx="5346700" cy="3477579"/>
          </a:xfrm>
          <a:prstGeom prst="rect">
            <a:avLst/>
          </a:prstGeom>
        </p:spPr>
      </p:pic>
    </p:spTree>
    <p:extLst>
      <p:ext uri="{BB962C8B-B14F-4D97-AF65-F5344CB8AC3E}">
        <p14:creationId xmlns:p14="http://schemas.microsoft.com/office/powerpoint/2010/main" val="3478198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latin typeface="Aharoni" pitchFamily="2" charset="-79"/>
                <a:cs typeface="Aharoni" pitchFamily="2" charset="-79"/>
              </a:rPr>
              <a:t>Cognitive Theories of </a:t>
            </a:r>
            <a:r>
              <a:rPr lang="en-US" dirty="0" smtClean="0">
                <a:latin typeface="Aharoni" pitchFamily="2" charset="-79"/>
                <a:cs typeface="Aharoni" pitchFamily="2" charset="-79"/>
              </a:rPr>
              <a:t>Emotion</a:t>
            </a:r>
            <a:endParaRPr lang="en-US" dirty="0"/>
          </a:p>
        </p:txBody>
      </p:sp>
      <p:sp>
        <p:nvSpPr>
          <p:cNvPr id="6" name="Content Placeholder 5"/>
          <p:cNvSpPr>
            <a:spLocks noGrp="1"/>
          </p:cNvSpPr>
          <p:nvPr>
            <p:ph idx="1"/>
          </p:nvPr>
        </p:nvSpPr>
        <p:spPr/>
        <p:txBody>
          <a:bodyPr>
            <a:normAutofit lnSpcReduction="10000"/>
          </a:bodyPr>
          <a:lstStyle/>
          <a:p>
            <a:pPr eaLnBrk="0" fontAlgn="base" hangingPunct="0">
              <a:spcBef>
                <a:spcPct val="0"/>
              </a:spcBef>
              <a:spcAft>
                <a:spcPts val="600"/>
              </a:spcAft>
            </a:pPr>
            <a:r>
              <a:rPr lang="en-US" b="1" dirty="0">
                <a:latin typeface="Arial" pitchFamily="34" charset="0"/>
                <a:ea typeface="Calibri" pitchFamily="34" charset="0"/>
                <a:cs typeface="Arial" pitchFamily="34" charset="0"/>
              </a:rPr>
              <a:t>Two-factor theory of emotion (</a:t>
            </a:r>
            <a:r>
              <a:rPr lang="en-US" b="1" dirty="0" err="1">
                <a:latin typeface="Arial" pitchFamily="34" charset="0"/>
                <a:ea typeface="Calibri" pitchFamily="34" charset="0"/>
                <a:cs typeface="Arial" pitchFamily="34" charset="0"/>
              </a:rPr>
              <a:t>Schachter</a:t>
            </a:r>
            <a:r>
              <a:rPr lang="en-US" b="1" dirty="0">
                <a:latin typeface="Arial" pitchFamily="34" charset="0"/>
                <a:ea typeface="Calibri" pitchFamily="34" charset="0"/>
                <a:cs typeface="Arial" pitchFamily="34" charset="0"/>
              </a:rPr>
              <a:t> and Singer)</a:t>
            </a:r>
          </a:p>
          <a:p>
            <a:pPr lvl="1" eaLnBrk="0" fontAlgn="base" hangingPunct="0">
              <a:spcBef>
                <a:spcPct val="0"/>
              </a:spcBef>
              <a:spcAft>
                <a:spcPts val="600"/>
              </a:spcAft>
            </a:pPr>
            <a:r>
              <a:rPr lang="en-US" dirty="0">
                <a:latin typeface="Arial" pitchFamily="34" charset="0"/>
                <a:ea typeface="Calibri" pitchFamily="34" charset="0"/>
                <a:cs typeface="Arial" pitchFamily="34" charset="0"/>
              </a:rPr>
              <a:t>Emotion is </a:t>
            </a:r>
            <a:r>
              <a:rPr lang="en-US" u="sng" dirty="0">
                <a:latin typeface="Arial" pitchFamily="34" charset="0"/>
                <a:ea typeface="Calibri" pitchFamily="34" charset="0"/>
                <a:cs typeface="Arial" pitchFamily="34" charset="0"/>
              </a:rPr>
              <a:t>the interaction of physiological arousal and the cognitive label</a:t>
            </a:r>
            <a:r>
              <a:rPr lang="en-US" dirty="0">
                <a:latin typeface="Arial" pitchFamily="34" charset="0"/>
                <a:ea typeface="Calibri" pitchFamily="34" charset="0"/>
                <a:cs typeface="Arial" pitchFamily="34" charset="0"/>
              </a:rPr>
              <a:t> that we apply to explain arousal</a:t>
            </a:r>
          </a:p>
          <a:p>
            <a:pPr eaLnBrk="0" fontAlgn="base" hangingPunct="0">
              <a:spcBef>
                <a:spcPct val="0"/>
              </a:spcBef>
              <a:spcAft>
                <a:spcPts val="600"/>
              </a:spcAft>
            </a:pPr>
            <a:r>
              <a:rPr lang="en-US" b="1" dirty="0">
                <a:latin typeface="Arial" pitchFamily="34" charset="0"/>
                <a:ea typeface="Calibri" pitchFamily="34" charset="0"/>
                <a:cs typeface="Arial" pitchFamily="34" charset="0"/>
              </a:rPr>
              <a:t>Cognitive appraisal theory of </a:t>
            </a:r>
            <a:r>
              <a:rPr lang="en-US" b="1" dirty="0" smtClean="0">
                <a:latin typeface="Arial" pitchFamily="34" charset="0"/>
                <a:ea typeface="Calibri" pitchFamily="34" charset="0"/>
                <a:cs typeface="Arial" pitchFamily="34" charset="0"/>
              </a:rPr>
              <a:t>emotion (Lazarus)</a:t>
            </a:r>
            <a:endParaRPr lang="en-US" b="1" dirty="0">
              <a:latin typeface="Arial" pitchFamily="34" charset="0"/>
              <a:ea typeface="Calibri" pitchFamily="34" charset="0"/>
              <a:cs typeface="Arial" pitchFamily="34" charset="0"/>
            </a:endParaRPr>
          </a:p>
          <a:p>
            <a:pPr lvl="1" eaLnBrk="0" fontAlgn="base" hangingPunct="0">
              <a:spcBef>
                <a:spcPct val="0"/>
              </a:spcBef>
              <a:spcAft>
                <a:spcPts val="600"/>
              </a:spcAft>
            </a:pPr>
            <a:r>
              <a:rPr lang="en-US" dirty="0">
                <a:latin typeface="Arial" pitchFamily="34" charset="0"/>
                <a:ea typeface="Calibri" pitchFamily="34" charset="0"/>
                <a:cs typeface="Arial" pitchFamily="34" charset="0"/>
              </a:rPr>
              <a:t>Emotions result from cognitive appraisal of a situation’s effect on personal well-being</a:t>
            </a:r>
          </a:p>
          <a:p>
            <a:pPr lvl="1" eaLnBrk="0" fontAlgn="base" hangingPunct="0">
              <a:spcBef>
                <a:spcPct val="0"/>
              </a:spcBef>
              <a:spcAft>
                <a:spcPts val="600"/>
              </a:spcAft>
            </a:pPr>
            <a:r>
              <a:rPr lang="en-US" dirty="0">
                <a:latin typeface="Arial" pitchFamily="34" charset="0"/>
                <a:ea typeface="Calibri" pitchFamily="34" charset="0"/>
                <a:cs typeface="Arial" pitchFamily="34" charset="0"/>
              </a:rPr>
              <a:t>Similar to two-factor, but theory’s emphasis is on cognitive appraisal as essential trigger for emotional response.</a:t>
            </a:r>
          </a:p>
          <a:p>
            <a:pPr>
              <a:lnSpc>
                <a:spcPct val="110000"/>
              </a:lnSpc>
            </a:pPr>
            <a:endParaRPr lang="en-US" dirty="0"/>
          </a:p>
        </p:txBody>
      </p:sp>
    </p:spTree>
    <p:extLst>
      <p:ext uri="{BB962C8B-B14F-4D97-AF65-F5344CB8AC3E}">
        <p14:creationId xmlns:p14="http://schemas.microsoft.com/office/powerpoint/2010/main" val="355602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71092"/>
            <a:ext cx="8229600" cy="3887218"/>
          </a:xfrm>
        </p:spPr>
        <p:txBody>
          <a:bodyPr/>
          <a:lstStyle/>
          <a:p>
            <a:r>
              <a:rPr lang="en-US" dirty="0" smtClean="0"/>
              <a:t/>
            </a:r>
            <a:br>
              <a:rPr lang="en-US" dirty="0" smtClean="0"/>
            </a:br>
            <a:endParaRPr lang="en-US" dirty="0" smtClean="0"/>
          </a:p>
          <a:p>
            <a:pPr>
              <a:lnSpc>
                <a:spcPts val="1800"/>
              </a:lnSpc>
            </a:pPr>
            <a:r>
              <a:rPr lang="en-US" b="1" dirty="0">
                <a:cs typeface="Arial" pitchFamily="34" charset="0"/>
              </a:rPr>
              <a:t>Emotion</a:t>
            </a:r>
            <a:r>
              <a:rPr lang="en-US" i="1" dirty="0">
                <a:cs typeface="Arial" pitchFamily="34" charset="0"/>
              </a:rPr>
              <a:t> </a:t>
            </a:r>
            <a:r>
              <a:rPr lang="en-US" dirty="0">
                <a:cs typeface="Arial" pitchFamily="34" charset="0"/>
              </a:rPr>
              <a:t>is a psychological state </a:t>
            </a:r>
            <a:r>
              <a:rPr lang="en-US" dirty="0" smtClean="0">
                <a:cs typeface="Arial" pitchFamily="34" charset="0"/>
              </a:rPr>
              <a:t>involving</a:t>
            </a:r>
          </a:p>
          <a:p>
            <a:pPr>
              <a:lnSpc>
                <a:spcPts val="1800"/>
              </a:lnSpc>
            </a:pPr>
            <a:r>
              <a:rPr lang="en-US" dirty="0" smtClean="0">
                <a:cs typeface="Arial" pitchFamily="34" charset="0"/>
              </a:rPr>
              <a:t>subjective experience, physiological response, and </a:t>
            </a:r>
            <a:endParaRPr lang="en-US" dirty="0">
              <a:cs typeface="Arial" pitchFamily="34" charset="0"/>
            </a:endParaRPr>
          </a:p>
          <a:p>
            <a:pPr lvl="0">
              <a:lnSpc>
                <a:spcPts val="1800"/>
              </a:lnSpc>
            </a:pPr>
            <a:r>
              <a:rPr lang="en-US" dirty="0" smtClean="0">
                <a:cs typeface="Arial" pitchFamily="34" charset="0"/>
              </a:rPr>
              <a:t>behavioral </a:t>
            </a:r>
            <a:r>
              <a:rPr lang="en-US" dirty="0">
                <a:cs typeface="Arial" pitchFamily="34" charset="0"/>
              </a:rPr>
              <a:t>or expressive </a:t>
            </a:r>
            <a:r>
              <a:rPr lang="en-US" dirty="0" smtClean="0">
                <a:cs typeface="Arial" pitchFamily="34" charset="0"/>
              </a:rPr>
              <a:t>response.</a:t>
            </a:r>
            <a:endParaRPr lang="en-US" dirty="0">
              <a:cs typeface="Arial" pitchFamily="34" charset="0"/>
            </a:endParaRPr>
          </a:p>
          <a:p>
            <a:r>
              <a:rPr lang="en-US" dirty="0" smtClean="0"/>
              <a:t>(Emotion </a:t>
            </a:r>
            <a:r>
              <a:rPr lang="en-US" dirty="0"/>
              <a:t>moves us to act, set goals, and make rational decisions</a:t>
            </a:r>
            <a:r>
              <a:rPr lang="en-US" dirty="0" smtClean="0"/>
              <a:t>.)</a:t>
            </a:r>
            <a:endParaRPr lang="en-US" dirty="0"/>
          </a:p>
          <a:p>
            <a:endParaRPr lang="en-US" dirty="0" smtClean="0"/>
          </a:p>
          <a:p>
            <a:endParaRPr lang="en-US" b="1" dirty="0" smtClean="0"/>
          </a:p>
        </p:txBody>
      </p:sp>
    </p:spTree>
    <p:extLst>
      <p:ext uri="{BB962C8B-B14F-4D97-AF65-F5344CB8AC3E}">
        <p14:creationId xmlns:p14="http://schemas.microsoft.com/office/powerpoint/2010/main" val="928721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Emotions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56069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806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3004" cy="1143000"/>
          </a:xfrm>
        </p:spPr>
        <p:txBody>
          <a:bodyPr>
            <a:normAutofit fontScale="90000"/>
          </a:bodyPr>
          <a:lstStyle/>
          <a:p>
            <a:r>
              <a:rPr lang="en-US" dirty="0" smtClean="0"/>
              <a:t>Culture, Gender, and Emotional Experience</a:t>
            </a:r>
            <a:endParaRPr lang="en-US" dirty="0"/>
          </a:p>
        </p:txBody>
      </p:sp>
      <p:sp>
        <p:nvSpPr>
          <p:cNvPr id="3" name="Content Placeholder 2"/>
          <p:cNvSpPr>
            <a:spLocks noGrp="1"/>
          </p:cNvSpPr>
          <p:nvPr>
            <p:ph idx="1"/>
          </p:nvPr>
        </p:nvSpPr>
        <p:spPr>
          <a:xfrm>
            <a:off x="366948" y="1336544"/>
            <a:ext cx="4865322" cy="5100851"/>
          </a:xfrm>
        </p:spPr>
        <p:txBody>
          <a:bodyPr>
            <a:normAutofit fontScale="77500" lnSpcReduction="20000"/>
          </a:bodyPr>
          <a:lstStyle/>
          <a:p>
            <a:pPr>
              <a:lnSpc>
                <a:spcPct val="120000"/>
              </a:lnSpc>
            </a:pPr>
            <a:r>
              <a:rPr lang="en-US" b="1" dirty="0" smtClean="0"/>
              <a:t>Fundamental dimensions of emotion</a:t>
            </a:r>
          </a:p>
          <a:p>
            <a:pPr lvl="1">
              <a:lnSpc>
                <a:spcPct val="120000"/>
              </a:lnSpc>
            </a:pPr>
            <a:r>
              <a:rPr lang="en-US" u="sng" dirty="0"/>
              <a:t>D</a:t>
            </a:r>
            <a:r>
              <a:rPr lang="en-US" u="sng" dirty="0" smtClean="0"/>
              <a:t>egree </a:t>
            </a:r>
            <a:r>
              <a:rPr lang="en-US" u="sng" dirty="0"/>
              <a:t>to which the emotion is pleasant or </a:t>
            </a:r>
            <a:r>
              <a:rPr lang="en-US" u="sng" dirty="0" smtClean="0"/>
              <a:t>unpleasant </a:t>
            </a:r>
          </a:p>
          <a:p>
            <a:pPr lvl="1">
              <a:lnSpc>
                <a:spcPct val="120000"/>
              </a:lnSpc>
            </a:pPr>
            <a:r>
              <a:rPr lang="en-US" u="sng" dirty="0"/>
              <a:t>L</a:t>
            </a:r>
            <a:r>
              <a:rPr lang="en-US" u="sng" dirty="0" smtClean="0"/>
              <a:t>evel of activation or arousal, associated with emotion</a:t>
            </a:r>
            <a:r>
              <a:rPr lang="en-US" dirty="0" smtClean="0"/>
              <a:t/>
            </a:r>
            <a:br>
              <a:rPr lang="en-US" dirty="0" smtClean="0"/>
            </a:br>
            <a:endParaRPr lang="en-US" dirty="0" smtClean="0"/>
          </a:p>
          <a:p>
            <a:pPr>
              <a:lnSpc>
                <a:spcPct val="120000"/>
              </a:lnSpc>
            </a:pPr>
            <a:r>
              <a:rPr lang="en-US" b="1" dirty="0" smtClean="0"/>
              <a:t>Cultural variations in classification</a:t>
            </a:r>
          </a:p>
          <a:p>
            <a:pPr lvl="1">
              <a:lnSpc>
                <a:spcPct val="120000"/>
              </a:lnSpc>
            </a:pPr>
            <a:r>
              <a:rPr lang="en-US" dirty="0" smtClean="0"/>
              <a:t>Japanese: Added interpersonal engagement to other two</a:t>
            </a:r>
          </a:p>
          <a:p>
            <a:pPr lvl="1">
              <a:lnSpc>
                <a:spcPct val="120000"/>
              </a:lnSpc>
            </a:pPr>
            <a:r>
              <a:rPr lang="en-US" dirty="0" smtClean="0"/>
              <a:t>Gender: Gender similarity in emotional frequency and experience; difference in expression of emotions</a:t>
            </a:r>
            <a:endParaRPr lang="en-US" dirty="0"/>
          </a:p>
        </p:txBody>
      </p:sp>
      <p:pic>
        <p:nvPicPr>
          <p:cNvPr id="4" name="Picture 3" title="photo of woman with baby"/>
          <p:cNvPicPr>
            <a:picLocks noChangeAspect="1"/>
          </p:cNvPicPr>
          <p:nvPr/>
        </p:nvPicPr>
        <p:blipFill>
          <a:blip r:embed="rId3"/>
          <a:stretch>
            <a:fillRect/>
          </a:stretch>
        </p:blipFill>
        <p:spPr>
          <a:xfrm>
            <a:off x="5232270" y="557295"/>
            <a:ext cx="3746500" cy="5880100"/>
          </a:xfrm>
          <a:prstGeom prst="rect">
            <a:avLst/>
          </a:prstGeom>
        </p:spPr>
      </p:pic>
      <p:sp>
        <p:nvSpPr>
          <p:cNvPr id="5" name="Rectangle 4"/>
          <p:cNvSpPr/>
          <p:nvPr/>
        </p:nvSpPr>
        <p:spPr>
          <a:xfrm rot="16200000">
            <a:off x="8106161" y="5581878"/>
            <a:ext cx="1364476" cy="215444"/>
          </a:xfrm>
          <a:prstGeom prst="rect">
            <a:avLst/>
          </a:prstGeom>
        </p:spPr>
        <p:txBody>
          <a:bodyPr wrap="none">
            <a:spAutoFit/>
          </a:bodyPr>
          <a:lstStyle/>
          <a:p>
            <a:r>
              <a:rPr lang="en-US" sz="800" dirty="0" err="1"/>
              <a:t>amana</a:t>
            </a:r>
            <a:r>
              <a:rPr lang="en-US" sz="800" dirty="0"/>
              <a:t> images </a:t>
            </a:r>
            <a:r>
              <a:rPr lang="en-US" sz="800" dirty="0" err="1"/>
              <a:t>inc.</a:t>
            </a:r>
            <a:r>
              <a:rPr lang="en-US" sz="800" dirty="0"/>
              <a:t>/</a:t>
            </a:r>
            <a:r>
              <a:rPr lang="en-US" sz="800" dirty="0" err="1"/>
              <a:t>Alamy</a:t>
            </a:r>
            <a:endParaRPr lang="en-US" sz="800" dirty="0"/>
          </a:p>
        </p:txBody>
      </p:sp>
    </p:spTree>
    <p:extLst>
      <p:ext uri="{BB962C8B-B14F-4D97-AF65-F5344CB8AC3E}">
        <p14:creationId xmlns:p14="http://schemas.microsoft.com/office/powerpoint/2010/main" val="326125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Neuroscience of Emotion</a:t>
            </a:r>
            <a:endParaRPr lang="en-US" dirty="0"/>
          </a:p>
        </p:txBody>
      </p:sp>
      <p:sp>
        <p:nvSpPr>
          <p:cNvPr id="3" name="Content Placeholder 2"/>
          <p:cNvSpPr>
            <a:spLocks noGrp="1"/>
          </p:cNvSpPr>
          <p:nvPr>
            <p:ph idx="1"/>
          </p:nvPr>
        </p:nvSpPr>
        <p:spPr/>
        <p:txBody>
          <a:bodyPr/>
          <a:lstStyle/>
          <a:p>
            <a:pPr eaLnBrk="0" fontAlgn="base" hangingPunct="0">
              <a:lnSpc>
                <a:spcPts val="2200"/>
              </a:lnSpc>
              <a:spcBef>
                <a:spcPct val="0"/>
              </a:spcBef>
              <a:spcAft>
                <a:spcPts val="600"/>
              </a:spcAft>
            </a:pPr>
            <a:r>
              <a:rPr lang="en-US" sz="2200" dirty="0">
                <a:latin typeface="Arial" pitchFamily="34" charset="0"/>
                <a:ea typeface="Calibri" pitchFamily="34" charset="0"/>
                <a:cs typeface="Arial" pitchFamily="34" charset="0"/>
              </a:rPr>
              <a:t>Emotions are associated with distinct patterns of responses </a:t>
            </a:r>
            <a:r>
              <a:rPr lang="en-US" sz="2200" dirty="0" smtClean="0">
                <a:latin typeface="Arial" pitchFamily="34" charset="0"/>
                <a:ea typeface="Calibri" pitchFamily="34" charset="0"/>
                <a:cs typeface="Arial" pitchFamily="34" charset="0"/>
              </a:rPr>
              <a:t>by </a:t>
            </a:r>
            <a:r>
              <a:rPr lang="en-US" sz="2200" dirty="0">
                <a:latin typeface="Arial" pitchFamily="34" charset="0"/>
                <a:ea typeface="Calibri" pitchFamily="34" charset="0"/>
                <a:cs typeface="Arial" pitchFamily="34" charset="0"/>
              </a:rPr>
              <a:t>the </a:t>
            </a:r>
            <a:r>
              <a:rPr lang="en-US" sz="2200" b="1" dirty="0">
                <a:latin typeface="Arial" pitchFamily="34" charset="0"/>
                <a:ea typeface="Calibri" pitchFamily="34" charset="0"/>
                <a:cs typeface="Arial" pitchFamily="34" charset="0"/>
              </a:rPr>
              <a:t>sympathetic nervous system </a:t>
            </a:r>
            <a:r>
              <a:rPr lang="en-US" sz="2200" dirty="0">
                <a:latin typeface="Arial" pitchFamily="34" charset="0"/>
                <a:ea typeface="Calibri" pitchFamily="34" charset="0"/>
                <a:cs typeface="Arial" pitchFamily="34" charset="0"/>
              </a:rPr>
              <a:t>and in the brain.</a:t>
            </a:r>
          </a:p>
          <a:p>
            <a:pPr eaLnBrk="0" fontAlgn="base" hangingPunct="0">
              <a:lnSpc>
                <a:spcPts val="2200"/>
              </a:lnSpc>
              <a:spcBef>
                <a:spcPct val="0"/>
              </a:spcBef>
              <a:spcAft>
                <a:spcPts val="600"/>
              </a:spcAft>
            </a:pPr>
            <a:r>
              <a:rPr lang="en-US" sz="2200" dirty="0">
                <a:latin typeface="Arial" pitchFamily="34" charset="0"/>
                <a:ea typeface="Calibri" pitchFamily="34" charset="0"/>
                <a:cs typeface="Arial" pitchFamily="34" charset="0"/>
              </a:rPr>
              <a:t>Sympathetic nervous system is aroused by emotions (fight-or-flight response</a:t>
            </a:r>
            <a:r>
              <a:rPr lang="en-US" sz="2200" dirty="0" smtClean="0">
                <a:latin typeface="Arial" pitchFamily="34" charset="0"/>
                <a:ea typeface="Calibri" pitchFamily="34" charset="0"/>
                <a:cs typeface="Arial" pitchFamily="34" charset="0"/>
              </a:rPr>
              <a:t>)</a:t>
            </a:r>
          </a:p>
          <a:p>
            <a:pPr eaLnBrk="0" fontAlgn="base" hangingPunct="0">
              <a:lnSpc>
                <a:spcPts val="2200"/>
              </a:lnSpc>
              <a:spcBef>
                <a:spcPct val="0"/>
              </a:spcBef>
              <a:spcAft>
                <a:spcPts val="600"/>
              </a:spcAft>
            </a:pPr>
            <a:endParaRPr lang="en-US" sz="2200" dirty="0">
              <a:latin typeface="Arial" pitchFamily="34" charset="0"/>
              <a:ea typeface="Calibri" pitchFamily="34" charset="0"/>
              <a:cs typeface="Arial" pitchFamily="34" charset="0"/>
            </a:endParaRPr>
          </a:p>
          <a:p>
            <a:pPr eaLnBrk="0" fontAlgn="base" hangingPunct="0">
              <a:lnSpc>
                <a:spcPts val="2200"/>
              </a:lnSpc>
              <a:spcBef>
                <a:spcPct val="0"/>
              </a:spcBef>
              <a:spcAft>
                <a:spcPts val="600"/>
              </a:spcAft>
            </a:pPr>
            <a:r>
              <a:rPr lang="en-US" sz="2200" dirty="0">
                <a:solidFill>
                  <a:srgbClr val="000000"/>
                </a:solidFill>
                <a:latin typeface="Arial" pitchFamily="34" charset="0"/>
                <a:ea typeface="Calibri" pitchFamily="34" charset="0"/>
                <a:cs typeface="Arial" pitchFamily="34" charset="0"/>
              </a:rPr>
              <a:t>Different emotions stimulate different responses</a:t>
            </a:r>
          </a:p>
          <a:p>
            <a:pPr marL="800100" lvl="1" indent="-342900" eaLnBrk="0" fontAlgn="base" hangingPunct="0">
              <a:lnSpc>
                <a:spcPts val="2200"/>
              </a:lnSpc>
              <a:spcBef>
                <a:spcPct val="0"/>
              </a:spcBef>
              <a:spcAft>
                <a:spcPts val="600"/>
              </a:spcAft>
              <a:buFont typeface="Arial" pitchFamily="34" charset="0"/>
              <a:buChar char="•"/>
            </a:pPr>
            <a:r>
              <a:rPr lang="en-US" sz="2200" b="1" dirty="0" smtClean="0">
                <a:solidFill>
                  <a:srgbClr val="000000"/>
                </a:solidFill>
                <a:latin typeface="Arial" pitchFamily="34" charset="0"/>
                <a:ea typeface="Calibri" pitchFamily="34" charset="0"/>
                <a:cs typeface="Arial" pitchFamily="34" charset="0"/>
              </a:rPr>
              <a:t>Fear</a:t>
            </a:r>
            <a:r>
              <a:rPr lang="en-US" sz="2200" i="1" dirty="0" smtClean="0">
                <a:solidFill>
                  <a:srgbClr val="000000"/>
                </a:solidFill>
                <a:latin typeface="Arial" pitchFamily="34" charset="0"/>
                <a:ea typeface="Calibri" pitchFamily="34" charset="0"/>
                <a:cs typeface="Arial" pitchFamily="34" charset="0"/>
              </a:rPr>
              <a:t>: D</a:t>
            </a:r>
            <a:r>
              <a:rPr lang="en-US" sz="2200" dirty="0" smtClean="0">
                <a:solidFill>
                  <a:srgbClr val="000000"/>
                </a:solidFill>
                <a:latin typeface="Arial" pitchFamily="34" charset="0"/>
                <a:ea typeface="Calibri" pitchFamily="34" charset="0"/>
                <a:cs typeface="Arial" pitchFamily="34" charset="0"/>
              </a:rPr>
              <a:t>ecrease </a:t>
            </a:r>
            <a:r>
              <a:rPr lang="en-US" sz="2200" dirty="0">
                <a:solidFill>
                  <a:srgbClr val="000000"/>
                </a:solidFill>
                <a:latin typeface="Arial" pitchFamily="34" charset="0"/>
                <a:ea typeface="Calibri" pitchFamily="34" charset="0"/>
                <a:cs typeface="Arial" pitchFamily="34" charset="0"/>
              </a:rPr>
              <a:t>in skin temperature (cold feet)</a:t>
            </a:r>
          </a:p>
          <a:p>
            <a:pPr marL="800100" lvl="1" indent="-342900" eaLnBrk="0" fontAlgn="base" hangingPunct="0">
              <a:lnSpc>
                <a:spcPts val="2200"/>
              </a:lnSpc>
              <a:spcBef>
                <a:spcPct val="0"/>
              </a:spcBef>
              <a:spcAft>
                <a:spcPts val="600"/>
              </a:spcAft>
              <a:buFont typeface="Arial" pitchFamily="34" charset="0"/>
              <a:buChar char="•"/>
            </a:pPr>
            <a:r>
              <a:rPr lang="en-US" sz="2200" b="1" dirty="0" smtClean="0">
                <a:solidFill>
                  <a:srgbClr val="000000"/>
                </a:solidFill>
                <a:latin typeface="Arial" pitchFamily="34" charset="0"/>
                <a:ea typeface="Calibri" pitchFamily="34" charset="0"/>
                <a:cs typeface="Arial" pitchFamily="34" charset="0"/>
              </a:rPr>
              <a:t>Anger</a:t>
            </a:r>
            <a:r>
              <a:rPr lang="en-US" sz="2200" dirty="0" smtClean="0">
                <a:solidFill>
                  <a:srgbClr val="000000"/>
                </a:solidFill>
                <a:latin typeface="Arial" pitchFamily="34" charset="0"/>
                <a:ea typeface="Calibri" pitchFamily="34" charset="0"/>
                <a:cs typeface="Arial" pitchFamily="34" charset="0"/>
              </a:rPr>
              <a:t>: Increase </a:t>
            </a:r>
            <a:r>
              <a:rPr lang="en-US" sz="2200" dirty="0">
                <a:solidFill>
                  <a:srgbClr val="000000"/>
                </a:solidFill>
                <a:latin typeface="Arial" pitchFamily="34" charset="0"/>
                <a:ea typeface="Calibri" pitchFamily="34" charset="0"/>
                <a:cs typeface="Arial" pitchFamily="34" charset="0"/>
              </a:rPr>
              <a:t>in skin temperature (hot under the collar</a:t>
            </a:r>
            <a:r>
              <a:rPr lang="en-US" sz="2200" dirty="0" smtClean="0">
                <a:solidFill>
                  <a:srgbClr val="000000"/>
                </a:solidFill>
                <a:latin typeface="Arial" pitchFamily="34" charset="0"/>
                <a:ea typeface="Calibri" pitchFamily="34" charset="0"/>
                <a:cs typeface="Arial" pitchFamily="34" charset="0"/>
              </a:rPr>
              <a:t>)</a:t>
            </a:r>
            <a:br>
              <a:rPr lang="en-US" sz="2200" dirty="0" smtClean="0">
                <a:solidFill>
                  <a:srgbClr val="000000"/>
                </a:solidFill>
                <a:latin typeface="Arial" pitchFamily="34" charset="0"/>
                <a:ea typeface="Calibri" pitchFamily="34" charset="0"/>
                <a:cs typeface="Arial" pitchFamily="34" charset="0"/>
              </a:rPr>
            </a:br>
            <a:endParaRPr lang="en-US" sz="2200" dirty="0">
              <a:solidFill>
                <a:srgbClr val="000000"/>
              </a:solidFill>
              <a:latin typeface="Arial" pitchFamily="34" charset="0"/>
              <a:ea typeface="Calibri" pitchFamily="34" charset="0"/>
              <a:cs typeface="Arial" pitchFamily="34" charset="0"/>
            </a:endParaRPr>
          </a:p>
          <a:p>
            <a:pPr eaLnBrk="0" fontAlgn="base" hangingPunct="0">
              <a:lnSpc>
                <a:spcPts val="2200"/>
              </a:lnSpc>
              <a:spcBef>
                <a:spcPct val="0"/>
              </a:spcBef>
              <a:spcAft>
                <a:spcPts val="600"/>
              </a:spcAft>
            </a:pPr>
            <a:r>
              <a:rPr lang="en-US" sz="2200" dirty="0">
                <a:solidFill>
                  <a:srgbClr val="000000"/>
                </a:solidFill>
                <a:latin typeface="Arial" pitchFamily="34" charset="0"/>
                <a:ea typeface="Calibri" pitchFamily="34" charset="0"/>
                <a:cs typeface="Arial" pitchFamily="34" charset="0"/>
              </a:rPr>
              <a:t>Differing patterns of sympathetic nervous system activation are universal, reflecting hard-wired biological responses to basic emotions</a:t>
            </a:r>
          </a:p>
        </p:txBody>
      </p:sp>
    </p:spTree>
    <p:extLst>
      <p:ext uri="{BB962C8B-B14F-4D97-AF65-F5344CB8AC3E}">
        <p14:creationId xmlns:p14="http://schemas.microsoft.com/office/powerpoint/2010/main" val="1373091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FOCUS</a:t>
            </a:r>
            <a:br>
              <a:rPr lang="en-US" dirty="0" smtClean="0"/>
            </a:br>
            <a:r>
              <a:rPr lang="en-US" dirty="0" smtClean="0"/>
              <a:t>Detecting Lies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Does a polygraph detect lies?</a:t>
            </a:r>
          </a:p>
          <a:p>
            <a:pPr lvl="1"/>
            <a:r>
              <a:rPr lang="en-US" dirty="0" smtClean="0"/>
              <a:t>No. It measures physiological changes associated with emotions; based on assumption that lying is accompanied by anxiety, fear, and stress. </a:t>
            </a:r>
          </a:p>
          <a:p>
            <a:pPr lvl="1"/>
            <a:endParaRPr lang="en-US" dirty="0" smtClean="0"/>
          </a:p>
          <a:p>
            <a:r>
              <a:rPr lang="en-US" dirty="0" smtClean="0"/>
              <a:t>Potential problems</a:t>
            </a:r>
          </a:p>
          <a:p>
            <a:pPr lvl="1"/>
            <a:r>
              <a:rPr lang="en-US" dirty="0" smtClean="0"/>
              <a:t>No unique physiological arousal pattern for lying.</a:t>
            </a:r>
          </a:p>
          <a:p>
            <a:pPr lvl="1"/>
            <a:r>
              <a:rPr lang="en-US" dirty="0" smtClean="0"/>
              <a:t>Some people can lie with experiencing anxiety or arousal.</a:t>
            </a:r>
          </a:p>
          <a:p>
            <a:pPr lvl="1"/>
            <a:r>
              <a:rPr lang="en-US" dirty="0" smtClean="0"/>
              <a:t>Innocent people may be fearful or anxious when asked incriminating questions.</a:t>
            </a:r>
          </a:p>
          <a:p>
            <a:pPr lvl="1"/>
            <a:r>
              <a:rPr lang="en-US" dirty="0" smtClean="0"/>
              <a:t>Polygraph interpretation can be highly subjective.</a:t>
            </a:r>
          </a:p>
          <a:p>
            <a:pPr lvl="1"/>
            <a:endParaRPr lang="en-US" dirty="0" smtClean="0"/>
          </a:p>
          <a:p>
            <a:r>
              <a:rPr lang="en-US" dirty="0" err="1" smtClean="0"/>
              <a:t>Microexpressions</a:t>
            </a:r>
            <a:r>
              <a:rPr lang="en-US" dirty="0" smtClean="0"/>
              <a:t> may produce nonverbal cues.</a:t>
            </a:r>
          </a:p>
          <a:p>
            <a:pPr lvl="1"/>
            <a:endParaRPr lang="en-US" dirty="0" smtClean="0"/>
          </a:p>
          <a:p>
            <a:pPr lvl="1"/>
            <a:endParaRPr lang="en-US" dirty="0"/>
          </a:p>
        </p:txBody>
      </p:sp>
    </p:spTree>
    <p:extLst>
      <p:ext uri="{BB962C8B-B14F-4D97-AF65-F5344CB8AC3E}">
        <p14:creationId xmlns:p14="http://schemas.microsoft.com/office/powerpoint/2010/main" val="3114085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Emotional Brain:  Fear </a:t>
            </a:r>
            <a:r>
              <a:rPr lang="en-US" dirty="0"/>
              <a:t>and the </a:t>
            </a:r>
            <a:r>
              <a:rPr lang="en-US" dirty="0" smtClean="0"/>
              <a:t>Amygdala</a:t>
            </a:r>
            <a:r>
              <a:rPr lang="en-US" dirty="0"/>
              <a:t/>
            </a:r>
            <a:br>
              <a:rPr lang="en-US" dirty="0"/>
            </a:br>
            <a:endParaRPr lang="en-US" dirty="0"/>
          </a:p>
        </p:txBody>
      </p:sp>
      <p:sp>
        <p:nvSpPr>
          <p:cNvPr id="3" name="Content Placeholder 2"/>
          <p:cNvSpPr>
            <a:spLocks noGrp="1"/>
          </p:cNvSpPr>
          <p:nvPr>
            <p:ph idx="1"/>
          </p:nvPr>
        </p:nvSpPr>
        <p:spPr/>
        <p:txBody>
          <a:bodyPr>
            <a:noAutofit/>
          </a:bodyPr>
          <a:lstStyle/>
          <a:p>
            <a:pPr eaLnBrk="0" fontAlgn="base" hangingPunct="0">
              <a:spcBef>
                <a:spcPct val="0"/>
              </a:spcBef>
              <a:spcAft>
                <a:spcPts val="600"/>
              </a:spcAft>
            </a:pPr>
            <a:r>
              <a:rPr lang="en-US" sz="2400" b="1" dirty="0" smtClean="0">
                <a:latin typeface="Arial" pitchFamily="34" charset="0"/>
                <a:ea typeface="Calibri" pitchFamily="34" charset="0"/>
                <a:cs typeface="Arial" pitchFamily="34" charset="0"/>
              </a:rPr>
              <a:t>Amygdala: </a:t>
            </a:r>
            <a:r>
              <a:rPr lang="en-US" sz="2400" dirty="0" smtClean="0">
                <a:latin typeface="Arial" pitchFamily="34" charset="0"/>
                <a:ea typeface="Calibri" pitchFamily="34" charset="0"/>
                <a:cs typeface="Arial" pitchFamily="34" charset="0"/>
              </a:rPr>
              <a:t>Part </a:t>
            </a:r>
            <a:r>
              <a:rPr lang="en-US" sz="2400" dirty="0">
                <a:latin typeface="Arial" pitchFamily="34" charset="0"/>
                <a:ea typeface="Calibri" pitchFamily="34" charset="0"/>
                <a:cs typeface="Arial" pitchFamily="34" charset="0"/>
              </a:rPr>
              <a:t>of limbic system</a:t>
            </a:r>
          </a:p>
          <a:p>
            <a:pPr lvl="1" eaLnBrk="0" fontAlgn="base" hangingPunct="0">
              <a:spcBef>
                <a:spcPct val="0"/>
              </a:spcBef>
              <a:spcAft>
                <a:spcPts val="600"/>
              </a:spcAft>
            </a:pPr>
            <a:r>
              <a:rPr lang="en-US" sz="2000" dirty="0">
                <a:latin typeface="Arial" pitchFamily="34" charset="0"/>
                <a:ea typeface="Calibri" pitchFamily="34" charset="0"/>
                <a:cs typeface="Arial" pitchFamily="34" charset="0"/>
              </a:rPr>
              <a:t>Activates when </a:t>
            </a:r>
            <a:r>
              <a:rPr lang="en-US" sz="2000" dirty="0" smtClean="0">
                <a:latin typeface="Arial" pitchFamily="34" charset="0"/>
                <a:ea typeface="Calibri" pitchFamily="34" charset="0"/>
                <a:cs typeface="Arial" pitchFamily="34" charset="0"/>
              </a:rPr>
              <a:t>something </a:t>
            </a:r>
            <a:r>
              <a:rPr lang="en-US" sz="2000" dirty="0">
                <a:latin typeface="Arial" pitchFamily="34" charset="0"/>
                <a:ea typeface="Calibri" pitchFamily="34" charset="0"/>
                <a:cs typeface="Arial" pitchFamily="34" charset="0"/>
              </a:rPr>
              <a:t>threatening, fearful faces, or hear sounds related to </a:t>
            </a:r>
            <a:r>
              <a:rPr lang="en-US" sz="2000" dirty="0" smtClean="0">
                <a:latin typeface="Arial" pitchFamily="34" charset="0"/>
                <a:ea typeface="Calibri" pitchFamily="34" charset="0"/>
                <a:cs typeface="Arial" pitchFamily="34" charset="0"/>
              </a:rPr>
              <a:t>fear is seen</a:t>
            </a:r>
            <a:endParaRPr lang="en-US" sz="2000" dirty="0">
              <a:latin typeface="Arial" pitchFamily="34" charset="0"/>
              <a:ea typeface="Calibri" pitchFamily="34" charset="0"/>
              <a:cs typeface="Arial" pitchFamily="34" charset="0"/>
            </a:endParaRPr>
          </a:p>
          <a:p>
            <a:pPr lvl="1" eaLnBrk="0" fontAlgn="base" hangingPunct="0">
              <a:spcBef>
                <a:spcPct val="0"/>
              </a:spcBef>
              <a:spcAft>
                <a:spcPts val="600"/>
              </a:spcAft>
            </a:pPr>
            <a:r>
              <a:rPr lang="en-US" sz="2000" dirty="0">
                <a:latin typeface="Arial" pitchFamily="34" charset="0"/>
                <a:ea typeface="Calibri" pitchFamily="34" charset="0"/>
                <a:cs typeface="Arial" pitchFamily="34" charset="0"/>
              </a:rPr>
              <a:t>Evaluates significance of stimuli and generates emotional </a:t>
            </a:r>
            <a:r>
              <a:rPr lang="en-US" sz="2000" dirty="0" smtClean="0">
                <a:latin typeface="Arial" pitchFamily="34" charset="0"/>
                <a:ea typeface="Calibri" pitchFamily="34" charset="0"/>
                <a:cs typeface="Arial" pitchFamily="34" charset="0"/>
              </a:rPr>
              <a:t>responses and generates </a:t>
            </a:r>
            <a:r>
              <a:rPr lang="en-US" sz="2000" dirty="0">
                <a:latin typeface="Arial" pitchFamily="34" charset="0"/>
                <a:ea typeface="Calibri" pitchFamily="34" charset="0"/>
                <a:cs typeface="Arial" pitchFamily="34" charset="0"/>
              </a:rPr>
              <a:t>hormonal secretions and autonomic r</a:t>
            </a:r>
            <a:r>
              <a:rPr lang="en-US" sz="2000" dirty="0" smtClean="0">
                <a:latin typeface="Arial" pitchFamily="34" charset="0"/>
                <a:ea typeface="Calibri" pitchFamily="34" charset="0"/>
                <a:cs typeface="Arial" pitchFamily="34" charset="0"/>
              </a:rPr>
              <a:t>eactions </a:t>
            </a:r>
            <a:r>
              <a:rPr lang="en-US" sz="2000" dirty="0">
                <a:latin typeface="Arial" pitchFamily="34" charset="0"/>
                <a:ea typeface="Calibri" pitchFamily="34" charset="0"/>
                <a:cs typeface="Arial" pitchFamily="34" charset="0"/>
              </a:rPr>
              <a:t>that accompany strong </a:t>
            </a:r>
            <a:r>
              <a:rPr lang="en-US" sz="2000" dirty="0" smtClean="0">
                <a:latin typeface="Arial" pitchFamily="34" charset="0"/>
                <a:ea typeface="Calibri" pitchFamily="34" charset="0"/>
                <a:cs typeface="Arial" pitchFamily="34" charset="0"/>
              </a:rPr>
              <a:t>emotions</a:t>
            </a:r>
            <a:endParaRPr lang="en-US" sz="2000" dirty="0">
              <a:latin typeface="Arial" pitchFamily="34" charset="0"/>
              <a:ea typeface="Calibri" pitchFamily="34" charset="0"/>
              <a:cs typeface="Arial" pitchFamily="34" charset="0"/>
            </a:endParaRPr>
          </a:p>
          <a:p>
            <a:pPr eaLnBrk="0" fontAlgn="base" hangingPunct="0">
              <a:spcBef>
                <a:spcPct val="0"/>
              </a:spcBef>
              <a:spcAft>
                <a:spcPts val="600"/>
              </a:spcAft>
            </a:pPr>
            <a:r>
              <a:rPr lang="en-US" sz="2400" b="1" dirty="0">
                <a:latin typeface="Arial" pitchFamily="34" charset="0"/>
                <a:ea typeface="Calibri" pitchFamily="34" charset="0"/>
                <a:cs typeface="Arial" pitchFamily="34" charset="0"/>
              </a:rPr>
              <a:t>Rats</a:t>
            </a:r>
            <a:r>
              <a:rPr lang="en-US" sz="2400" dirty="0">
                <a:latin typeface="Arial" pitchFamily="34" charset="0"/>
                <a:ea typeface="Calibri" pitchFamily="34" charset="0"/>
                <a:cs typeface="Arial" pitchFamily="34" charset="0"/>
              </a:rPr>
              <a:t> with a damaged amygdala </a:t>
            </a:r>
            <a:r>
              <a:rPr lang="en-US" sz="2400" dirty="0" smtClean="0">
                <a:latin typeface="Arial" pitchFamily="34" charset="0"/>
                <a:ea typeface="Calibri" pitchFamily="34" charset="0"/>
                <a:cs typeface="Arial" pitchFamily="34" charset="0"/>
              </a:rPr>
              <a:t>cannot be </a:t>
            </a:r>
            <a:r>
              <a:rPr lang="en-US" sz="2400" dirty="0">
                <a:latin typeface="Arial" pitchFamily="34" charset="0"/>
                <a:ea typeface="Calibri" pitchFamily="34" charset="0"/>
                <a:cs typeface="Arial" pitchFamily="34" charset="0"/>
              </a:rPr>
              <a:t>classically conditioned to acquire a fear </a:t>
            </a:r>
            <a:r>
              <a:rPr lang="en-US" sz="2400" dirty="0" smtClean="0">
                <a:latin typeface="Arial" pitchFamily="34" charset="0"/>
                <a:ea typeface="Calibri" pitchFamily="34" charset="0"/>
                <a:cs typeface="Arial" pitchFamily="34" charset="0"/>
              </a:rPr>
              <a:t>response. </a:t>
            </a:r>
            <a:endParaRPr lang="en-US" sz="2400" dirty="0">
              <a:latin typeface="Arial" pitchFamily="34" charset="0"/>
              <a:ea typeface="Calibri" pitchFamily="34" charset="0"/>
              <a:cs typeface="Arial" pitchFamily="34" charset="0"/>
            </a:endParaRPr>
          </a:p>
          <a:p>
            <a:pPr eaLnBrk="0" fontAlgn="base" hangingPunct="0">
              <a:spcBef>
                <a:spcPct val="0"/>
              </a:spcBef>
              <a:spcAft>
                <a:spcPts val="600"/>
              </a:spcAft>
            </a:pPr>
            <a:r>
              <a:rPr lang="en-US" sz="2400" b="1" dirty="0">
                <a:latin typeface="Arial" pitchFamily="34" charset="0"/>
                <a:ea typeface="Calibri" pitchFamily="34" charset="0"/>
                <a:cs typeface="Arial" pitchFamily="34" charset="0"/>
              </a:rPr>
              <a:t>Humans</a:t>
            </a:r>
            <a:r>
              <a:rPr lang="en-US" sz="2400" dirty="0">
                <a:latin typeface="Arial" pitchFamily="34" charset="0"/>
                <a:ea typeface="Calibri" pitchFamily="34" charset="0"/>
                <a:cs typeface="Arial" pitchFamily="34" charset="0"/>
              </a:rPr>
              <a:t> with a damaged amygdala have “psychic blindness” — an inability to recognize fear in facial expressions and </a:t>
            </a:r>
            <a:r>
              <a:rPr lang="en-US" sz="2400" dirty="0" smtClean="0">
                <a:latin typeface="Arial" pitchFamily="34" charset="0"/>
                <a:ea typeface="Calibri" pitchFamily="34" charset="0"/>
                <a:cs typeface="Arial" pitchFamily="34" charset="0"/>
              </a:rPr>
              <a:t>voice.</a:t>
            </a:r>
            <a:endParaRPr lang="en-US" sz="2400" dirty="0">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056315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Activating the Amygdala</a:t>
            </a:r>
            <a:endParaRPr lang="en-US" dirty="0"/>
          </a:p>
        </p:txBody>
      </p:sp>
      <p:sp>
        <p:nvSpPr>
          <p:cNvPr id="3" name="Content Placeholder 2"/>
          <p:cNvSpPr>
            <a:spLocks noGrp="1"/>
          </p:cNvSpPr>
          <p:nvPr>
            <p:ph idx="1"/>
          </p:nvPr>
        </p:nvSpPr>
        <p:spPr/>
        <p:txBody>
          <a:bodyPr/>
          <a:lstStyle/>
          <a:p>
            <a:r>
              <a:rPr lang="en-US" b="1" dirty="0" smtClean="0">
                <a:solidFill>
                  <a:srgbClr val="000000"/>
                </a:solidFill>
              </a:rPr>
              <a:t>Direct and indirect neural pathways: </a:t>
            </a:r>
            <a:r>
              <a:rPr lang="en-US" b="1" dirty="0" smtClean="0">
                <a:solidFill>
                  <a:srgbClr val="000000"/>
                </a:solidFill>
                <a:latin typeface="Arial" pitchFamily="34" charset="0"/>
                <a:cs typeface="Arial" pitchFamily="34" charset="0"/>
              </a:rPr>
              <a:t>Le </a:t>
            </a:r>
            <a:r>
              <a:rPr lang="en-US" b="1" dirty="0" err="1">
                <a:solidFill>
                  <a:srgbClr val="000000"/>
                </a:solidFill>
                <a:latin typeface="Arial" pitchFamily="34" charset="0"/>
                <a:cs typeface="Arial" pitchFamily="34" charset="0"/>
              </a:rPr>
              <a:t>Doux’s</a:t>
            </a:r>
            <a:r>
              <a:rPr lang="en-US" b="1" dirty="0">
                <a:solidFill>
                  <a:srgbClr val="000000"/>
                </a:solidFill>
                <a:latin typeface="Arial" pitchFamily="34" charset="0"/>
                <a:cs typeface="Arial" pitchFamily="34" charset="0"/>
              </a:rPr>
              <a:t> </a:t>
            </a:r>
            <a:r>
              <a:rPr lang="en-US" b="1" dirty="0" smtClean="0">
                <a:solidFill>
                  <a:srgbClr val="000000"/>
                </a:solidFill>
                <a:latin typeface="Arial" pitchFamily="34" charset="0"/>
                <a:cs typeface="Arial" pitchFamily="34" charset="0"/>
              </a:rPr>
              <a:t>Model </a:t>
            </a:r>
          </a:p>
          <a:p>
            <a:r>
              <a:rPr lang="en-US" dirty="0" smtClean="0">
                <a:solidFill>
                  <a:srgbClr val="000000"/>
                </a:solidFill>
                <a:latin typeface="Arial" pitchFamily="34" charset="0"/>
                <a:cs typeface="Arial" pitchFamily="34" charset="0"/>
              </a:rPr>
              <a:t>Two </a:t>
            </a:r>
            <a:r>
              <a:rPr lang="en-US" dirty="0">
                <a:solidFill>
                  <a:srgbClr val="000000"/>
                </a:solidFill>
                <a:latin typeface="Arial" pitchFamily="34" charset="0"/>
                <a:cs typeface="Arial" pitchFamily="34" charset="0"/>
              </a:rPr>
              <a:t>neural pathways for sensory information that project from </a:t>
            </a:r>
            <a:r>
              <a:rPr lang="en-US" dirty="0" smtClean="0">
                <a:solidFill>
                  <a:srgbClr val="000000"/>
                </a:solidFill>
                <a:latin typeface="Arial" pitchFamily="34" charset="0"/>
                <a:cs typeface="Arial" pitchFamily="34" charset="0"/>
              </a:rPr>
              <a:t>thalamus</a:t>
            </a:r>
          </a:p>
          <a:p>
            <a:pPr lvl="1"/>
            <a:r>
              <a:rPr lang="en-US" dirty="0" smtClean="0">
                <a:solidFill>
                  <a:srgbClr val="000000"/>
                </a:solidFill>
                <a:latin typeface="Arial" pitchFamily="34" charset="0"/>
                <a:cs typeface="Arial" pitchFamily="34" charset="0"/>
              </a:rPr>
              <a:t>One </a:t>
            </a:r>
            <a:r>
              <a:rPr lang="en-US" dirty="0">
                <a:solidFill>
                  <a:srgbClr val="000000"/>
                </a:solidFill>
                <a:latin typeface="Arial" pitchFamily="34" charset="0"/>
                <a:cs typeface="Arial" pitchFamily="34" charset="0"/>
              </a:rPr>
              <a:t>leads to </a:t>
            </a:r>
            <a:r>
              <a:rPr lang="en-US" dirty="0" smtClean="0">
                <a:solidFill>
                  <a:srgbClr val="000000"/>
                </a:solidFill>
                <a:latin typeface="Arial" pitchFamily="34" charset="0"/>
                <a:cs typeface="Arial" pitchFamily="34" charset="0"/>
              </a:rPr>
              <a:t>cortex</a:t>
            </a:r>
          </a:p>
          <a:p>
            <a:pPr lvl="1"/>
            <a:r>
              <a:rPr lang="en-US" dirty="0" smtClean="0">
                <a:solidFill>
                  <a:srgbClr val="000000"/>
                </a:solidFill>
                <a:latin typeface="Arial" pitchFamily="34" charset="0"/>
                <a:cs typeface="Arial" pitchFamily="34" charset="0"/>
              </a:rPr>
              <a:t>One </a:t>
            </a:r>
            <a:r>
              <a:rPr lang="en-US" dirty="0">
                <a:solidFill>
                  <a:srgbClr val="000000"/>
                </a:solidFill>
                <a:latin typeface="Arial" pitchFamily="34" charset="0"/>
                <a:cs typeface="Arial" pitchFamily="34" charset="0"/>
              </a:rPr>
              <a:t>leads directly to amygdala </a:t>
            </a:r>
            <a:r>
              <a:rPr lang="en-US" dirty="0" smtClean="0">
                <a:solidFill>
                  <a:srgbClr val="000000"/>
                </a:solidFill>
                <a:latin typeface="Arial" pitchFamily="34" charset="0"/>
                <a:cs typeface="Arial" pitchFamily="34" charset="0"/>
              </a:rPr>
              <a:t>bypassing </a:t>
            </a:r>
            <a:r>
              <a:rPr lang="en-US" dirty="0" smtClean="0">
                <a:solidFill>
                  <a:srgbClr val="000000"/>
                </a:solidFill>
                <a:latin typeface="Arial" pitchFamily="34" charset="0"/>
                <a:cs typeface="Arial" pitchFamily="34" charset="0"/>
              </a:rPr>
              <a:t>cortex</a:t>
            </a:r>
          </a:p>
          <a:p>
            <a:pPr lvl="1"/>
            <a:r>
              <a:rPr lang="en-US" dirty="0" smtClean="0">
                <a:solidFill>
                  <a:srgbClr val="000000"/>
                </a:solidFill>
                <a:latin typeface="Arial" pitchFamily="34" charset="0"/>
                <a:cs typeface="Arial" pitchFamily="34" charset="0"/>
              </a:rPr>
              <a:t>Thalamus –&gt;amygdala pathway </a:t>
            </a:r>
            <a:r>
              <a:rPr lang="en-US" dirty="0">
                <a:solidFill>
                  <a:srgbClr val="000000"/>
                </a:solidFill>
                <a:latin typeface="Arial" pitchFamily="34" charset="0"/>
                <a:cs typeface="Arial" pitchFamily="34" charset="0"/>
              </a:rPr>
              <a:t>stimulates sympathetic nervous system</a:t>
            </a:r>
          </a:p>
          <a:p>
            <a:endParaRPr lang="en-US" dirty="0">
              <a:solidFill>
                <a:srgbClr val="000000"/>
              </a:solidFill>
            </a:endParaRPr>
          </a:p>
        </p:txBody>
      </p:sp>
    </p:spTree>
    <p:extLst>
      <p:ext uri="{BB962C8B-B14F-4D97-AF65-F5344CB8AC3E}">
        <p14:creationId xmlns:p14="http://schemas.microsoft.com/office/powerpoint/2010/main" val="1050340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Expression of Emotion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34960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576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CKENBURY_7e_CH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HOCKENBURY_7e_CH01.thmx</Template>
  <TotalTime>9136</TotalTime>
  <Words>962</Words>
  <Application>Microsoft Office PowerPoint</Application>
  <PresentationFormat>On-screen Show (4:3)</PresentationFormat>
  <Paragraphs>120</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Aharoni</vt:lpstr>
      <vt:lpstr>Calibri</vt:lpstr>
      <vt:lpstr>HOCKENBURY_7e_CH01</vt:lpstr>
      <vt:lpstr>PowerPoint Presentation</vt:lpstr>
      <vt:lpstr>PowerPoint Presentation</vt:lpstr>
      <vt:lpstr>The Basic Emotions</vt:lpstr>
      <vt:lpstr>Culture, Gender, and Emotional Experience</vt:lpstr>
      <vt:lpstr>Neuroscience of Emotion</vt:lpstr>
      <vt:lpstr>IN FOCUS Detecting Lies</vt:lpstr>
      <vt:lpstr> The Emotional Brain:  Fear and the Amygdala </vt:lpstr>
      <vt:lpstr>Activating the Amygdala</vt:lpstr>
      <vt:lpstr>The Expression of Emotion</vt:lpstr>
      <vt:lpstr>Culture and Emotional Expression</vt:lpstr>
      <vt:lpstr>CRITICAL THINKING Emotion in Nonhuman Animals</vt:lpstr>
      <vt:lpstr>Theories of Emotion</vt:lpstr>
      <vt:lpstr>Cannon-Bard Theory of Emotion</vt:lpstr>
      <vt:lpstr>Facial Feedback Hypothesis</vt:lpstr>
      <vt:lpstr>Facial Feedback Hypothesis</vt:lpstr>
      <vt:lpstr>Cognitive Theories of Emotion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The Origins of Psychology</dc:title>
  <dc:creator>Kim</dc:creator>
  <cp:lastModifiedBy>Suzanne Amiss</cp:lastModifiedBy>
  <cp:revision>394</cp:revision>
  <dcterms:created xsi:type="dcterms:W3CDTF">2012-01-26T16:26:17Z</dcterms:created>
  <dcterms:modified xsi:type="dcterms:W3CDTF">2017-02-09T20:11:19Z</dcterms:modified>
</cp:coreProperties>
</file>