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9" r:id="rId1"/>
  </p:sldMasterIdLst>
  <p:notesMasterIdLst>
    <p:notesMasterId r:id="rId30"/>
  </p:notesMasterIdLst>
  <p:sldIdLst>
    <p:sldId id="267" r:id="rId2"/>
    <p:sldId id="309" r:id="rId3"/>
    <p:sldId id="310" r:id="rId4"/>
    <p:sldId id="358" r:id="rId5"/>
    <p:sldId id="372" r:id="rId6"/>
    <p:sldId id="314" r:id="rId7"/>
    <p:sldId id="313" r:id="rId8"/>
    <p:sldId id="315" r:id="rId9"/>
    <p:sldId id="316" r:id="rId10"/>
    <p:sldId id="360" r:id="rId11"/>
    <p:sldId id="361" r:id="rId12"/>
    <p:sldId id="319" r:id="rId13"/>
    <p:sldId id="320" r:id="rId14"/>
    <p:sldId id="321" r:id="rId15"/>
    <p:sldId id="363" r:id="rId16"/>
    <p:sldId id="364" r:id="rId17"/>
    <p:sldId id="323" r:id="rId18"/>
    <p:sldId id="365" r:id="rId19"/>
    <p:sldId id="374" r:id="rId20"/>
    <p:sldId id="373" r:id="rId21"/>
    <p:sldId id="326" r:id="rId22"/>
    <p:sldId id="327" r:id="rId23"/>
    <p:sldId id="331" r:id="rId24"/>
    <p:sldId id="330" r:id="rId25"/>
    <p:sldId id="332" r:id="rId26"/>
    <p:sldId id="366" r:id="rId27"/>
    <p:sldId id="333" r:id="rId28"/>
    <p:sldId id="334" r:id="rId29"/>
  </p:sldIdLst>
  <p:sldSz cx="9144000" cy="6858000" type="screen4x3"/>
  <p:notesSz cx="6858000" cy="9144000"/>
  <p:embeddedFontLst>
    <p:embeddedFont>
      <p:font typeface="Aharoni" panose="02010803020104030203" pitchFamily="2" charset="-79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030"/>
    <a:srgbClr val="06324B"/>
    <a:srgbClr val="2D3E74"/>
    <a:srgbClr val="5A8B88"/>
    <a:srgbClr val="93D0D1"/>
    <a:srgbClr val="F0D47C"/>
    <a:srgbClr val="E5B924"/>
    <a:srgbClr val="081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89037" autoAdjust="0"/>
  </p:normalViewPr>
  <p:slideViewPr>
    <p:cSldViewPr snapToGrid="0">
      <p:cViewPr>
        <p:scale>
          <a:sx n="70" d="100"/>
          <a:sy n="70" d="100"/>
        </p:scale>
        <p:origin x="-199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81337-0048-A14E-88AE-9F97230A708E}" type="doc">
      <dgm:prSet loTypeId="urn:microsoft.com/office/officeart/2005/8/layout/vList2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F9E81A-59CC-134D-BD82-EA5B80339BD8}">
      <dgm:prSet/>
      <dgm:spPr/>
      <dgm:t>
        <a:bodyPr/>
        <a:lstStyle/>
        <a:p>
          <a:pPr rtl="0"/>
          <a:r>
            <a:rPr lang="en-US" b="1" dirty="0" smtClean="0"/>
            <a:t>Hunger</a:t>
          </a:r>
          <a:r>
            <a:rPr lang="en-US" dirty="0" smtClean="0"/>
            <a:t>: Biological motive</a:t>
          </a:r>
          <a:endParaRPr lang="en-US" dirty="0"/>
        </a:p>
      </dgm:t>
    </dgm:pt>
    <dgm:pt modelId="{99A324AF-A8B3-2A40-8389-08E869ADFC58}" type="parTrans" cxnId="{98F4927D-61EB-0A46-AFBF-231B10D2802E}">
      <dgm:prSet/>
      <dgm:spPr/>
      <dgm:t>
        <a:bodyPr/>
        <a:lstStyle/>
        <a:p>
          <a:endParaRPr lang="en-US"/>
        </a:p>
      </dgm:t>
    </dgm:pt>
    <dgm:pt modelId="{42A14C1D-12B5-BA44-A6D6-B6772E29BF12}" type="sibTrans" cxnId="{98F4927D-61EB-0A46-AFBF-231B10D2802E}">
      <dgm:prSet/>
      <dgm:spPr/>
      <dgm:t>
        <a:bodyPr/>
        <a:lstStyle/>
        <a:p>
          <a:endParaRPr lang="en-US"/>
        </a:p>
      </dgm:t>
    </dgm:pt>
    <dgm:pt modelId="{761624EB-A420-5748-873D-132B8000012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Eating behavior</a:t>
          </a:r>
          <a:r>
            <a:rPr lang="en-US" dirty="0" smtClean="0"/>
            <a:t>: Complex interaction of biological, social, and psychological factors</a:t>
          </a:r>
          <a:endParaRPr lang="en-US" dirty="0"/>
        </a:p>
      </dgm:t>
    </dgm:pt>
    <dgm:pt modelId="{C70689AC-0FA8-774C-A5E7-756331727D58}" type="parTrans" cxnId="{9C9EB2E6-578E-6B4F-AF8B-137A01AC236E}">
      <dgm:prSet/>
      <dgm:spPr/>
      <dgm:t>
        <a:bodyPr/>
        <a:lstStyle/>
        <a:p>
          <a:endParaRPr lang="en-US"/>
        </a:p>
      </dgm:t>
    </dgm:pt>
    <dgm:pt modelId="{7539605D-908E-354B-A556-9AEC73E0C3C7}" type="sibTrans" cxnId="{9C9EB2E6-578E-6B4F-AF8B-137A01AC236E}">
      <dgm:prSet/>
      <dgm:spPr/>
      <dgm:t>
        <a:bodyPr/>
        <a:lstStyle/>
        <a:p>
          <a:endParaRPr lang="en-US"/>
        </a:p>
      </dgm:t>
    </dgm:pt>
    <dgm:pt modelId="{A7742F9D-6E6A-014B-94BE-1AFA4503345D}">
      <dgm:prSet/>
      <dgm:spPr/>
      <dgm:t>
        <a:bodyPr/>
        <a:lstStyle/>
        <a:p>
          <a:pPr rtl="0"/>
          <a:r>
            <a:rPr lang="en-US" b="1" smtClean="0"/>
            <a:t>Glucose</a:t>
          </a:r>
          <a:r>
            <a:rPr lang="en-US" smtClean="0"/>
            <a:t>: Simple sugar that provides energy and is primarily produced by the conversion of carbohydrates and fats; commonly called blood sugar.</a:t>
          </a:r>
          <a:endParaRPr lang="en-US"/>
        </a:p>
      </dgm:t>
    </dgm:pt>
    <dgm:pt modelId="{F9CA30C0-E206-6E4B-9C69-F40613EE2E24}" type="parTrans" cxnId="{0DAF2F1B-4E06-E245-8750-5331F0035493}">
      <dgm:prSet/>
      <dgm:spPr/>
      <dgm:t>
        <a:bodyPr/>
        <a:lstStyle/>
        <a:p>
          <a:endParaRPr lang="en-US"/>
        </a:p>
      </dgm:t>
    </dgm:pt>
    <dgm:pt modelId="{48E190E4-1E33-6A4D-94C6-00F0D728E5E6}" type="sibTrans" cxnId="{0DAF2F1B-4E06-E245-8750-5331F0035493}">
      <dgm:prSet/>
      <dgm:spPr/>
      <dgm:t>
        <a:bodyPr/>
        <a:lstStyle/>
        <a:p>
          <a:endParaRPr lang="en-US"/>
        </a:p>
      </dgm:t>
    </dgm:pt>
    <dgm:pt modelId="{2F8504EB-C2C5-A84E-87A7-F89ACE6EFA3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Insulin</a:t>
          </a:r>
          <a:r>
            <a:rPr lang="en-US" dirty="0" smtClean="0"/>
            <a:t>: Hormone produced by the pancreas that regulates blood levels of glucose  and eating behavior</a:t>
          </a:r>
          <a:endParaRPr lang="en-US" dirty="0"/>
        </a:p>
      </dgm:t>
    </dgm:pt>
    <dgm:pt modelId="{10B1725D-3BD5-CF4B-8E91-CBE971497231}" type="parTrans" cxnId="{630F3583-2DE2-F440-9733-E4DE87A8B84A}">
      <dgm:prSet/>
      <dgm:spPr/>
      <dgm:t>
        <a:bodyPr/>
        <a:lstStyle/>
        <a:p>
          <a:endParaRPr lang="en-US"/>
        </a:p>
      </dgm:t>
    </dgm:pt>
    <dgm:pt modelId="{95F1D51B-9C2C-8940-85E7-9F3785CDF50F}" type="sibTrans" cxnId="{630F3583-2DE2-F440-9733-E4DE87A8B84A}">
      <dgm:prSet/>
      <dgm:spPr/>
      <dgm:t>
        <a:bodyPr/>
        <a:lstStyle/>
        <a:p>
          <a:endParaRPr lang="en-US"/>
        </a:p>
      </dgm:t>
    </dgm:pt>
    <dgm:pt modelId="{5078CFB1-7AA7-2D47-B729-EC3E967DE08E}">
      <dgm:prSet/>
      <dgm:spPr/>
      <dgm:t>
        <a:bodyPr/>
        <a:lstStyle/>
        <a:p>
          <a:pPr rtl="0"/>
          <a:r>
            <a:rPr lang="en-US" b="1" dirty="0" smtClean="0"/>
            <a:t>Basal metabolic rate (BMR)</a:t>
          </a:r>
          <a:r>
            <a:rPr lang="en-US" dirty="0" smtClean="0"/>
            <a:t>: When the body is at rest, the rate at which it uses energy for vital functions, such as heartbeat and respiration</a:t>
          </a:r>
          <a:endParaRPr lang="en-US" dirty="0"/>
        </a:p>
      </dgm:t>
    </dgm:pt>
    <dgm:pt modelId="{634FF29E-F20A-EE49-8A6F-DB1B756F9B18}" type="parTrans" cxnId="{6E2DB526-3A58-EE43-BA26-7F2FFF0FBA6C}">
      <dgm:prSet/>
      <dgm:spPr/>
      <dgm:t>
        <a:bodyPr/>
        <a:lstStyle/>
        <a:p>
          <a:endParaRPr lang="en-US"/>
        </a:p>
      </dgm:t>
    </dgm:pt>
    <dgm:pt modelId="{38C4B1C3-D0BD-6641-8C56-A13C3E578607}" type="sibTrans" cxnId="{6E2DB526-3A58-EE43-BA26-7F2FFF0FBA6C}">
      <dgm:prSet/>
      <dgm:spPr/>
      <dgm:t>
        <a:bodyPr/>
        <a:lstStyle/>
        <a:p>
          <a:endParaRPr lang="en-US"/>
        </a:p>
      </dgm:t>
    </dgm:pt>
    <dgm:pt modelId="{25F5206A-DB65-4D4A-A038-A3A461562CA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Baseline body weight</a:t>
          </a:r>
          <a:r>
            <a:rPr lang="en-US" dirty="0" smtClean="0"/>
            <a:t>: Cluster of genetic and environmental factors that cause a person’s weight to settle within a given range</a:t>
          </a:r>
          <a:endParaRPr lang="en-US" dirty="0"/>
        </a:p>
      </dgm:t>
    </dgm:pt>
    <dgm:pt modelId="{EF01BED8-A3F2-2B4A-A51F-5DD010C3E604}" type="parTrans" cxnId="{6A15C39E-833C-9941-B2B5-B6CC13AE25CA}">
      <dgm:prSet/>
      <dgm:spPr/>
      <dgm:t>
        <a:bodyPr/>
        <a:lstStyle/>
        <a:p>
          <a:endParaRPr lang="en-US"/>
        </a:p>
      </dgm:t>
    </dgm:pt>
    <dgm:pt modelId="{32A15D7A-73F4-6B44-A570-1EE416153681}" type="sibTrans" cxnId="{6A15C39E-833C-9941-B2B5-B6CC13AE25CA}">
      <dgm:prSet/>
      <dgm:spPr/>
      <dgm:t>
        <a:bodyPr/>
        <a:lstStyle/>
        <a:p>
          <a:endParaRPr lang="en-US"/>
        </a:p>
      </dgm:t>
    </dgm:pt>
    <dgm:pt modelId="{71441064-5A76-ED44-94DB-7273C9ADD690}" type="pres">
      <dgm:prSet presAssocID="{FA981337-0048-A14E-88AE-9F97230A7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2B364-D55D-A34F-9AC9-B6483CE0232A}" type="pres">
      <dgm:prSet presAssocID="{F6F9E81A-59CC-134D-BD82-EA5B80339BD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006AF-DC82-5A40-81D5-708E21F3A06F}" type="pres">
      <dgm:prSet presAssocID="{42A14C1D-12B5-BA44-A6D6-B6772E29BF12}" presName="spacer" presStyleCnt="0"/>
      <dgm:spPr/>
    </dgm:pt>
    <dgm:pt modelId="{E6E4CEB1-06EF-C94D-908D-42BF5B67C08A}" type="pres">
      <dgm:prSet presAssocID="{761624EB-A420-5748-873D-132B8000012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0BFF2-9B19-7842-BC24-516391DDDCB0}" type="pres">
      <dgm:prSet presAssocID="{7539605D-908E-354B-A556-9AEC73E0C3C7}" presName="spacer" presStyleCnt="0"/>
      <dgm:spPr/>
    </dgm:pt>
    <dgm:pt modelId="{F63223EB-E034-0541-A303-3C80FBDC2723}" type="pres">
      <dgm:prSet presAssocID="{A7742F9D-6E6A-014B-94BE-1AFA450334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D48FF-6DDD-1E4F-AD66-1127D3CFAFE2}" type="pres">
      <dgm:prSet presAssocID="{48E190E4-1E33-6A4D-94C6-00F0D728E5E6}" presName="spacer" presStyleCnt="0"/>
      <dgm:spPr/>
    </dgm:pt>
    <dgm:pt modelId="{A1718758-B7E7-4F4D-B263-DE74D68F7F6B}" type="pres">
      <dgm:prSet presAssocID="{2F8504EB-C2C5-A84E-87A7-F89ACE6EFA3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21DC0-AA67-264D-BD9B-7F75732CB0E8}" type="pres">
      <dgm:prSet presAssocID="{95F1D51B-9C2C-8940-85E7-9F3785CDF50F}" presName="spacer" presStyleCnt="0"/>
      <dgm:spPr/>
    </dgm:pt>
    <dgm:pt modelId="{B3AA9DE1-113C-3F48-B7FE-89AB94A62493}" type="pres">
      <dgm:prSet presAssocID="{5078CFB1-7AA7-2D47-B729-EC3E967DE08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BB02F-A817-154D-BA9A-B6B8FEF76224}" type="pres">
      <dgm:prSet presAssocID="{38C4B1C3-D0BD-6641-8C56-A13C3E578607}" presName="spacer" presStyleCnt="0"/>
      <dgm:spPr/>
    </dgm:pt>
    <dgm:pt modelId="{E1A1214A-8F99-A24A-93D4-AD52F520029D}" type="pres">
      <dgm:prSet presAssocID="{25F5206A-DB65-4D4A-A038-A3A461562CA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3F399-3E4C-B541-91B3-D5973FB14EA6}" type="presOf" srcId="{FA981337-0048-A14E-88AE-9F97230A708E}" destId="{71441064-5A76-ED44-94DB-7273C9ADD690}" srcOrd="0" destOrd="0" presId="urn:microsoft.com/office/officeart/2005/8/layout/vList2"/>
    <dgm:cxn modelId="{A9CBE438-E060-8747-950D-C74941C6972A}" type="presOf" srcId="{761624EB-A420-5748-873D-132B80000121}" destId="{E6E4CEB1-06EF-C94D-908D-42BF5B67C08A}" srcOrd="0" destOrd="0" presId="urn:microsoft.com/office/officeart/2005/8/layout/vList2"/>
    <dgm:cxn modelId="{6E2DB526-3A58-EE43-BA26-7F2FFF0FBA6C}" srcId="{FA981337-0048-A14E-88AE-9F97230A708E}" destId="{5078CFB1-7AA7-2D47-B729-EC3E967DE08E}" srcOrd="4" destOrd="0" parTransId="{634FF29E-F20A-EE49-8A6F-DB1B756F9B18}" sibTransId="{38C4B1C3-D0BD-6641-8C56-A13C3E578607}"/>
    <dgm:cxn modelId="{C5382364-33C8-F34C-9E4E-6E7BB8F938C8}" type="presOf" srcId="{2F8504EB-C2C5-A84E-87A7-F89ACE6EFA32}" destId="{A1718758-B7E7-4F4D-B263-DE74D68F7F6B}" srcOrd="0" destOrd="0" presId="urn:microsoft.com/office/officeart/2005/8/layout/vList2"/>
    <dgm:cxn modelId="{0DAF2F1B-4E06-E245-8750-5331F0035493}" srcId="{FA981337-0048-A14E-88AE-9F97230A708E}" destId="{A7742F9D-6E6A-014B-94BE-1AFA4503345D}" srcOrd="2" destOrd="0" parTransId="{F9CA30C0-E206-6E4B-9C69-F40613EE2E24}" sibTransId="{48E190E4-1E33-6A4D-94C6-00F0D728E5E6}"/>
    <dgm:cxn modelId="{CF542EE1-A095-8647-AD99-4BBE25F28961}" type="presOf" srcId="{25F5206A-DB65-4D4A-A038-A3A461562CA1}" destId="{E1A1214A-8F99-A24A-93D4-AD52F520029D}" srcOrd="0" destOrd="0" presId="urn:microsoft.com/office/officeart/2005/8/layout/vList2"/>
    <dgm:cxn modelId="{CB601F4A-CB46-EF4C-B853-62D3591AB8A7}" type="presOf" srcId="{5078CFB1-7AA7-2D47-B729-EC3E967DE08E}" destId="{B3AA9DE1-113C-3F48-B7FE-89AB94A62493}" srcOrd="0" destOrd="0" presId="urn:microsoft.com/office/officeart/2005/8/layout/vList2"/>
    <dgm:cxn modelId="{98F4927D-61EB-0A46-AFBF-231B10D2802E}" srcId="{FA981337-0048-A14E-88AE-9F97230A708E}" destId="{F6F9E81A-59CC-134D-BD82-EA5B80339BD8}" srcOrd="0" destOrd="0" parTransId="{99A324AF-A8B3-2A40-8389-08E869ADFC58}" sibTransId="{42A14C1D-12B5-BA44-A6D6-B6772E29BF12}"/>
    <dgm:cxn modelId="{630F3583-2DE2-F440-9733-E4DE87A8B84A}" srcId="{FA981337-0048-A14E-88AE-9F97230A708E}" destId="{2F8504EB-C2C5-A84E-87A7-F89ACE6EFA32}" srcOrd="3" destOrd="0" parTransId="{10B1725D-3BD5-CF4B-8E91-CBE971497231}" sibTransId="{95F1D51B-9C2C-8940-85E7-9F3785CDF50F}"/>
    <dgm:cxn modelId="{9C9EB2E6-578E-6B4F-AF8B-137A01AC236E}" srcId="{FA981337-0048-A14E-88AE-9F97230A708E}" destId="{761624EB-A420-5748-873D-132B80000121}" srcOrd="1" destOrd="0" parTransId="{C70689AC-0FA8-774C-A5E7-756331727D58}" sibTransId="{7539605D-908E-354B-A556-9AEC73E0C3C7}"/>
    <dgm:cxn modelId="{4E1CB0A6-B476-B54D-930C-E5686B42F30B}" type="presOf" srcId="{F6F9E81A-59CC-134D-BD82-EA5B80339BD8}" destId="{1DA2B364-D55D-A34F-9AC9-B6483CE0232A}" srcOrd="0" destOrd="0" presId="urn:microsoft.com/office/officeart/2005/8/layout/vList2"/>
    <dgm:cxn modelId="{164B9524-2DF6-8346-A798-95B3C4388C97}" type="presOf" srcId="{A7742F9D-6E6A-014B-94BE-1AFA4503345D}" destId="{F63223EB-E034-0541-A303-3C80FBDC2723}" srcOrd="0" destOrd="0" presId="urn:microsoft.com/office/officeart/2005/8/layout/vList2"/>
    <dgm:cxn modelId="{6A15C39E-833C-9941-B2B5-B6CC13AE25CA}" srcId="{FA981337-0048-A14E-88AE-9F97230A708E}" destId="{25F5206A-DB65-4D4A-A038-A3A461562CA1}" srcOrd="5" destOrd="0" parTransId="{EF01BED8-A3F2-2B4A-A51F-5DD010C3E604}" sibTransId="{32A15D7A-73F4-6B44-A570-1EE416153681}"/>
    <dgm:cxn modelId="{54F4DF7B-FADB-1A4B-BB0F-15C1DC780E4A}" type="presParOf" srcId="{71441064-5A76-ED44-94DB-7273C9ADD690}" destId="{1DA2B364-D55D-A34F-9AC9-B6483CE0232A}" srcOrd="0" destOrd="0" presId="urn:microsoft.com/office/officeart/2005/8/layout/vList2"/>
    <dgm:cxn modelId="{559B72DD-D0FB-BF45-9691-FA030CDAA00F}" type="presParOf" srcId="{71441064-5A76-ED44-94DB-7273C9ADD690}" destId="{C70006AF-DC82-5A40-81D5-708E21F3A06F}" srcOrd="1" destOrd="0" presId="urn:microsoft.com/office/officeart/2005/8/layout/vList2"/>
    <dgm:cxn modelId="{79BE3F8A-A583-1742-A4BF-89B629291EB3}" type="presParOf" srcId="{71441064-5A76-ED44-94DB-7273C9ADD690}" destId="{E6E4CEB1-06EF-C94D-908D-42BF5B67C08A}" srcOrd="2" destOrd="0" presId="urn:microsoft.com/office/officeart/2005/8/layout/vList2"/>
    <dgm:cxn modelId="{A9ADF99D-7C88-5243-8E1A-4CC4DAB0EB36}" type="presParOf" srcId="{71441064-5A76-ED44-94DB-7273C9ADD690}" destId="{0760BFF2-9B19-7842-BC24-516391DDDCB0}" srcOrd="3" destOrd="0" presId="urn:microsoft.com/office/officeart/2005/8/layout/vList2"/>
    <dgm:cxn modelId="{FA8A4660-3E7F-7447-AB3A-54144833EC13}" type="presParOf" srcId="{71441064-5A76-ED44-94DB-7273C9ADD690}" destId="{F63223EB-E034-0541-A303-3C80FBDC2723}" srcOrd="4" destOrd="0" presId="urn:microsoft.com/office/officeart/2005/8/layout/vList2"/>
    <dgm:cxn modelId="{A23EAA1C-3402-9642-914C-28E344C25C74}" type="presParOf" srcId="{71441064-5A76-ED44-94DB-7273C9ADD690}" destId="{062D48FF-6DDD-1E4F-AD66-1127D3CFAFE2}" srcOrd="5" destOrd="0" presId="urn:microsoft.com/office/officeart/2005/8/layout/vList2"/>
    <dgm:cxn modelId="{96E38C95-FBCC-084A-873A-BAC016A0292D}" type="presParOf" srcId="{71441064-5A76-ED44-94DB-7273C9ADD690}" destId="{A1718758-B7E7-4F4D-B263-DE74D68F7F6B}" srcOrd="6" destOrd="0" presId="urn:microsoft.com/office/officeart/2005/8/layout/vList2"/>
    <dgm:cxn modelId="{5AE5D2FC-31BB-854E-85D0-B2ACC82A0978}" type="presParOf" srcId="{71441064-5A76-ED44-94DB-7273C9ADD690}" destId="{38721DC0-AA67-264D-BD9B-7F75732CB0E8}" srcOrd="7" destOrd="0" presId="urn:microsoft.com/office/officeart/2005/8/layout/vList2"/>
    <dgm:cxn modelId="{287F6754-8CE2-9541-B578-6EFD9A9F684C}" type="presParOf" srcId="{71441064-5A76-ED44-94DB-7273C9ADD690}" destId="{B3AA9DE1-113C-3F48-B7FE-89AB94A62493}" srcOrd="8" destOrd="0" presId="urn:microsoft.com/office/officeart/2005/8/layout/vList2"/>
    <dgm:cxn modelId="{23540CB0-2627-3549-940E-1F1877C73AE7}" type="presParOf" srcId="{71441064-5A76-ED44-94DB-7273C9ADD690}" destId="{4F6BB02F-A817-154D-BA9A-B6B8FEF76224}" srcOrd="9" destOrd="0" presId="urn:microsoft.com/office/officeart/2005/8/layout/vList2"/>
    <dgm:cxn modelId="{8F3EA830-46EF-2646-8154-73A340C0C46C}" type="presParOf" srcId="{71441064-5A76-ED44-94DB-7273C9ADD690}" destId="{E1A1214A-8F99-A24A-93D4-AD52F52002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B1E7-1CB3-E94D-9932-8AD18EC2975C}" type="doc">
      <dgm:prSet loTypeId="urn:microsoft.com/office/officeart/2005/8/layout/b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E0F18-41CD-0D4C-BB4A-DC8BCB7EF223}">
      <dgm:prSet custT="1"/>
      <dgm:spPr/>
      <dgm:t>
        <a:bodyPr/>
        <a:lstStyle/>
        <a:p>
          <a:pPr rtl="0"/>
          <a:r>
            <a:rPr lang="en-US" sz="1800" dirty="0" smtClean="0"/>
            <a:t>Food is broken down by enzymes, absorbed by intestines</a:t>
          </a:r>
          <a:endParaRPr lang="en-US" sz="1800" dirty="0"/>
        </a:p>
      </dgm:t>
    </dgm:pt>
    <dgm:pt modelId="{2AFCA541-7E10-B140-ADA1-259C97B8E3D7}" type="parTrans" cxnId="{CB510E77-7C2F-EC4E-9D3B-18C80228641C}">
      <dgm:prSet/>
      <dgm:spPr/>
      <dgm:t>
        <a:bodyPr/>
        <a:lstStyle/>
        <a:p>
          <a:endParaRPr lang="en-US"/>
        </a:p>
      </dgm:t>
    </dgm:pt>
    <dgm:pt modelId="{B173D965-B734-2B4B-81A4-A757E99CDCE8}" type="sibTrans" cxnId="{CB510E77-7C2F-EC4E-9D3B-18C80228641C}">
      <dgm:prSet/>
      <dgm:spPr/>
      <dgm:t>
        <a:bodyPr/>
        <a:lstStyle/>
        <a:p>
          <a:endParaRPr lang="en-US"/>
        </a:p>
      </dgm:t>
    </dgm:pt>
    <dgm:pt modelId="{18F4F87F-E3DD-784D-ABD0-A635D760B61E}">
      <dgm:prSet custT="1"/>
      <dgm:spPr/>
      <dgm:t>
        <a:bodyPr/>
        <a:lstStyle/>
        <a:p>
          <a:pPr rtl="0"/>
          <a:r>
            <a:rPr lang="en-US" sz="1800" smtClean="0"/>
            <a:t>Glucose, or blood sugar, is converted as a source of energy</a:t>
          </a:r>
          <a:endParaRPr lang="en-US" sz="1800"/>
        </a:p>
      </dgm:t>
    </dgm:pt>
    <dgm:pt modelId="{EEB50ED7-099B-9548-8F05-5A53FE2DED18}" type="parTrans" cxnId="{9F371286-4F6C-AE40-B215-90C7C202C219}">
      <dgm:prSet/>
      <dgm:spPr/>
      <dgm:t>
        <a:bodyPr/>
        <a:lstStyle/>
        <a:p>
          <a:endParaRPr lang="en-US"/>
        </a:p>
      </dgm:t>
    </dgm:pt>
    <dgm:pt modelId="{E0788E9B-95FF-8C4C-A2BE-B621484BBD5F}" type="sibTrans" cxnId="{9F371286-4F6C-AE40-B215-90C7C202C219}">
      <dgm:prSet/>
      <dgm:spPr/>
      <dgm:t>
        <a:bodyPr/>
        <a:lstStyle/>
        <a:p>
          <a:endParaRPr lang="en-US"/>
        </a:p>
      </dgm:t>
    </dgm:pt>
    <dgm:pt modelId="{81CA28FB-E1DE-4640-8B31-DD76F93E38E3}">
      <dgm:prSet custT="1"/>
      <dgm:spPr/>
      <dgm:t>
        <a:bodyPr/>
        <a:lstStyle/>
        <a:p>
          <a:pPr rtl="0"/>
          <a:r>
            <a:rPr lang="en-US" sz="1800" dirty="0" smtClean="0"/>
            <a:t>Insulin helps control glucose and regulate eating and weight</a:t>
          </a:r>
          <a:endParaRPr lang="en-US" sz="1800" dirty="0"/>
        </a:p>
      </dgm:t>
    </dgm:pt>
    <dgm:pt modelId="{AE2024F9-6626-9C47-B5BD-95F35B8DCF49}" type="parTrans" cxnId="{B700880D-FDFB-6E49-BACC-136EC40E6FF7}">
      <dgm:prSet/>
      <dgm:spPr/>
      <dgm:t>
        <a:bodyPr/>
        <a:lstStyle/>
        <a:p>
          <a:endParaRPr lang="en-US"/>
        </a:p>
      </dgm:t>
    </dgm:pt>
    <dgm:pt modelId="{5ECBDD35-6A3F-1E40-B353-E2C4CA0629AE}" type="sibTrans" cxnId="{B700880D-FDFB-6E49-BACC-136EC40E6FF7}">
      <dgm:prSet/>
      <dgm:spPr/>
      <dgm:t>
        <a:bodyPr/>
        <a:lstStyle/>
        <a:p>
          <a:endParaRPr lang="en-US"/>
        </a:p>
      </dgm:t>
    </dgm:pt>
    <dgm:pt modelId="{8FF50026-00DF-E34D-BD52-57E432AA896E}">
      <dgm:prSet custT="1"/>
      <dgm:spPr/>
      <dgm:t>
        <a:bodyPr/>
        <a:lstStyle/>
        <a:p>
          <a:pPr rtl="0"/>
          <a:r>
            <a:rPr lang="en-US" sz="1800" smtClean="0"/>
            <a:t>When your caloric intake exceeds the amount of calories expended for energy, you experience </a:t>
          </a:r>
          <a:r>
            <a:rPr lang="en-US" sz="1800" i="1" smtClean="0"/>
            <a:t>positive energy balance.</a:t>
          </a:r>
          <a:endParaRPr lang="en-US" sz="1800"/>
        </a:p>
      </dgm:t>
    </dgm:pt>
    <dgm:pt modelId="{1C77630B-77E9-8943-8060-3B2119F5D568}" type="parTrans" cxnId="{B0006B96-6863-4E41-BD18-FE9AFC8323AB}">
      <dgm:prSet/>
      <dgm:spPr/>
      <dgm:t>
        <a:bodyPr/>
        <a:lstStyle/>
        <a:p>
          <a:endParaRPr lang="en-US"/>
        </a:p>
      </dgm:t>
    </dgm:pt>
    <dgm:pt modelId="{76C7A330-B0FB-A240-9544-10E52DA60630}" type="sibTrans" cxnId="{B0006B96-6863-4E41-BD18-FE9AFC8323AB}">
      <dgm:prSet/>
      <dgm:spPr/>
      <dgm:t>
        <a:bodyPr/>
        <a:lstStyle/>
        <a:p>
          <a:endParaRPr lang="en-US"/>
        </a:p>
      </dgm:t>
    </dgm:pt>
    <dgm:pt modelId="{36693C5E-DF5B-9749-B45B-8500D8B88360}">
      <dgm:prSet custT="1"/>
      <dgm:spPr/>
      <dgm:t>
        <a:bodyPr/>
        <a:lstStyle/>
        <a:p>
          <a:pPr rtl="0"/>
          <a:r>
            <a:rPr lang="en-US" sz="1800" dirty="0" smtClean="0"/>
            <a:t>When you diet or fast, a </a:t>
          </a:r>
          <a:r>
            <a:rPr lang="en-US" sz="1800" i="1" dirty="0" smtClean="0"/>
            <a:t>negative energy balance</a:t>
          </a:r>
          <a:r>
            <a:rPr lang="en-US" sz="1800" dirty="0" smtClean="0"/>
            <a:t> occurs.</a:t>
          </a:r>
          <a:endParaRPr lang="en-US" sz="1800" dirty="0"/>
        </a:p>
      </dgm:t>
    </dgm:pt>
    <dgm:pt modelId="{DDD30C96-50A7-0B4A-B6C4-E9995081CB8C}" type="parTrans" cxnId="{974ADA8D-5ADB-FD40-98E7-C96FAC881453}">
      <dgm:prSet/>
      <dgm:spPr/>
      <dgm:t>
        <a:bodyPr/>
        <a:lstStyle/>
        <a:p>
          <a:endParaRPr lang="en-US"/>
        </a:p>
      </dgm:t>
    </dgm:pt>
    <dgm:pt modelId="{C998B5FB-EA17-6F4E-8ABE-F39DD29C9CD4}" type="sibTrans" cxnId="{974ADA8D-5ADB-FD40-98E7-C96FAC881453}">
      <dgm:prSet/>
      <dgm:spPr/>
      <dgm:t>
        <a:bodyPr/>
        <a:lstStyle/>
        <a:p>
          <a:endParaRPr lang="en-US"/>
        </a:p>
      </dgm:t>
    </dgm:pt>
    <dgm:pt modelId="{4B22824F-9AEF-6549-883A-4AD7331248C5}" type="pres">
      <dgm:prSet presAssocID="{7B62B1E7-1CB3-E94D-9932-8AD18EC29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9D6DC-542F-3944-8B46-C43FE73CB92D}" type="pres">
      <dgm:prSet presAssocID="{9B2E0F18-41CD-0D4C-BB4A-DC8BCB7EF223}" presName="node" presStyleLbl="node1" presStyleIdx="0" presStyleCnt="5" custScaleY="136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ACAB4-EEAC-EC47-9127-956AB6320035}" type="pres">
      <dgm:prSet presAssocID="{B173D965-B734-2B4B-81A4-A757E99CDCE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8A17A2E-1A68-3C4E-AC38-6DCBE52205A1}" type="pres">
      <dgm:prSet presAssocID="{B173D965-B734-2B4B-81A4-A757E99CDCE8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97182AEC-DB92-714D-8C1D-23D523A5BAEF}" type="pres">
      <dgm:prSet presAssocID="{18F4F87F-E3DD-784D-ABD0-A635D760B61E}" presName="node" presStyleLbl="node1" presStyleIdx="1" presStyleCnt="5" custScaleY="136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B0640-1E2C-E343-B8B9-A1514DC91CCE}" type="pres">
      <dgm:prSet presAssocID="{E0788E9B-95FF-8C4C-A2BE-B621484BBD5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7EFB8F0-051B-944C-93F5-9C31AD1145F9}" type="pres">
      <dgm:prSet presAssocID="{E0788E9B-95FF-8C4C-A2BE-B621484BBD5F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3D22652D-435A-DD46-8EB1-CBBB6C984FA7}" type="pres">
      <dgm:prSet presAssocID="{81CA28FB-E1DE-4640-8B31-DD76F93E38E3}" presName="node" presStyleLbl="node1" presStyleIdx="2" presStyleCnt="5" custScaleY="136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DB09-A860-2746-9A1C-F54C41B5348D}" type="pres">
      <dgm:prSet presAssocID="{5ECBDD35-6A3F-1E40-B353-E2C4CA0629A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35FF5EB-52E1-D342-AED5-E9DCEA1AAD21}" type="pres">
      <dgm:prSet presAssocID="{5ECBDD35-6A3F-1E40-B353-E2C4CA0629AE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9A9B87B1-F541-BD45-9F28-C8993104D7D3}" type="pres">
      <dgm:prSet presAssocID="{8FF50026-00DF-E34D-BD52-57E432AA896E}" presName="node" presStyleLbl="node1" presStyleIdx="3" presStyleCnt="5" custScaleY="136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B24-AA2A-A544-B425-E09FE7B57AB4}" type="pres">
      <dgm:prSet presAssocID="{76C7A330-B0FB-A240-9544-10E52DA60630}" presName="sibTrans" presStyleLbl="sibTrans1D1" presStyleIdx="3" presStyleCnt="4"/>
      <dgm:spPr/>
      <dgm:t>
        <a:bodyPr/>
        <a:lstStyle/>
        <a:p>
          <a:endParaRPr lang="en-US"/>
        </a:p>
      </dgm:t>
    </dgm:pt>
    <dgm:pt modelId="{BF6336F1-6268-664F-B8D1-379EB2B4770E}" type="pres">
      <dgm:prSet presAssocID="{76C7A330-B0FB-A240-9544-10E52DA60630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12A95F01-C721-B04E-B751-A27945F6AB4F}" type="pres">
      <dgm:prSet presAssocID="{36693C5E-DF5B-9749-B45B-8500D8B88360}" presName="node" presStyleLbl="node1" presStyleIdx="4" presStyleCnt="5" custScaleY="136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5422A-D755-EC44-9EC3-A76A764646E6}" type="presOf" srcId="{36693C5E-DF5B-9749-B45B-8500D8B88360}" destId="{12A95F01-C721-B04E-B751-A27945F6AB4F}" srcOrd="0" destOrd="0" presId="urn:microsoft.com/office/officeart/2005/8/layout/bProcess3"/>
    <dgm:cxn modelId="{1F7233F3-343B-A641-BDAF-61F9550A06AF}" type="presOf" srcId="{76C7A330-B0FB-A240-9544-10E52DA60630}" destId="{30474B24-AA2A-A544-B425-E09FE7B57AB4}" srcOrd="0" destOrd="0" presId="urn:microsoft.com/office/officeart/2005/8/layout/bProcess3"/>
    <dgm:cxn modelId="{65069EA1-D899-1346-82E3-5265D147B9C9}" type="presOf" srcId="{B173D965-B734-2B4B-81A4-A757E99CDCE8}" destId="{34EACAB4-EEAC-EC47-9127-956AB6320035}" srcOrd="0" destOrd="0" presId="urn:microsoft.com/office/officeart/2005/8/layout/bProcess3"/>
    <dgm:cxn modelId="{EDA9EA68-EF23-D543-A5E7-BB91A9BD096D}" type="presOf" srcId="{18F4F87F-E3DD-784D-ABD0-A635D760B61E}" destId="{97182AEC-DB92-714D-8C1D-23D523A5BAEF}" srcOrd="0" destOrd="0" presId="urn:microsoft.com/office/officeart/2005/8/layout/bProcess3"/>
    <dgm:cxn modelId="{042FB805-523B-5444-B3AA-309AB84B19B7}" type="presOf" srcId="{81CA28FB-E1DE-4640-8B31-DD76F93E38E3}" destId="{3D22652D-435A-DD46-8EB1-CBBB6C984FA7}" srcOrd="0" destOrd="0" presId="urn:microsoft.com/office/officeart/2005/8/layout/bProcess3"/>
    <dgm:cxn modelId="{B43A6709-31C7-FB44-A134-6726FC420994}" type="presOf" srcId="{9B2E0F18-41CD-0D4C-BB4A-DC8BCB7EF223}" destId="{8BC9D6DC-542F-3944-8B46-C43FE73CB92D}" srcOrd="0" destOrd="0" presId="urn:microsoft.com/office/officeart/2005/8/layout/bProcess3"/>
    <dgm:cxn modelId="{58BC29B1-C72D-B249-964A-70268B57529C}" type="presOf" srcId="{E0788E9B-95FF-8C4C-A2BE-B621484BBD5F}" destId="{B39B0640-1E2C-E343-B8B9-A1514DC91CCE}" srcOrd="0" destOrd="0" presId="urn:microsoft.com/office/officeart/2005/8/layout/bProcess3"/>
    <dgm:cxn modelId="{49E046EA-A049-5F41-BCA5-D2651AB64521}" type="presOf" srcId="{5ECBDD35-6A3F-1E40-B353-E2C4CA0629AE}" destId="{535FF5EB-52E1-D342-AED5-E9DCEA1AAD21}" srcOrd="1" destOrd="0" presId="urn:microsoft.com/office/officeart/2005/8/layout/bProcess3"/>
    <dgm:cxn modelId="{1FE879BA-0618-B441-9ABD-BA757079B417}" type="presOf" srcId="{5ECBDD35-6A3F-1E40-B353-E2C4CA0629AE}" destId="{DE3FDB09-A860-2746-9A1C-F54C41B5348D}" srcOrd="0" destOrd="0" presId="urn:microsoft.com/office/officeart/2005/8/layout/bProcess3"/>
    <dgm:cxn modelId="{50E46C0A-4ACD-7B42-B275-1F1538ED1C47}" type="presOf" srcId="{76C7A330-B0FB-A240-9544-10E52DA60630}" destId="{BF6336F1-6268-664F-B8D1-379EB2B4770E}" srcOrd="1" destOrd="0" presId="urn:microsoft.com/office/officeart/2005/8/layout/bProcess3"/>
    <dgm:cxn modelId="{D2159F2E-977F-0C48-9CDC-951FB6E58296}" type="presOf" srcId="{E0788E9B-95FF-8C4C-A2BE-B621484BBD5F}" destId="{F7EFB8F0-051B-944C-93F5-9C31AD1145F9}" srcOrd="1" destOrd="0" presId="urn:microsoft.com/office/officeart/2005/8/layout/bProcess3"/>
    <dgm:cxn modelId="{82415D5A-6CD7-DC4F-A600-99EC38936EEB}" type="presOf" srcId="{8FF50026-00DF-E34D-BD52-57E432AA896E}" destId="{9A9B87B1-F541-BD45-9F28-C8993104D7D3}" srcOrd="0" destOrd="0" presId="urn:microsoft.com/office/officeart/2005/8/layout/bProcess3"/>
    <dgm:cxn modelId="{F2867FDE-3ADC-DC41-90FC-D18550927785}" type="presOf" srcId="{7B62B1E7-1CB3-E94D-9932-8AD18EC2975C}" destId="{4B22824F-9AEF-6549-883A-4AD7331248C5}" srcOrd="0" destOrd="0" presId="urn:microsoft.com/office/officeart/2005/8/layout/bProcess3"/>
    <dgm:cxn modelId="{B0006B96-6863-4E41-BD18-FE9AFC8323AB}" srcId="{7B62B1E7-1CB3-E94D-9932-8AD18EC2975C}" destId="{8FF50026-00DF-E34D-BD52-57E432AA896E}" srcOrd="3" destOrd="0" parTransId="{1C77630B-77E9-8943-8060-3B2119F5D568}" sibTransId="{76C7A330-B0FB-A240-9544-10E52DA60630}"/>
    <dgm:cxn modelId="{9F371286-4F6C-AE40-B215-90C7C202C219}" srcId="{7B62B1E7-1CB3-E94D-9932-8AD18EC2975C}" destId="{18F4F87F-E3DD-784D-ABD0-A635D760B61E}" srcOrd="1" destOrd="0" parTransId="{EEB50ED7-099B-9548-8F05-5A53FE2DED18}" sibTransId="{E0788E9B-95FF-8C4C-A2BE-B621484BBD5F}"/>
    <dgm:cxn modelId="{CB510E77-7C2F-EC4E-9D3B-18C80228641C}" srcId="{7B62B1E7-1CB3-E94D-9932-8AD18EC2975C}" destId="{9B2E0F18-41CD-0D4C-BB4A-DC8BCB7EF223}" srcOrd="0" destOrd="0" parTransId="{2AFCA541-7E10-B140-ADA1-259C97B8E3D7}" sibTransId="{B173D965-B734-2B4B-81A4-A757E99CDCE8}"/>
    <dgm:cxn modelId="{CF737D6D-FC49-2E4F-AB8A-B9E62E487D23}" type="presOf" srcId="{B173D965-B734-2B4B-81A4-A757E99CDCE8}" destId="{58A17A2E-1A68-3C4E-AC38-6DCBE52205A1}" srcOrd="1" destOrd="0" presId="urn:microsoft.com/office/officeart/2005/8/layout/bProcess3"/>
    <dgm:cxn modelId="{974ADA8D-5ADB-FD40-98E7-C96FAC881453}" srcId="{7B62B1E7-1CB3-E94D-9932-8AD18EC2975C}" destId="{36693C5E-DF5B-9749-B45B-8500D8B88360}" srcOrd="4" destOrd="0" parTransId="{DDD30C96-50A7-0B4A-B6C4-E9995081CB8C}" sibTransId="{C998B5FB-EA17-6F4E-8ABE-F39DD29C9CD4}"/>
    <dgm:cxn modelId="{B700880D-FDFB-6E49-BACC-136EC40E6FF7}" srcId="{7B62B1E7-1CB3-E94D-9932-8AD18EC2975C}" destId="{81CA28FB-E1DE-4640-8B31-DD76F93E38E3}" srcOrd="2" destOrd="0" parTransId="{AE2024F9-6626-9C47-B5BD-95F35B8DCF49}" sibTransId="{5ECBDD35-6A3F-1E40-B353-E2C4CA0629AE}"/>
    <dgm:cxn modelId="{7A3783CD-F85E-474C-B50C-6B9BB6E1C292}" type="presParOf" srcId="{4B22824F-9AEF-6549-883A-4AD7331248C5}" destId="{8BC9D6DC-542F-3944-8B46-C43FE73CB92D}" srcOrd="0" destOrd="0" presId="urn:microsoft.com/office/officeart/2005/8/layout/bProcess3"/>
    <dgm:cxn modelId="{DA096FA6-0DB6-CC45-93F6-7F8C289C5AB8}" type="presParOf" srcId="{4B22824F-9AEF-6549-883A-4AD7331248C5}" destId="{34EACAB4-EEAC-EC47-9127-956AB6320035}" srcOrd="1" destOrd="0" presId="urn:microsoft.com/office/officeart/2005/8/layout/bProcess3"/>
    <dgm:cxn modelId="{4483BC74-252D-6148-8CC4-D54E85F98F5D}" type="presParOf" srcId="{34EACAB4-EEAC-EC47-9127-956AB6320035}" destId="{58A17A2E-1A68-3C4E-AC38-6DCBE52205A1}" srcOrd="0" destOrd="0" presId="urn:microsoft.com/office/officeart/2005/8/layout/bProcess3"/>
    <dgm:cxn modelId="{644D2260-AAE5-794C-A9F4-F170F5153F79}" type="presParOf" srcId="{4B22824F-9AEF-6549-883A-4AD7331248C5}" destId="{97182AEC-DB92-714D-8C1D-23D523A5BAEF}" srcOrd="2" destOrd="0" presId="urn:microsoft.com/office/officeart/2005/8/layout/bProcess3"/>
    <dgm:cxn modelId="{A815326B-31E2-9748-B081-FEA3B9EE8582}" type="presParOf" srcId="{4B22824F-9AEF-6549-883A-4AD7331248C5}" destId="{B39B0640-1E2C-E343-B8B9-A1514DC91CCE}" srcOrd="3" destOrd="0" presId="urn:microsoft.com/office/officeart/2005/8/layout/bProcess3"/>
    <dgm:cxn modelId="{C70DE499-08BC-2045-B537-854BC2454BB9}" type="presParOf" srcId="{B39B0640-1E2C-E343-B8B9-A1514DC91CCE}" destId="{F7EFB8F0-051B-944C-93F5-9C31AD1145F9}" srcOrd="0" destOrd="0" presId="urn:microsoft.com/office/officeart/2005/8/layout/bProcess3"/>
    <dgm:cxn modelId="{9442DED9-ADF1-F04C-82FB-50BAFD752561}" type="presParOf" srcId="{4B22824F-9AEF-6549-883A-4AD7331248C5}" destId="{3D22652D-435A-DD46-8EB1-CBBB6C984FA7}" srcOrd="4" destOrd="0" presId="urn:microsoft.com/office/officeart/2005/8/layout/bProcess3"/>
    <dgm:cxn modelId="{2F821350-EB33-644D-83B6-BDD0E94140F3}" type="presParOf" srcId="{4B22824F-9AEF-6549-883A-4AD7331248C5}" destId="{DE3FDB09-A860-2746-9A1C-F54C41B5348D}" srcOrd="5" destOrd="0" presId="urn:microsoft.com/office/officeart/2005/8/layout/bProcess3"/>
    <dgm:cxn modelId="{5FA1C55B-FE56-A947-98D9-8EDA2CA70B51}" type="presParOf" srcId="{DE3FDB09-A860-2746-9A1C-F54C41B5348D}" destId="{535FF5EB-52E1-D342-AED5-E9DCEA1AAD21}" srcOrd="0" destOrd="0" presId="urn:microsoft.com/office/officeart/2005/8/layout/bProcess3"/>
    <dgm:cxn modelId="{B8FFA94D-D00F-9546-9A2A-6634F8BF1520}" type="presParOf" srcId="{4B22824F-9AEF-6549-883A-4AD7331248C5}" destId="{9A9B87B1-F541-BD45-9F28-C8993104D7D3}" srcOrd="6" destOrd="0" presId="urn:microsoft.com/office/officeart/2005/8/layout/bProcess3"/>
    <dgm:cxn modelId="{8246471B-65B8-BB41-AE89-1AFC8499EBF6}" type="presParOf" srcId="{4B22824F-9AEF-6549-883A-4AD7331248C5}" destId="{30474B24-AA2A-A544-B425-E09FE7B57AB4}" srcOrd="7" destOrd="0" presId="urn:microsoft.com/office/officeart/2005/8/layout/bProcess3"/>
    <dgm:cxn modelId="{BBC5A0CC-31D9-FB4E-8385-4DE14860ECE1}" type="presParOf" srcId="{30474B24-AA2A-A544-B425-E09FE7B57AB4}" destId="{BF6336F1-6268-664F-B8D1-379EB2B4770E}" srcOrd="0" destOrd="0" presId="urn:microsoft.com/office/officeart/2005/8/layout/bProcess3"/>
    <dgm:cxn modelId="{E1F7A0C1-898C-BB43-8757-D2192536B765}" type="presParOf" srcId="{4B22824F-9AEF-6549-883A-4AD7331248C5}" destId="{12A95F01-C721-B04E-B751-A27945F6AB4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42126-3A78-1E48-9796-3090F01DADC1}" type="doc">
      <dgm:prSet loTypeId="urn:microsoft.com/office/officeart/2005/8/layout/hList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1A7822F-8F7A-7A45-AEDD-948CAD8A8416}">
      <dgm:prSet/>
      <dgm:spPr/>
      <dgm:t>
        <a:bodyPr/>
        <a:lstStyle/>
        <a:p>
          <a:pPr rtl="0"/>
          <a:r>
            <a:rPr lang="en-US" b="1" smtClean="0"/>
            <a:t>Set-point theory</a:t>
          </a:r>
          <a:endParaRPr lang="en-US"/>
        </a:p>
      </dgm:t>
    </dgm:pt>
    <dgm:pt modelId="{34787E06-A268-824E-A2E4-FC6C1EF79D0B}" type="parTrans" cxnId="{FC3392C0-67C1-BA46-8DC5-B760CFCD2FFF}">
      <dgm:prSet/>
      <dgm:spPr/>
      <dgm:t>
        <a:bodyPr/>
        <a:lstStyle/>
        <a:p>
          <a:endParaRPr lang="en-US"/>
        </a:p>
      </dgm:t>
    </dgm:pt>
    <dgm:pt modelId="{2049395C-5F39-D94C-9FB3-F962987254A2}" type="sibTrans" cxnId="{FC3392C0-67C1-BA46-8DC5-B760CFCD2FFF}">
      <dgm:prSet/>
      <dgm:spPr/>
      <dgm:t>
        <a:bodyPr/>
        <a:lstStyle/>
        <a:p>
          <a:endParaRPr lang="en-US"/>
        </a:p>
      </dgm:t>
    </dgm:pt>
    <dgm:pt modelId="{A929D5A5-2C4A-4F4B-82C3-0C2321823E1C}">
      <dgm:prSet/>
      <dgm:spPr/>
      <dgm:t>
        <a:bodyPr/>
        <a:lstStyle/>
        <a:p>
          <a:pPr rtl="0"/>
          <a:r>
            <a:rPr lang="en-US" smtClean="0"/>
            <a:t>Body has optimal body weight that body defends from becoming higher or lower by regulating feelings of hunger and body metabolism.</a:t>
          </a:r>
          <a:endParaRPr lang="en-US"/>
        </a:p>
      </dgm:t>
    </dgm:pt>
    <dgm:pt modelId="{0FAAC432-28B6-2248-9B30-42E9F146F924}" type="parTrans" cxnId="{C301027D-6D6B-9F48-9927-9F3F949A435B}">
      <dgm:prSet/>
      <dgm:spPr/>
      <dgm:t>
        <a:bodyPr/>
        <a:lstStyle/>
        <a:p>
          <a:endParaRPr lang="en-US"/>
        </a:p>
      </dgm:t>
    </dgm:pt>
    <dgm:pt modelId="{6E8EADD9-2757-884F-A2F8-3EDBB345A0EE}" type="sibTrans" cxnId="{C301027D-6D6B-9F48-9927-9F3F949A435B}">
      <dgm:prSet/>
      <dgm:spPr/>
      <dgm:t>
        <a:bodyPr/>
        <a:lstStyle/>
        <a:p>
          <a:endParaRPr lang="en-US"/>
        </a:p>
      </dgm:t>
    </dgm:pt>
    <dgm:pt modelId="{FCF4339D-B41E-4541-A2EB-3EE021CBAE8C}">
      <dgm:prSet/>
      <dgm:spPr/>
      <dgm:t>
        <a:bodyPr/>
        <a:lstStyle/>
        <a:p>
          <a:pPr rtl="0"/>
          <a:r>
            <a:rPr lang="en-US" b="1" smtClean="0"/>
            <a:t>Settling-point models</a:t>
          </a:r>
          <a:endParaRPr lang="en-US"/>
        </a:p>
      </dgm:t>
    </dgm:pt>
    <dgm:pt modelId="{4E37225E-2D20-1A4F-BAC0-0979FB9703F6}" type="parTrans" cxnId="{AE58FB2B-8929-8B40-882B-8358B9801085}">
      <dgm:prSet/>
      <dgm:spPr/>
      <dgm:t>
        <a:bodyPr/>
        <a:lstStyle/>
        <a:p>
          <a:endParaRPr lang="en-US"/>
        </a:p>
      </dgm:t>
    </dgm:pt>
    <dgm:pt modelId="{37302A45-FFA3-0547-86C7-634AA3D60F62}" type="sibTrans" cxnId="{AE58FB2B-8929-8B40-882B-8358B9801085}">
      <dgm:prSet/>
      <dgm:spPr/>
      <dgm:t>
        <a:bodyPr/>
        <a:lstStyle/>
        <a:p>
          <a:endParaRPr lang="en-US"/>
        </a:p>
      </dgm:t>
    </dgm:pt>
    <dgm:pt modelId="{0D0F0232-2AE2-194E-85FE-E868129F4198}">
      <dgm:prSet/>
      <dgm:spPr/>
      <dgm:t>
        <a:bodyPr/>
        <a:lstStyle/>
        <a:p>
          <a:pPr rtl="0"/>
          <a:r>
            <a:rPr lang="en-US" smtClean="0"/>
            <a:t>Body weight settles at a balance between energy intake and expenditure.</a:t>
          </a:r>
          <a:endParaRPr lang="en-US"/>
        </a:p>
      </dgm:t>
    </dgm:pt>
    <dgm:pt modelId="{79F86725-F139-FB4F-AD6B-BB1828C39556}" type="parTrans" cxnId="{F7E59280-C5A6-FA44-B7E0-BE3803919FCB}">
      <dgm:prSet/>
      <dgm:spPr/>
      <dgm:t>
        <a:bodyPr/>
        <a:lstStyle/>
        <a:p>
          <a:endParaRPr lang="en-US"/>
        </a:p>
      </dgm:t>
    </dgm:pt>
    <dgm:pt modelId="{5C6D1601-4F44-3B42-B9D3-23EEA2CEECD5}" type="sibTrans" cxnId="{F7E59280-C5A6-FA44-B7E0-BE3803919FCB}">
      <dgm:prSet/>
      <dgm:spPr/>
      <dgm:t>
        <a:bodyPr/>
        <a:lstStyle/>
        <a:p>
          <a:endParaRPr lang="en-US"/>
        </a:p>
      </dgm:t>
    </dgm:pt>
    <dgm:pt modelId="{EE7C9D4A-4518-3746-B3CA-5769EC96A0A3}">
      <dgm:prSet/>
      <dgm:spPr/>
      <dgm:t>
        <a:bodyPr/>
        <a:lstStyle/>
        <a:p>
          <a:pPr rtl="0"/>
          <a:r>
            <a:rPr lang="en-US" dirty="0" smtClean="0"/>
            <a:t>Settling-point weight will stay relatively stable as long as factors influencing food consumption and energy expenditure do not change.</a:t>
          </a:r>
          <a:endParaRPr lang="en-US" dirty="0"/>
        </a:p>
      </dgm:t>
    </dgm:pt>
    <dgm:pt modelId="{870A6FBF-D927-554D-AFAF-2030028EABDE}" type="parTrans" cxnId="{24C79DE1-F946-7E4E-AFAA-C650FCFE945D}">
      <dgm:prSet/>
      <dgm:spPr/>
      <dgm:t>
        <a:bodyPr/>
        <a:lstStyle/>
        <a:p>
          <a:endParaRPr lang="en-US"/>
        </a:p>
      </dgm:t>
    </dgm:pt>
    <dgm:pt modelId="{93B1232C-8307-FF4E-850F-F0C633858485}" type="sibTrans" cxnId="{24C79DE1-F946-7E4E-AFAA-C650FCFE945D}">
      <dgm:prSet/>
      <dgm:spPr/>
      <dgm:t>
        <a:bodyPr/>
        <a:lstStyle/>
        <a:p>
          <a:endParaRPr lang="en-US"/>
        </a:p>
      </dgm:t>
    </dgm:pt>
    <dgm:pt modelId="{1398641D-B31F-9449-863C-122B97ACDE8E}" type="pres">
      <dgm:prSet presAssocID="{39D42126-3A78-1E48-9796-3090F01DA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9B2482-520F-494A-BB84-D42B50A1B2AD}" type="pres">
      <dgm:prSet presAssocID="{11A7822F-8F7A-7A45-AEDD-948CAD8A8416}" presName="composite" presStyleCnt="0"/>
      <dgm:spPr/>
    </dgm:pt>
    <dgm:pt modelId="{7AA11AA1-AFDE-7D45-B73C-89459E316863}" type="pres">
      <dgm:prSet presAssocID="{11A7822F-8F7A-7A45-AEDD-948CAD8A841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972F5-0B74-4746-9519-66A423E440A7}" type="pres">
      <dgm:prSet presAssocID="{11A7822F-8F7A-7A45-AEDD-948CAD8A841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F623E-279B-754A-A857-974BD1D87930}" type="pres">
      <dgm:prSet presAssocID="{2049395C-5F39-D94C-9FB3-F962987254A2}" presName="space" presStyleCnt="0"/>
      <dgm:spPr/>
    </dgm:pt>
    <dgm:pt modelId="{25C1F169-EB74-0646-8D20-59DC7613CC64}" type="pres">
      <dgm:prSet presAssocID="{FCF4339D-B41E-4541-A2EB-3EE021CBAE8C}" presName="composite" presStyleCnt="0"/>
      <dgm:spPr/>
    </dgm:pt>
    <dgm:pt modelId="{5FDB2C83-003F-D34B-B3A8-21CB4D6FA642}" type="pres">
      <dgm:prSet presAssocID="{FCF4339D-B41E-4541-A2EB-3EE021CBAE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20F8E-03EA-6B42-AE3C-39D75A5D2BAF}" type="pres">
      <dgm:prSet presAssocID="{FCF4339D-B41E-4541-A2EB-3EE021CBAE8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022FC-94BD-FA47-9F1A-F5884C540A88}" type="presOf" srcId="{FCF4339D-B41E-4541-A2EB-3EE021CBAE8C}" destId="{5FDB2C83-003F-D34B-B3A8-21CB4D6FA642}" srcOrd="0" destOrd="0" presId="urn:microsoft.com/office/officeart/2005/8/layout/hList1"/>
    <dgm:cxn modelId="{AE58FB2B-8929-8B40-882B-8358B9801085}" srcId="{39D42126-3A78-1E48-9796-3090F01DADC1}" destId="{FCF4339D-B41E-4541-A2EB-3EE021CBAE8C}" srcOrd="1" destOrd="0" parTransId="{4E37225E-2D20-1A4F-BAC0-0979FB9703F6}" sibTransId="{37302A45-FFA3-0547-86C7-634AA3D60F62}"/>
    <dgm:cxn modelId="{2FFFAC5D-A41A-C040-AF58-8D545DA8B047}" type="presOf" srcId="{EE7C9D4A-4518-3746-B3CA-5769EC96A0A3}" destId="{7A620F8E-03EA-6B42-AE3C-39D75A5D2BAF}" srcOrd="0" destOrd="1" presId="urn:microsoft.com/office/officeart/2005/8/layout/hList1"/>
    <dgm:cxn modelId="{16E842A0-8F56-7B49-88D2-1476C9F31CA8}" type="presOf" srcId="{11A7822F-8F7A-7A45-AEDD-948CAD8A8416}" destId="{7AA11AA1-AFDE-7D45-B73C-89459E316863}" srcOrd="0" destOrd="0" presId="urn:microsoft.com/office/officeart/2005/8/layout/hList1"/>
    <dgm:cxn modelId="{B84FC66E-DC4C-6846-A588-B6BC03E51E34}" type="presOf" srcId="{A929D5A5-2C4A-4F4B-82C3-0C2321823E1C}" destId="{F66972F5-0B74-4746-9519-66A423E440A7}" srcOrd="0" destOrd="0" presId="urn:microsoft.com/office/officeart/2005/8/layout/hList1"/>
    <dgm:cxn modelId="{F7E59280-C5A6-FA44-B7E0-BE3803919FCB}" srcId="{FCF4339D-B41E-4541-A2EB-3EE021CBAE8C}" destId="{0D0F0232-2AE2-194E-85FE-E868129F4198}" srcOrd="0" destOrd="0" parTransId="{79F86725-F139-FB4F-AD6B-BB1828C39556}" sibTransId="{5C6D1601-4F44-3B42-B9D3-23EEA2CEECD5}"/>
    <dgm:cxn modelId="{93872FED-1DA9-9E4B-A658-C3DD37741906}" type="presOf" srcId="{0D0F0232-2AE2-194E-85FE-E868129F4198}" destId="{7A620F8E-03EA-6B42-AE3C-39D75A5D2BAF}" srcOrd="0" destOrd="0" presId="urn:microsoft.com/office/officeart/2005/8/layout/hList1"/>
    <dgm:cxn modelId="{FC3392C0-67C1-BA46-8DC5-B760CFCD2FFF}" srcId="{39D42126-3A78-1E48-9796-3090F01DADC1}" destId="{11A7822F-8F7A-7A45-AEDD-948CAD8A8416}" srcOrd="0" destOrd="0" parTransId="{34787E06-A268-824E-A2E4-FC6C1EF79D0B}" sibTransId="{2049395C-5F39-D94C-9FB3-F962987254A2}"/>
    <dgm:cxn modelId="{C301027D-6D6B-9F48-9927-9F3F949A435B}" srcId="{11A7822F-8F7A-7A45-AEDD-948CAD8A8416}" destId="{A929D5A5-2C4A-4F4B-82C3-0C2321823E1C}" srcOrd="0" destOrd="0" parTransId="{0FAAC432-28B6-2248-9B30-42E9F146F924}" sibTransId="{6E8EADD9-2757-884F-A2F8-3EDBB345A0EE}"/>
    <dgm:cxn modelId="{24C79DE1-F946-7E4E-AFAA-C650FCFE945D}" srcId="{FCF4339D-B41E-4541-A2EB-3EE021CBAE8C}" destId="{EE7C9D4A-4518-3746-B3CA-5769EC96A0A3}" srcOrd="1" destOrd="0" parTransId="{870A6FBF-D927-554D-AFAF-2030028EABDE}" sibTransId="{93B1232C-8307-FF4E-850F-F0C633858485}"/>
    <dgm:cxn modelId="{75CF2AE9-5ADC-DA49-B4AA-113B385AA4AD}" type="presOf" srcId="{39D42126-3A78-1E48-9796-3090F01DADC1}" destId="{1398641D-B31F-9449-863C-122B97ACDE8E}" srcOrd="0" destOrd="0" presId="urn:microsoft.com/office/officeart/2005/8/layout/hList1"/>
    <dgm:cxn modelId="{EC488B30-606F-A248-A8E1-2039CE4DE5B3}" type="presParOf" srcId="{1398641D-B31F-9449-863C-122B97ACDE8E}" destId="{3E9B2482-520F-494A-BB84-D42B50A1B2AD}" srcOrd="0" destOrd="0" presId="urn:microsoft.com/office/officeart/2005/8/layout/hList1"/>
    <dgm:cxn modelId="{B47F450A-22DA-8245-9224-B3C7C247ABD5}" type="presParOf" srcId="{3E9B2482-520F-494A-BB84-D42B50A1B2AD}" destId="{7AA11AA1-AFDE-7D45-B73C-89459E316863}" srcOrd="0" destOrd="0" presId="urn:microsoft.com/office/officeart/2005/8/layout/hList1"/>
    <dgm:cxn modelId="{9E4BC5AD-6A70-7842-A9BC-25E4F539B37E}" type="presParOf" srcId="{3E9B2482-520F-494A-BB84-D42B50A1B2AD}" destId="{F66972F5-0B74-4746-9519-66A423E440A7}" srcOrd="1" destOrd="0" presId="urn:microsoft.com/office/officeart/2005/8/layout/hList1"/>
    <dgm:cxn modelId="{1044A78E-9FF1-2D41-A720-CDD7DBC630DF}" type="presParOf" srcId="{1398641D-B31F-9449-863C-122B97ACDE8E}" destId="{5B8F623E-279B-754A-A857-974BD1D87930}" srcOrd="1" destOrd="0" presId="urn:microsoft.com/office/officeart/2005/8/layout/hList1"/>
    <dgm:cxn modelId="{07902BF5-B442-3945-B963-EDDF278055EA}" type="presParOf" srcId="{1398641D-B31F-9449-863C-122B97ACDE8E}" destId="{25C1F169-EB74-0646-8D20-59DC7613CC64}" srcOrd="2" destOrd="0" presId="urn:microsoft.com/office/officeart/2005/8/layout/hList1"/>
    <dgm:cxn modelId="{634D04AE-A817-FF49-B080-596D5D34FB56}" type="presParOf" srcId="{25C1F169-EB74-0646-8D20-59DC7613CC64}" destId="{5FDB2C83-003F-D34B-B3A8-21CB4D6FA642}" srcOrd="0" destOrd="0" presId="urn:microsoft.com/office/officeart/2005/8/layout/hList1"/>
    <dgm:cxn modelId="{E679BCA1-C70B-CC46-9843-AF153CC1F12C}" type="presParOf" srcId="{25C1F169-EB74-0646-8D20-59DC7613CC64}" destId="{7A620F8E-03EA-6B42-AE3C-39D75A5D2B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B364-D55D-A34F-9AC9-B6483CE0232A}">
      <dsp:nvSpPr>
        <dsp:cNvPr id="0" name=""/>
        <dsp:cNvSpPr/>
      </dsp:nvSpPr>
      <dsp:spPr>
        <a:xfrm>
          <a:off x="0" y="49246"/>
          <a:ext cx="8245591" cy="7224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Hunger</a:t>
          </a:r>
          <a:r>
            <a:rPr lang="en-US" sz="1900" kern="1200" dirty="0" smtClean="0"/>
            <a:t>: Biological motive</a:t>
          </a:r>
          <a:endParaRPr lang="en-US" sz="1900" kern="1200" dirty="0"/>
        </a:p>
      </dsp:txBody>
      <dsp:txXfrm>
        <a:off x="35268" y="84514"/>
        <a:ext cx="8175055" cy="651938"/>
      </dsp:txXfrm>
    </dsp:sp>
    <dsp:sp modelId="{E6E4CEB1-06EF-C94D-908D-42BF5B67C08A}">
      <dsp:nvSpPr>
        <dsp:cNvPr id="0" name=""/>
        <dsp:cNvSpPr/>
      </dsp:nvSpPr>
      <dsp:spPr>
        <a:xfrm>
          <a:off x="0" y="826441"/>
          <a:ext cx="8245591" cy="72247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Eating behavior</a:t>
          </a:r>
          <a:r>
            <a:rPr lang="en-US" sz="1900" kern="1200" dirty="0" smtClean="0"/>
            <a:t>: Complex interaction of biological, social, and psychological factors</a:t>
          </a:r>
          <a:endParaRPr lang="en-US" sz="1900" kern="1200" dirty="0"/>
        </a:p>
      </dsp:txBody>
      <dsp:txXfrm>
        <a:off x="35268" y="861709"/>
        <a:ext cx="8175055" cy="651938"/>
      </dsp:txXfrm>
    </dsp:sp>
    <dsp:sp modelId="{F63223EB-E034-0541-A303-3C80FBDC2723}">
      <dsp:nvSpPr>
        <dsp:cNvPr id="0" name=""/>
        <dsp:cNvSpPr/>
      </dsp:nvSpPr>
      <dsp:spPr>
        <a:xfrm>
          <a:off x="0" y="1603637"/>
          <a:ext cx="8245591" cy="7224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Glucose</a:t>
          </a:r>
          <a:r>
            <a:rPr lang="en-US" sz="1900" kern="1200" smtClean="0"/>
            <a:t>: Simple sugar that provides energy and is primarily produced by the conversion of carbohydrates and fats; commonly called blood sugar.</a:t>
          </a:r>
          <a:endParaRPr lang="en-US" sz="1900" kern="1200"/>
        </a:p>
      </dsp:txBody>
      <dsp:txXfrm>
        <a:off x="35268" y="1638905"/>
        <a:ext cx="8175055" cy="651938"/>
      </dsp:txXfrm>
    </dsp:sp>
    <dsp:sp modelId="{A1718758-B7E7-4F4D-B263-DE74D68F7F6B}">
      <dsp:nvSpPr>
        <dsp:cNvPr id="0" name=""/>
        <dsp:cNvSpPr/>
      </dsp:nvSpPr>
      <dsp:spPr>
        <a:xfrm>
          <a:off x="0" y="2380832"/>
          <a:ext cx="8245591" cy="72247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Insulin</a:t>
          </a:r>
          <a:r>
            <a:rPr lang="en-US" sz="1900" kern="1200" dirty="0" smtClean="0"/>
            <a:t>: Hormone produced by the pancreas that regulates blood levels of glucose  and eating behavior</a:t>
          </a:r>
          <a:endParaRPr lang="en-US" sz="1900" kern="1200" dirty="0"/>
        </a:p>
      </dsp:txBody>
      <dsp:txXfrm>
        <a:off x="35268" y="2416100"/>
        <a:ext cx="8175055" cy="651938"/>
      </dsp:txXfrm>
    </dsp:sp>
    <dsp:sp modelId="{B3AA9DE1-113C-3F48-B7FE-89AB94A62493}">
      <dsp:nvSpPr>
        <dsp:cNvPr id="0" name=""/>
        <dsp:cNvSpPr/>
      </dsp:nvSpPr>
      <dsp:spPr>
        <a:xfrm>
          <a:off x="0" y="3158026"/>
          <a:ext cx="8245591" cy="7224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Basal metabolic rate (BMR)</a:t>
          </a:r>
          <a:r>
            <a:rPr lang="en-US" sz="1900" kern="1200" dirty="0" smtClean="0"/>
            <a:t>: When the body is at rest, the rate at which it uses energy for vital functions, such as heartbeat and respiration</a:t>
          </a:r>
          <a:endParaRPr lang="en-US" sz="1900" kern="1200" dirty="0"/>
        </a:p>
      </dsp:txBody>
      <dsp:txXfrm>
        <a:off x="35268" y="3193294"/>
        <a:ext cx="8175055" cy="651938"/>
      </dsp:txXfrm>
    </dsp:sp>
    <dsp:sp modelId="{E1A1214A-8F99-A24A-93D4-AD52F520029D}">
      <dsp:nvSpPr>
        <dsp:cNvPr id="0" name=""/>
        <dsp:cNvSpPr/>
      </dsp:nvSpPr>
      <dsp:spPr>
        <a:xfrm>
          <a:off x="0" y="3935221"/>
          <a:ext cx="8245591" cy="72247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Baseline body weight</a:t>
          </a:r>
          <a:r>
            <a:rPr lang="en-US" sz="1900" kern="1200" dirty="0" smtClean="0"/>
            <a:t>: Cluster of genetic and environmental factors that cause a person’s weight to settle within a given range</a:t>
          </a:r>
          <a:endParaRPr lang="en-US" sz="1900" kern="1200" dirty="0"/>
        </a:p>
      </dsp:txBody>
      <dsp:txXfrm>
        <a:off x="35268" y="3970489"/>
        <a:ext cx="8175055" cy="65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ACAB4-EEAC-EC47-9127-956AB6320035}">
      <dsp:nvSpPr>
        <dsp:cNvPr id="0" name=""/>
        <dsp:cNvSpPr/>
      </dsp:nvSpPr>
      <dsp:spPr>
        <a:xfrm>
          <a:off x="2380274" y="1136177"/>
          <a:ext cx="514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9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4089" y="1179167"/>
        <a:ext cx="27275" cy="5460"/>
      </dsp:txXfrm>
    </dsp:sp>
    <dsp:sp modelId="{8BC9D6DC-542F-3944-8B46-C43FE73CB92D}">
      <dsp:nvSpPr>
        <dsp:cNvPr id="0" name=""/>
        <dsp:cNvSpPr/>
      </dsp:nvSpPr>
      <dsp:spPr>
        <a:xfrm>
          <a:off x="10317" y="208378"/>
          <a:ext cx="2371757" cy="1947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is broken down by enzymes, absorbed by intestines</a:t>
          </a:r>
          <a:endParaRPr lang="en-US" sz="1800" kern="1200" dirty="0"/>
        </a:p>
      </dsp:txBody>
      <dsp:txXfrm>
        <a:off x="10317" y="208378"/>
        <a:ext cx="2371757" cy="1947037"/>
      </dsp:txXfrm>
    </dsp:sp>
    <dsp:sp modelId="{B39B0640-1E2C-E343-B8B9-A1514DC91CCE}">
      <dsp:nvSpPr>
        <dsp:cNvPr id="0" name=""/>
        <dsp:cNvSpPr/>
      </dsp:nvSpPr>
      <dsp:spPr>
        <a:xfrm>
          <a:off x="5297536" y="1136177"/>
          <a:ext cx="514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9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1350" y="1179167"/>
        <a:ext cx="27275" cy="5460"/>
      </dsp:txXfrm>
    </dsp:sp>
    <dsp:sp modelId="{97182AEC-DB92-714D-8C1D-23D523A5BAEF}">
      <dsp:nvSpPr>
        <dsp:cNvPr id="0" name=""/>
        <dsp:cNvSpPr/>
      </dsp:nvSpPr>
      <dsp:spPr>
        <a:xfrm>
          <a:off x="2927578" y="208378"/>
          <a:ext cx="2371757" cy="1947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Glucose, or blood sugar, is converted as a source of energy</a:t>
          </a:r>
          <a:endParaRPr lang="en-US" sz="1800" kern="1200"/>
        </a:p>
      </dsp:txBody>
      <dsp:txXfrm>
        <a:off x="2927578" y="208378"/>
        <a:ext cx="2371757" cy="1947037"/>
      </dsp:txXfrm>
    </dsp:sp>
    <dsp:sp modelId="{DE3FDB09-A860-2746-9A1C-F54C41B5348D}">
      <dsp:nvSpPr>
        <dsp:cNvPr id="0" name=""/>
        <dsp:cNvSpPr/>
      </dsp:nvSpPr>
      <dsp:spPr>
        <a:xfrm>
          <a:off x="1196196" y="2153615"/>
          <a:ext cx="5834522" cy="514904"/>
        </a:xfrm>
        <a:custGeom>
          <a:avLst/>
          <a:gdLst/>
          <a:ahLst/>
          <a:cxnLst/>
          <a:rect l="0" t="0" r="0" b="0"/>
          <a:pathLst>
            <a:path>
              <a:moveTo>
                <a:pt x="5834522" y="0"/>
              </a:moveTo>
              <a:lnTo>
                <a:pt x="5834522" y="274552"/>
              </a:lnTo>
              <a:lnTo>
                <a:pt x="0" y="274552"/>
              </a:lnTo>
              <a:lnTo>
                <a:pt x="0" y="51490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6958" y="2408337"/>
        <a:ext cx="292998" cy="5460"/>
      </dsp:txXfrm>
    </dsp:sp>
    <dsp:sp modelId="{3D22652D-435A-DD46-8EB1-CBBB6C984FA7}">
      <dsp:nvSpPr>
        <dsp:cNvPr id="0" name=""/>
        <dsp:cNvSpPr/>
      </dsp:nvSpPr>
      <dsp:spPr>
        <a:xfrm>
          <a:off x="5844840" y="208378"/>
          <a:ext cx="2371757" cy="1947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Insulin helps control glucose and regulate eating and weight</a:t>
          </a:r>
          <a:endParaRPr lang="en-US" sz="1800" kern="1200" dirty="0"/>
        </a:p>
      </dsp:txBody>
      <dsp:txXfrm>
        <a:off x="5844840" y="208378"/>
        <a:ext cx="2371757" cy="1947037"/>
      </dsp:txXfrm>
    </dsp:sp>
    <dsp:sp modelId="{30474B24-AA2A-A544-B425-E09FE7B57AB4}">
      <dsp:nvSpPr>
        <dsp:cNvPr id="0" name=""/>
        <dsp:cNvSpPr/>
      </dsp:nvSpPr>
      <dsp:spPr>
        <a:xfrm>
          <a:off x="2380274" y="3628718"/>
          <a:ext cx="514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9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4089" y="3671708"/>
        <a:ext cx="27275" cy="5460"/>
      </dsp:txXfrm>
    </dsp:sp>
    <dsp:sp modelId="{9A9B87B1-F541-BD45-9F28-C8993104D7D3}">
      <dsp:nvSpPr>
        <dsp:cNvPr id="0" name=""/>
        <dsp:cNvSpPr/>
      </dsp:nvSpPr>
      <dsp:spPr>
        <a:xfrm>
          <a:off x="10317" y="2700920"/>
          <a:ext cx="2371757" cy="1947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When your caloric intake exceeds the amount of calories expended for energy, you experience </a:t>
          </a:r>
          <a:r>
            <a:rPr lang="en-US" sz="1800" i="1" kern="1200" smtClean="0"/>
            <a:t>positive energy balance.</a:t>
          </a:r>
          <a:endParaRPr lang="en-US" sz="1800" kern="1200"/>
        </a:p>
      </dsp:txBody>
      <dsp:txXfrm>
        <a:off x="10317" y="2700920"/>
        <a:ext cx="2371757" cy="1947037"/>
      </dsp:txXfrm>
    </dsp:sp>
    <dsp:sp modelId="{12A95F01-C721-B04E-B751-A27945F6AB4F}">
      <dsp:nvSpPr>
        <dsp:cNvPr id="0" name=""/>
        <dsp:cNvSpPr/>
      </dsp:nvSpPr>
      <dsp:spPr>
        <a:xfrm>
          <a:off x="2927578" y="2700920"/>
          <a:ext cx="2371757" cy="1947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When you diet or fast, a </a:t>
          </a:r>
          <a:r>
            <a:rPr lang="en-US" sz="1800" i="1" kern="1200" dirty="0" smtClean="0"/>
            <a:t>negative energy balance</a:t>
          </a:r>
          <a:r>
            <a:rPr lang="en-US" sz="1800" kern="1200" dirty="0" smtClean="0"/>
            <a:t> occurs.</a:t>
          </a:r>
          <a:endParaRPr lang="en-US" sz="1800" kern="1200" dirty="0"/>
        </a:p>
      </dsp:txBody>
      <dsp:txXfrm>
        <a:off x="2927578" y="2700920"/>
        <a:ext cx="2371757" cy="1947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1AA1-AFDE-7D45-B73C-89459E316863}">
      <dsp:nvSpPr>
        <dsp:cNvPr id="0" name=""/>
        <dsp:cNvSpPr/>
      </dsp:nvSpPr>
      <dsp:spPr>
        <a:xfrm>
          <a:off x="40" y="221217"/>
          <a:ext cx="3845569" cy="662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Set-point theory</a:t>
          </a:r>
          <a:endParaRPr lang="en-US" sz="2300" kern="1200"/>
        </a:p>
      </dsp:txBody>
      <dsp:txXfrm>
        <a:off x="40" y="221217"/>
        <a:ext cx="3845569" cy="662400"/>
      </dsp:txXfrm>
    </dsp:sp>
    <dsp:sp modelId="{F66972F5-0B74-4746-9519-66A423E440A7}">
      <dsp:nvSpPr>
        <dsp:cNvPr id="0" name=""/>
        <dsp:cNvSpPr/>
      </dsp:nvSpPr>
      <dsp:spPr>
        <a:xfrm>
          <a:off x="40" y="883617"/>
          <a:ext cx="3845569" cy="34211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Body has optimal body weight that body defends from becoming higher or lower by regulating feelings of hunger and body metabolism.</a:t>
          </a:r>
          <a:endParaRPr lang="en-US" sz="2300" kern="1200"/>
        </a:p>
      </dsp:txBody>
      <dsp:txXfrm>
        <a:off x="40" y="883617"/>
        <a:ext cx="3845569" cy="3421127"/>
      </dsp:txXfrm>
    </dsp:sp>
    <dsp:sp modelId="{5FDB2C83-003F-D34B-B3A8-21CB4D6FA642}">
      <dsp:nvSpPr>
        <dsp:cNvPr id="0" name=""/>
        <dsp:cNvSpPr/>
      </dsp:nvSpPr>
      <dsp:spPr>
        <a:xfrm>
          <a:off x="4383989" y="221217"/>
          <a:ext cx="3845569" cy="662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Settling-point models</a:t>
          </a:r>
          <a:endParaRPr lang="en-US" sz="2300" kern="1200"/>
        </a:p>
      </dsp:txBody>
      <dsp:txXfrm>
        <a:off x="4383989" y="221217"/>
        <a:ext cx="3845569" cy="662400"/>
      </dsp:txXfrm>
    </dsp:sp>
    <dsp:sp modelId="{7A620F8E-03EA-6B42-AE3C-39D75A5D2BAF}">
      <dsp:nvSpPr>
        <dsp:cNvPr id="0" name=""/>
        <dsp:cNvSpPr/>
      </dsp:nvSpPr>
      <dsp:spPr>
        <a:xfrm>
          <a:off x="4383989" y="883617"/>
          <a:ext cx="3845569" cy="34211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Body weight settles at a balance between energy intake and expenditure.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Settling-point weight will stay relatively stable as long as factors influencing food consumption and energy expenditure do not change.</a:t>
          </a:r>
          <a:endParaRPr lang="en-US" sz="2300" kern="1200" dirty="0"/>
        </a:p>
      </dsp:txBody>
      <dsp:txXfrm>
        <a:off x="4383989" y="883617"/>
        <a:ext cx="3845569" cy="3421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9CBF-F737-467B-91BB-EA399EA2F05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CC53-D4C8-435D-B659-58083D069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en-US" sz="1200" i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is demonstrated by initiation or production of behavior.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latin typeface="Arial" pitchFamily="34" charset="0"/>
                <a:cs typeface="Arial" pitchFamily="34" charset="0"/>
              </a:rPr>
              <a:t>Persistence</a:t>
            </a:r>
            <a:r>
              <a:rPr lang="en-US" sz="1200" i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is demonstrated by continued efforts or determination to achieve a particular goal.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latin typeface="Arial" pitchFamily="34" charset="0"/>
                <a:cs typeface="Arial" pitchFamily="34" charset="0"/>
              </a:rPr>
              <a:t>Intensity</a:t>
            </a:r>
            <a:r>
              <a:rPr lang="en-US" sz="1200" i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is seen in the greater vigor of responding that usually accompanies motivated behavior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0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Many different factors contribute to high rates of overweight and obesity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Thin ideal is pervasive in American culture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437DA-1CC2-4DE9-85A7-1873BB4F12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437DA-1CC2-4DE9-85A7-1873BB4F12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</a:pPr>
            <a:r>
              <a:rPr lang="en-US" sz="1200" b="0" kern="1200" dirty="0" smtClean="0">
                <a:latin typeface="Arial" pitchFamily="34" charset="0"/>
                <a:cs typeface="Arial" pitchFamily="34" charset="0"/>
              </a:rPr>
              <a:t>Basal metabolic rate (BMR): individual differences and lifespan change: As BMR decreases with age, less food is required to meet your basic energy needs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Too little sleep: 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disrupts hunger hormones;</a:t>
            </a:r>
          </a:p>
          <a:p>
            <a:pPr marL="0" lvl="1" algn="l" defTabSz="8001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blood levels of appetite-suppressing hormone </a:t>
            </a:r>
            <a:r>
              <a:rPr lang="en-US" sz="1800" b="0" kern="12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kern="1200" dirty="0" err="1" smtClean="0">
                <a:latin typeface="Arial" pitchFamily="34" charset="0"/>
                <a:cs typeface="Arial" pitchFamily="34" charset="0"/>
              </a:rPr>
              <a:t>fall;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b="0" kern="1200" dirty="0" err="1" smtClean="0">
                <a:latin typeface="Arial" pitchFamily="34" charset="0"/>
                <a:cs typeface="Arial" pitchFamily="34" charset="0"/>
              </a:rPr>
              <a:t>ppetite-increasing</a:t>
            </a: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 hormone ghrelin soars</a:t>
            </a:r>
          </a:p>
          <a:p>
            <a:pPr marL="0" marR="0" lvl="0" indent="0" algn="l" defTabSz="8001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0" kern="1200" dirty="0" smtClean="0">
                <a:latin typeface="Arial" pitchFamily="34" charset="0"/>
                <a:cs typeface="Arial" pitchFamily="34" charset="0"/>
              </a:rPr>
              <a:t>Positive incentive value: anticipated pleasures of highly palatable foods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0" kern="1200" dirty="0" smtClean="0">
                <a:latin typeface="Arial" pitchFamily="34" charset="0"/>
                <a:cs typeface="Arial" pitchFamily="34" charset="0"/>
              </a:rPr>
              <a:t>“Supersize It” syndrome: 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0" kern="1200" dirty="0" smtClean="0">
                <a:latin typeface="Arial" pitchFamily="34" charset="0"/>
                <a:cs typeface="Arial" pitchFamily="34" charset="0"/>
              </a:rPr>
              <a:t>caloric intake has increased nearly 10 percent for men and 7 percent for women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0" kern="1200" dirty="0" smtClean="0">
                <a:latin typeface="Arial" pitchFamily="34" charset="0"/>
                <a:cs typeface="Arial" pitchFamily="34" charset="0"/>
              </a:rPr>
              <a:t>Cafeteria diet effect: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0" kern="1200" dirty="0" smtClean="0">
                <a:latin typeface="Arial" pitchFamily="34" charset="0"/>
                <a:cs typeface="Arial" pitchFamily="34" charset="0"/>
              </a:rPr>
              <a:t>when offered a variety of highly palatable foods, such as at a cafeteria or an all-you-can-eat buffet, we consume more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Sedentary lifestyles:</a:t>
            </a:r>
          </a:p>
          <a:p>
            <a:pPr marL="0" lvl="1" algn="l" defTabSz="8001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1 in 5 persons worldwide leads a sedentary lifestyle</a:t>
            </a:r>
          </a:p>
          <a:p>
            <a:pPr marL="0" lvl="1" algn="l" defTabSz="8001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Sedentary lifestyles are more common in urbanized, developed countries</a:t>
            </a:r>
          </a:p>
          <a:p>
            <a:pPr marL="0" lvl="1" algn="l" defTabSz="800100">
              <a:lnSpc>
                <a:spcPts val="1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Four out of 10 American adults </a:t>
            </a:r>
            <a:r>
              <a:rPr lang="en-US" sz="1800" b="0" i="1" kern="1200" dirty="0" smtClean="0">
                <a:latin typeface="Arial" pitchFamily="34" charset="0"/>
                <a:cs typeface="Arial" pitchFamily="34" charset="0"/>
              </a:rPr>
              <a:t>never </a:t>
            </a: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exercise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endParaRPr lang="en-US" sz="1200" kern="1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</a:pPr>
            <a:endParaRPr lang="en-US" sz="1200" kern="1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</a:pPr>
            <a:endParaRPr lang="en-US" sz="1200" kern="1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</a:pPr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Hierarchy of needs</a:t>
            </a:r>
            <a:r>
              <a:rPr lang="en-US" dirty="0" smtClean="0"/>
              <a:t>: Maslow’s hierarchical division of motivation into levels that progress from basic physical needs to psychological needs to self-fulfillment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Abraham Maslow believed that people are innately motivated to satisfy a progression of needs, beginning with the most basic physiological needs. Once the needs at a particular level are satisfied, the individual is motivated to satisfy the needs at the next level, steadily progressing upward. The ultimate goal is self-actualization, the realization of personal potential.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Research from Maslow (1970).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6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62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 for social relationships is fundamental psychological motive.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A person who has satisfied needs for competence, autonomy, and relatedness actively internalizes and integrates different external motivators as part of his or her identity and values.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i="1" kern="1200" dirty="0" smtClean="0">
                <a:latin typeface="Arial" pitchFamily="34" charset="0"/>
                <a:cs typeface="Arial" pitchFamily="34" charset="0"/>
              </a:rPr>
              <a:t>Autonomy</a:t>
            </a:r>
            <a:r>
              <a:rPr lang="en-US" sz="1200" i="1" kern="1200" baseline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i="0" kern="1200" baseline="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eed to determine, control, and organize one’s own behavior and goals so that you are in harmony with one’s own interests and values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i="1" kern="1200" dirty="0" smtClean="0">
                <a:latin typeface="Arial" pitchFamily="34" charset="0"/>
                <a:cs typeface="Arial" pitchFamily="34" charset="0"/>
              </a:rPr>
              <a:t>Relatedness:</a:t>
            </a:r>
            <a:r>
              <a:rPr lang="en-US" sz="1200" i="1" kern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0" kern="1200" baseline="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eed to feel attached to others and experience senses of belonging, security, and intimacy</a:t>
            </a: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endParaRPr lang="en-US" sz="1200" kern="1200" dirty="0" smtClean="0">
              <a:latin typeface="Arial" pitchFamily="34" charset="0"/>
              <a:cs typeface="Arial" pitchFamily="34" charset="0"/>
            </a:endParaRPr>
          </a:p>
          <a:p>
            <a:pPr lvl="0" algn="l" defTabSz="8001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endParaRPr lang="en-US" sz="1200" kern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Click to reveal bullets</a:t>
            </a:r>
            <a:r>
              <a:rPr lang="en-US" b="1" baseline="0" dirty="0" smtClean="0"/>
              <a:t> and example.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04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Intrinsic motivation: Desire to engage in tasks that person finds inherently satisfying and enjoyable, novel, or optimally challenging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Extrinsic motivation: External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influences on behavior, such as rewards, social evaluations, rules, and responsibilities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437DA-1CC2-4DE9-85A7-1873BB4F12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 and Drive  Theories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a long soccer practice on a hot day, these high school students are motivated to rest, cool off, and drink water. For example, how could we explain their motivation to play competitive soccer?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Hunger: Biological motive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Eating behavior: Complex interaction of biological, social, and psychological factors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Baseline body weight—cluster of genetic and environmental factors that cause a person’s weight to settle within a given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Basal metabolic rate is resting rate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Adipose tissue (body fat) is main source of stored calories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 that although this person did not eat, his blood glucose level returned to normal within the hour and his desire to eat diminished. In daily life, a small decline in blood glucose level is just one of the many different factors that reliably predict our motivation to 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Long-term signals</a:t>
            </a:r>
          </a:p>
          <a:p>
            <a:pPr mar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Leptin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Hormone indicating amount of fat in body; receptors in hypothalamus, stomach, and gut</a:t>
            </a:r>
          </a:p>
          <a:p>
            <a:pPr marL="0" lv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Leptin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level in brain increases, food intake is reduced</a:t>
            </a:r>
          </a:p>
          <a:p>
            <a:pPr marL="0" lv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Increased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leptin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levels also intensify satiety-producing effects of CCK</a:t>
            </a:r>
          </a:p>
          <a:p>
            <a:pPr mar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Signals indicating amount of food molecules in blood </a:t>
            </a:r>
          </a:p>
          <a:p>
            <a:pPr marL="0" lv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Insulin-increased brain levels of insulin associated with a reduction in food intake</a:t>
            </a:r>
          </a:p>
          <a:p>
            <a:pPr marL="0" lvl="0" indent="0" algn="l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Neuropeptide Y (NPY) is a neurotransmitter regulated by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leptin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insulin; increased brain levels of neuropeptide Y trigger eating behavior, reduce body metabolism, and promote fat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C53-D4C8-435D-B659-58083D069D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400993" y="5819131"/>
            <a:ext cx="10333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Getty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Images/Corbis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-400993" y="5819131"/>
            <a:ext cx="10333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Getty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Images/Corbis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314426"/>
            <a:ext cx="8229600" cy="20005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anchor="ctr" anchorCtr="0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400993" y="5819131"/>
            <a:ext cx="10333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Getty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Images/Corbis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314426"/>
            <a:ext cx="8229600" cy="20005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anchor="ctr" anchorCtr="0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95D13C-1B5B-4775-B6A3-CC8484914720}" type="slidenum">
              <a:rPr lang="en-US"/>
              <a:pPr/>
              <a:t>‹#›</a:t>
            </a:fld>
            <a:endParaRPr 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0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400993" y="5819131"/>
            <a:ext cx="10333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Getty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Images/Corbis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400993" y="5819131"/>
            <a:ext cx="10333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Getty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Images/Corbis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21" r:id="rId7"/>
    <p:sldLayoutId id="2147483728" r:id="rId8"/>
    <p:sldLayoutId id="214748373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Hunger and Eating</a:t>
            </a:r>
            <a:br>
              <a:rPr lang="en-US" dirty="0" smtClean="0"/>
            </a:br>
            <a:r>
              <a:rPr lang="en-US" dirty="0" smtClean="0"/>
              <a:t>Terms to Learn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86980"/>
              </p:ext>
            </p:extLst>
          </p:nvPr>
        </p:nvGraphicFramePr>
        <p:xfrm>
          <a:off x="457199" y="1419220"/>
          <a:ext cx="8245591" cy="470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3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</a:t>
            </a:r>
            <a:r>
              <a:rPr lang="en-US" dirty="0" smtClean="0"/>
              <a:t>Homeostasis</a:t>
            </a:r>
            <a:br>
              <a:rPr lang="en-US" dirty="0" smtClean="0"/>
            </a:br>
            <a:r>
              <a:rPr lang="en-US" sz="2700" b="1" dirty="0"/>
              <a:t>CALORIES CONSUMED = CALORIES EXPENDED</a:t>
            </a:r>
            <a:br>
              <a:rPr lang="en-US" sz="2700" b="1" dirty="0"/>
            </a:b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7942"/>
              </p:ext>
            </p:extLst>
          </p:nvPr>
        </p:nvGraphicFramePr>
        <p:xfrm>
          <a:off x="457200" y="1269828"/>
          <a:ext cx="8226915" cy="48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69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Short-Term Signals That Regulate Eating</a:t>
            </a:r>
            <a:br>
              <a:rPr lang="en-US" dirty="0" smtClean="0"/>
            </a:br>
            <a:r>
              <a:rPr lang="en-US" dirty="0" smtClean="0"/>
              <a:t>Physiological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Slight drop in blood glucose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Slight increase in insulin – 30 minutes before eating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Ghrelin: </a:t>
            </a:r>
          </a:p>
          <a:p>
            <a:pPr marL="800100" lvl="1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Hormone manufactured in stomach lining </a:t>
            </a:r>
          </a:p>
          <a:p>
            <a:pPr marL="800100" lvl="1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Stimulates secretion of growth hormone by pituitary gland in brain</a:t>
            </a:r>
          </a:p>
          <a:p>
            <a:pPr marL="800100" lvl="1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Stimulates appetite</a:t>
            </a:r>
          </a:p>
          <a:p>
            <a:pPr marL="800100" lvl="1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Blood levels of ghrelin rise sharply before and fall abruptly after meals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Increase in body temperature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Decrease in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metabolism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endParaRPr lang="en-US" sz="24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Glucose and the Motivation to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949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this graph, the red dots depict the effects of insulin </a:t>
            </a:r>
            <a:r>
              <a:rPr lang="en-US" dirty="0" smtClean="0"/>
              <a:t>triggering a </a:t>
            </a:r>
            <a:r>
              <a:rPr lang="en-US" dirty="0"/>
              <a:t>small decline in blood glucose over the course of about 30 minutes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As blood glucose decreases, the person’s subjective </a:t>
            </a:r>
            <a:r>
              <a:rPr lang="en-US" dirty="0" smtClean="0"/>
              <a:t>desire to </a:t>
            </a:r>
            <a:r>
              <a:rPr lang="en-US" dirty="0"/>
              <a:t>eat increases sharply, depicted by the green </a:t>
            </a:r>
            <a:r>
              <a:rPr lang="en-US" dirty="0" smtClean="0"/>
              <a:t>line.</a:t>
            </a:r>
            <a:endParaRPr lang="en-US" dirty="0"/>
          </a:p>
        </p:txBody>
      </p:sp>
      <p:pic>
        <p:nvPicPr>
          <p:cNvPr id="4" name="Picture 3" descr="The figure is a line graph with two sets of data. aThe data show that In this graph, the red dots depict the effects of insulin triggering a small decline in blood glucose over the course of about 30 minutes. &#10;As blood glucose decreases, the person’s subjective desire to eat increases sharply, depicted by the green line.&#10;" title="Figure 8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07" y="1929648"/>
            <a:ext cx="4559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Signals That Regulate Body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of </a:t>
            </a:r>
            <a:r>
              <a:rPr lang="en-US" dirty="0" smtClean="0"/>
              <a:t>the best</a:t>
            </a:r>
            <a:r>
              <a:rPr lang="en-US" dirty="0"/>
              <a:t>-documented internal </a:t>
            </a:r>
            <a:r>
              <a:rPr lang="en-US" dirty="0" smtClean="0"/>
              <a:t>signals that monitor and help in the maintenance of stable body weight over time:</a:t>
            </a:r>
          </a:p>
          <a:p>
            <a:pPr lvl="1"/>
            <a:r>
              <a:rPr lang="en-US" dirty="0" err="1" smtClean="0"/>
              <a:t>Leptin</a:t>
            </a:r>
            <a:endParaRPr lang="en-US" dirty="0" smtClean="0"/>
          </a:p>
          <a:p>
            <a:pPr lvl="1"/>
            <a:r>
              <a:rPr lang="en-US" dirty="0" smtClean="0"/>
              <a:t>Insulin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europeptide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249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Regulating Appetite and </a:t>
            </a:r>
            <a:r>
              <a:rPr lang="en-US" dirty="0" smtClean="0"/>
              <a:t>Body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Multiple signals interact to regulate </a:t>
            </a:r>
            <a:r>
              <a:rPr lang="en-US" dirty="0" smtClean="0"/>
              <a:t>your appetite </a:t>
            </a:r>
            <a:r>
              <a:rPr lang="en-US" dirty="0"/>
              <a:t>and energy expenditure so that you </a:t>
            </a:r>
            <a:r>
              <a:rPr lang="en-US" dirty="0" smtClean="0"/>
              <a:t>maintain a </a:t>
            </a:r>
            <a:r>
              <a:rPr lang="en-US" dirty="0"/>
              <a:t>stable body weight over time.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summarized in </a:t>
            </a:r>
            <a:r>
              <a:rPr lang="en-US" dirty="0"/>
              <a:t>this drawing, your appetite is stimulated (+) </a:t>
            </a:r>
            <a:r>
              <a:rPr lang="en-US" dirty="0" smtClean="0"/>
              <a:t>by increased </a:t>
            </a:r>
            <a:r>
              <a:rPr lang="en-US" dirty="0"/>
              <a:t>levels of ghrelin and neuropeptide Y.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other hand, your appetite is suppressed (-) </a:t>
            </a:r>
            <a:r>
              <a:rPr lang="en-US" dirty="0" smtClean="0"/>
              <a:t>by increased </a:t>
            </a:r>
            <a:r>
              <a:rPr lang="en-US" dirty="0"/>
              <a:t>levels of </a:t>
            </a:r>
            <a:r>
              <a:rPr lang="en-US" dirty="0" err="1"/>
              <a:t>leptin</a:t>
            </a:r>
            <a:r>
              <a:rPr lang="en-US" dirty="0"/>
              <a:t>, insulin, and CCK.</a:t>
            </a:r>
          </a:p>
        </p:txBody>
      </p:sp>
      <p:pic>
        <p:nvPicPr>
          <p:cNvPr id="5" name="Picture 4" descr="Multiple signals interact to regulate your appetite and energy expenditure so that you maintain a stable body weight over time.  &#10;As summarized in this drawing, your appetite is stimulated (+) by increased levels of ghrelin and neuropeptide Y.  &#10;On the other hand, your appetite is suppressed (-) by increased levels of leptin, insulin, and CCK.&#10;" title="Figure 8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15" y="485522"/>
            <a:ext cx="4389127" cy="58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Photo of a lab ra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r="8033"/>
          <a:stretch/>
        </p:blipFill>
        <p:spPr>
          <a:xfrm>
            <a:off x="0" y="-11151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7714" y="174010"/>
            <a:ext cx="6172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Satiation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Signals</a:t>
            </a:r>
          </a:p>
          <a:p>
            <a:pPr algn="l">
              <a:lnSpc>
                <a:spcPts val="3200"/>
              </a:lnSpc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When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to stop eating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144722"/>
            <a:ext cx="3710569" cy="3990836"/>
          </a:xfrm>
          <a:prstGeom prst="rect">
            <a:avLst/>
          </a:prstGeom>
          <a:solidFill>
            <a:srgbClr val="5A8B88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Satiation signals</a:t>
            </a:r>
          </a:p>
          <a:p>
            <a:pPr marL="342900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Stretch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receptors communicating sensory information</a:t>
            </a:r>
          </a:p>
          <a:p>
            <a:pPr marL="342900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Signals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from stomach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(cholecystokinin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[CCK]) slowing rate at which stomach empties </a:t>
            </a:r>
          </a:p>
          <a:p>
            <a:pPr marL="342900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Sensory-specific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satiety: reduced desire to continue consuming a particular food; now we want dessert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394980" y="6220925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Remi</a:t>
            </a:r>
            <a:r>
              <a:rPr lang="en-US" sz="800" dirty="0"/>
              <a:t> </a:t>
            </a:r>
            <a:r>
              <a:rPr lang="en-US" sz="800" dirty="0" err="1"/>
              <a:t>Banali</a:t>
            </a:r>
            <a:r>
              <a:rPr lang="en-US" sz="800" dirty="0"/>
              <a:t>/Liaison</a:t>
            </a:r>
          </a:p>
        </p:txBody>
      </p:sp>
    </p:spTree>
    <p:extLst>
      <p:ext uri="{BB962C8B-B14F-4D97-AF65-F5344CB8AC3E}">
        <p14:creationId xmlns:p14="http://schemas.microsoft.com/office/powerpoint/2010/main" val="9506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Weight and Obesity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1976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8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Excess Weight and Obesity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Prevalence</a:t>
            </a:r>
          </a:p>
          <a:p>
            <a:pPr lvl="1"/>
            <a:r>
              <a:rPr lang="en-US" dirty="0" smtClean="0"/>
              <a:t>More than two-thirds of American adults and almost one-third of children are above their healthy weight.</a:t>
            </a:r>
          </a:p>
          <a:p>
            <a:pPr lvl="1"/>
            <a:r>
              <a:rPr lang="en-US" dirty="0" smtClean="0"/>
              <a:t>Worldwide, one and a half billion adults are overweight.</a:t>
            </a:r>
          </a:p>
          <a:p>
            <a:pPr lvl="1"/>
            <a:r>
              <a:rPr lang="en-US" dirty="0" smtClean="0"/>
              <a:t>Percentage of overweight people increases throughout adulthood, peaking in fifth and sixth decades of life.</a:t>
            </a:r>
          </a:p>
          <a:p>
            <a:r>
              <a:rPr lang="en-US" b="1" dirty="0" smtClean="0"/>
              <a:t>Healthy weight determined by</a:t>
            </a:r>
          </a:p>
          <a:p>
            <a:pPr lvl="1"/>
            <a:r>
              <a:rPr lang="en-US" dirty="0" smtClean="0"/>
              <a:t>Body mass index (BMI): Numerical scale indicating height in relation to weight</a:t>
            </a:r>
          </a:p>
          <a:p>
            <a:pPr lvl="1"/>
            <a:r>
              <a:rPr lang="en-US" dirty="0" smtClean="0"/>
              <a:t>Obesity: Condition characterized by excessive body fat and a BMI equal to or greater than 30.0</a:t>
            </a:r>
          </a:p>
          <a:p>
            <a:pPr lvl="1"/>
            <a:r>
              <a:rPr lang="en-US" dirty="0" smtClean="0"/>
              <a:t>Overweight: Condition characterized by BMI between 25.0 and 29.9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o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501317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31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363671"/>
            <a:ext cx="8229600" cy="1902059"/>
          </a:xfrm>
        </p:spPr>
        <p:txBody>
          <a:bodyPr/>
          <a:lstStyle/>
          <a:p>
            <a:r>
              <a:rPr lang="en-US" b="1" dirty="0" smtClean="0"/>
              <a:t>Motivation: </a:t>
            </a:r>
            <a:r>
              <a:rPr lang="en-US" dirty="0"/>
              <a:t>B</a:t>
            </a:r>
            <a:r>
              <a:rPr lang="en-US" dirty="0" smtClean="0"/>
              <a:t>iological</a:t>
            </a:r>
            <a:r>
              <a:rPr lang="en-US" dirty="0"/>
              <a:t>, emotional</a:t>
            </a:r>
            <a:r>
              <a:rPr lang="en-US" dirty="0" smtClean="0"/>
              <a:t>, cognitive</a:t>
            </a:r>
            <a:r>
              <a:rPr lang="en-US" dirty="0"/>
              <a:t>, or social forces that activate </a:t>
            </a:r>
            <a:r>
              <a:rPr lang="en-US" dirty="0" smtClean="0"/>
              <a:t>and direct behavior.</a:t>
            </a:r>
            <a:br>
              <a:rPr lang="en-US" dirty="0" smtClean="0"/>
            </a:br>
            <a:endParaRPr lang="en-US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287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0" name="Picture 4" descr="http://www.muscle-fitness-supplements.tk/wp-content/uploads/Bmi-index-ch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Involved in Becoming Overweight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factors </a:t>
            </a:r>
            <a:r>
              <a:rPr lang="en-US" dirty="0" smtClean="0"/>
              <a:t>affect how </a:t>
            </a:r>
            <a:r>
              <a:rPr lang="en-US" dirty="0"/>
              <a:t>much people eat and how the calories are </a:t>
            </a:r>
            <a:r>
              <a:rPr lang="en-US" dirty="0" smtClean="0"/>
              <a:t>metabolized.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Supersize it” syndrome</a:t>
            </a:r>
          </a:p>
          <a:p>
            <a:pPr lvl="1"/>
            <a:r>
              <a:rPr lang="en-US" dirty="0"/>
              <a:t>Positive incentive value</a:t>
            </a:r>
          </a:p>
          <a:p>
            <a:pPr lvl="1"/>
            <a:r>
              <a:rPr lang="en-US" dirty="0"/>
              <a:t>Cafeteria diet effect</a:t>
            </a:r>
          </a:p>
          <a:p>
            <a:pPr lvl="1"/>
            <a:r>
              <a:rPr lang="en-US" dirty="0" smtClean="0"/>
              <a:t>Basal metabolic rate (BMR)</a:t>
            </a:r>
          </a:p>
          <a:p>
            <a:pPr lvl="1"/>
            <a:r>
              <a:rPr lang="en-US" dirty="0" smtClean="0"/>
              <a:t>Sedentary lifestyle</a:t>
            </a:r>
          </a:p>
          <a:p>
            <a:pPr lvl="1"/>
            <a:r>
              <a:rPr lang="en-US" dirty="0"/>
              <a:t>Too little sleep</a:t>
            </a:r>
          </a:p>
          <a:p>
            <a:pPr lvl="1"/>
            <a:r>
              <a:rPr lang="en-US" dirty="0" smtClean="0"/>
              <a:t>Individual differences and lifespan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Involved in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variables derail the normal mechanisms of energy homeostasis in obesity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Genetics</a:t>
            </a:r>
            <a:r>
              <a:rPr lang="en-US" dirty="0" smtClean="0"/>
              <a:t>: Genes on multiple genes on multiple chromosomes involved in creating susceptibility to    obesity</a:t>
            </a:r>
          </a:p>
          <a:p>
            <a:pPr lvl="1"/>
            <a:r>
              <a:rPr lang="en-US" b="1" dirty="0" smtClean="0"/>
              <a:t>Environment</a:t>
            </a:r>
            <a:r>
              <a:rPr lang="en-US" dirty="0" smtClean="0"/>
              <a:t>: Availability of ample, easily obtainable high-fat, high-calorie, palatable foods.</a:t>
            </a:r>
          </a:p>
          <a:p>
            <a:pPr lvl="1"/>
            <a:r>
              <a:rPr lang="en-US" b="1" dirty="0" smtClean="0"/>
              <a:t>Metabolism</a:t>
            </a:r>
            <a:r>
              <a:rPr lang="en-US" dirty="0" smtClean="0"/>
              <a:t>: </a:t>
            </a:r>
            <a:r>
              <a:rPr lang="en-US" dirty="0" err="1" smtClean="0"/>
              <a:t>Leptin</a:t>
            </a:r>
            <a:r>
              <a:rPr lang="en-US" dirty="0" smtClean="0"/>
              <a:t> resistance</a:t>
            </a:r>
          </a:p>
          <a:p>
            <a:pPr lvl="1"/>
            <a:r>
              <a:rPr lang="en-US" b="1" dirty="0" smtClean="0"/>
              <a:t>Eating habits</a:t>
            </a:r>
            <a:r>
              <a:rPr lang="en-US" dirty="0" smtClean="0"/>
              <a:t>: Weight cycling; yo-yo dieting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 and Self-Actualization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6956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Contributions</a:t>
            </a:r>
          </a:p>
          <a:p>
            <a:pPr lvl="1"/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ncouraged 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psychology to focus on motivation and development of psychologically healthy people</a:t>
            </a:r>
          </a:p>
          <a:p>
            <a:pPr lvl="1"/>
            <a:endParaRPr lang="en-US" b="1" dirty="0" smtClean="0"/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Critiques</a:t>
            </a:r>
            <a:endParaRPr lang="en-US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Vague and almost impossible to define in a way that would allow it to be tested scientifically </a:t>
            </a:r>
          </a:p>
          <a:p>
            <a:pPr lvl="1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Initial studies on self-actualization were based on limited samples with questionable reliability</a:t>
            </a:r>
          </a:p>
          <a:p>
            <a:pPr lvl="1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Most people do not experience or achieve self-actualization</a:t>
            </a:r>
          </a:p>
          <a:p>
            <a:endParaRPr lang="en-US" dirty="0"/>
          </a:p>
        </p:txBody>
      </p:sp>
      <p:pic>
        <p:nvPicPr>
          <p:cNvPr id="4" name="Picture 3" title="Photo of masl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254" y="2826748"/>
            <a:ext cx="2959100" cy="298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4384" y="5896031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Abraham Maslow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6413500" y="33740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Courtesy of Robert D. Farber University</a:t>
            </a:r>
          </a:p>
          <a:p>
            <a:r>
              <a:rPr lang="en-US" sz="800" dirty="0"/>
              <a:t>Archives at Brandeis University</a:t>
            </a:r>
          </a:p>
        </p:txBody>
      </p:sp>
    </p:spTree>
    <p:extLst>
      <p:ext uri="{BB962C8B-B14F-4D97-AF65-F5344CB8AC3E}">
        <p14:creationId xmlns:p14="http://schemas.microsoft.com/office/powerpoint/2010/main" val="37622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Maslow’s Hierarchy </a:t>
            </a:r>
            <a:r>
              <a:rPr lang="en-US" dirty="0" smtClean="0"/>
              <a:t>of Needs</a:t>
            </a:r>
            <a:endParaRPr lang="en-US" dirty="0"/>
          </a:p>
        </p:txBody>
      </p:sp>
      <p:pic>
        <p:nvPicPr>
          <p:cNvPr id="5" name="Picture 4" descr="The figure is a representation of Maslow's heirarchy ina pyramid. The text reads as follows from the top or smallest portion to the bottom or largest portion. Self-actualization:  achieving one’s  full potential,  including creative  activities.&#10;Esteem needs:  prestige and feelings of accomplishment.&#10;Belongingness and love needs:  intimate relationships, friends.   Safety needs:  security, safety.&#10;Physiological needs:  food, water, warmth, rest.&#10;" title="Figure 8.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181100"/>
            <a:ext cx="8089523" cy="50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Maslow’s Characteristics of Self-Actualized People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63758"/>
              </p:ext>
            </p:extLst>
          </p:nvPr>
        </p:nvGraphicFramePr>
        <p:xfrm>
          <a:off x="635000" y="1536698"/>
          <a:ext cx="8178800" cy="474499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917700"/>
                <a:gridCol w="6261100"/>
              </a:tblGrid>
              <a:tr h="6347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Realism and acceptance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Self-actualized people have accurate perceptions of  themselves, others, and external reality.  </a:t>
                      </a:r>
                    </a:p>
                  </a:txBody>
                  <a:tcPr marT="12700" marB="0" anchor="ctr"/>
                </a:tc>
              </a:tr>
              <a:tr h="10483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Spontaneity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Self-actualized people are spontaneous, natural, and  open in their behavior and thoughts. However, they can  easily conform to conventional rules and expectations  when necessary.  </a:t>
                      </a:r>
                    </a:p>
                  </a:txBody>
                  <a:tcPr marT="12700" marB="0" anchor="ctr"/>
                </a:tc>
              </a:tr>
              <a:tr h="6347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centering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Self-actualized people focus on problems outside  themselves. They often dedicate themselves to a larger  purpose in life.</a:t>
                      </a:r>
                    </a:p>
                  </a:txBody>
                  <a:tcPr marT="12700" marB="0" anchor="ctr"/>
                </a:tc>
              </a:tr>
              <a:tr h="841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Autonomy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Although they accept and enjoy other people, self-actualized  individuals have a strong need for privacy  and independence.</a:t>
                      </a:r>
                    </a:p>
                  </a:txBody>
                  <a:tcPr marT="12700" marB="0" anchor="ctr"/>
                </a:tc>
              </a:tr>
              <a:tr h="6347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freshness of  appreciation 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Self-actualized people continue to appreciate the  simple pleasures of life with awe and wonder.</a:t>
                      </a:r>
                    </a:p>
                  </a:txBody>
                  <a:tcPr marT="12700" marB="0" anchor="ctr"/>
                </a:tc>
              </a:tr>
              <a:tr h="841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 experiences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Self-actualized people commonly have peak  experiences, or moments of intense ecstasy, wonder,  and awe during which their sense of self is lost or  transcended.  </a:t>
                      </a:r>
                    </a:p>
                  </a:txBody>
                  <a:tcPr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6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Deci</a:t>
            </a:r>
            <a:r>
              <a:rPr lang="en-US" dirty="0"/>
              <a:t> and Ryan’s Self-Determination </a:t>
            </a:r>
            <a:r>
              <a:rPr lang="en-US" dirty="0" smtClean="0"/>
              <a:t>Theory (SDT)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SDT proposes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people are actively </a:t>
            </a:r>
            <a:r>
              <a:rPr lang="en-US" dirty="0" smtClean="0"/>
              <a:t>growth- </a:t>
            </a:r>
            <a:r>
              <a:rPr lang="en-US" dirty="0"/>
              <a:t>oriented and </a:t>
            </a:r>
            <a:r>
              <a:rPr lang="en-US" dirty="0" smtClean="0"/>
              <a:t>they </a:t>
            </a:r>
            <a:r>
              <a:rPr lang="en-US" dirty="0"/>
              <a:t>move toward a </a:t>
            </a:r>
            <a:r>
              <a:rPr lang="en-US" dirty="0" smtClean="0"/>
              <a:t>unified sense of </a:t>
            </a:r>
            <a:r>
              <a:rPr lang="en-US" dirty="0"/>
              <a:t>self and integration with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innate and universal psychological needs must be satisfied.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Competence</a:t>
            </a:r>
          </a:p>
          <a:p>
            <a:pPr lvl="1"/>
            <a:r>
              <a:rPr lang="en-US" dirty="0" smtClean="0"/>
              <a:t>Relatedness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Deci</a:t>
            </a:r>
            <a:r>
              <a:rPr lang="en-US" dirty="0"/>
              <a:t> and Ryan’s Self-Determination </a:t>
            </a:r>
            <a:r>
              <a:rPr lang="en-US" dirty="0" smtClean="0"/>
              <a:t>Theory (SDT)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a supportive environment, people pursue activities that satisfy needs. This enhances psychological growth and 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intrinsic motivation.</a:t>
            </a:r>
            <a:b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When people have satisfied needs, they actively internalize and integrate different 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external motivations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as part of identity and personal values.</a:t>
            </a: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Competence and Achievement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Competence motivation </a:t>
            </a:r>
            <a:r>
              <a:rPr lang="en-US" dirty="0" smtClean="0"/>
              <a:t>is displayed as people strive to use their skills to be capable and exercise control.</a:t>
            </a:r>
          </a:p>
          <a:p>
            <a:r>
              <a:rPr lang="en-US" b="1" dirty="0" smtClean="0"/>
              <a:t>Achievement motivation </a:t>
            </a:r>
            <a:r>
              <a:rPr lang="en-US" dirty="0" smtClean="0"/>
              <a:t>involves the drive to excel, succeed, or outperform others at some task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0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Emotion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Three basic </a:t>
            </a:r>
            <a:r>
              <a:rPr lang="en-US" b="1" dirty="0"/>
              <a:t>characteristics </a:t>
            </a:r>
            <a:r>
              <a:rPr lang="en-US" b="1" dirty="0" smtClean="0"/>
              <a:t>commonly associated </a:t>
            </a:r>
            <a:r>
              <a:rPr lang="en-US" b="1" dirty="0"/>
              <a:t>with </a:t>
            </a:r>
            <a:r>
              <a:rPr lang="en-US" b="1" dirty="0" smtClean="0"/>
              <a:t>motivation</a:t>
            </a:r>
          </a:p>
          <a:p>
            <a:pPr lvl="1"/>
            <a:r>
              <a:rPr lang="en-US" dirty="0" smtClean="0"/>
              <a:t>Activation</a:t>
            </a:r>
          </a:p>
          <a:p>
            <a:pPr lvl="1"/>
            <a:r>
              <a:rPr lang="en-US" dirty="0" smtClean="0"/>
              <a:t>Persistence</a:t>
            </a:r>
            <a:endParaRPr lang="en-US" dirty="0"/>
          </a:p>
          <a:p>
            <a:pPr lvl="1"/>
            <a:r>
              <a:rPr lang="en-US" dirty="0" smtClean="0"/>
              <a:t>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Photo of girls on a sports tea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r="5357"/>
          <a:stretch/>
        </p:blipFill>
        <p:spPr>
          <a:xfrm>
            <a:off x="-21772" y="0"/>
            <a:ext cx="9165771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7714" y="174010"/>
            <a:ext cx="793568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Motivational Concepts and Theories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1" y="986985"/>
            <a:ext cx="4232601" cy="5416013"/>
          </a:xfrm>
          <a:prstGeom prst="rect">
            <a:avLst/>
          </a:prstGeom>
          <a:solidFill>
            <a:srgbClr val="5A8B88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Instinct Theories</a:t>
            </a:r>
          </a:p>
          <a:p>
            <a:pPr marL="342900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People are motivated to engage in certain behaviors because of evolutionary programming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the 1920s, instinct theories had fallen out of favor as an explanation of human motivation, primarily because of their lack of explanatory power.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general idea that human behaviors are innate and genetically influenced remained important.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88568" y="6233625"/>
            <a:ext cx="9925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Sharon King Grimm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53569"/>
              </p:ext>
            </p:extLst>
          </p:nvPr>
        </p:nvGraphicFramePr>
        <p:xfrm>
          <a:off x="4775200" y="876300"/>
          <a:ext cx="3975100" cy="55498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7550"/>
                <a:gridCol w="1987550"/>
              </a:tblGrid>
              <a:tr h="504536">
                <a:tc gridSpan="2"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James’s List of Human Instincts</a:t>
                      </a:r>
                      <a:endParaRPr lang="en-US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Attachment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Resentment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Fear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Curiosity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Disgust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Shyness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Rivalry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Sociability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Greediness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Bashfulness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Suspicion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Secretiveness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Hunting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Cleanliness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Play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Modesty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Shame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Love  </a:t>
                      </a:r>
                    </a:p>
                  </a:txBody>
                  <a:tcPr marT="12700" marB="0" anchor="ctr"/>
                </a:tc>
              </a:tr>
              <a:tr h="50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Anger </a:t>
                      </a:r>
                    </a:p>
                  </a:txBody>
                  <a:tcPr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Parental Love  </a:t>
                      </a:r>
                    </a:p>
                  </a:txBody>
                  <a:tcPr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Instinct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3962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Instinct—motives are innate</a:t>
            </a:r>
          </a:p>
          <a:p>
            <a:pPr algn="l"/>
            <a:r>
              <a:rPr lang="en-US" dirty="0" smtClean="0"/>
              <a:t>Fixed Action Patterns—innate instinctual patterns of behavior</a:t>
            </a:r>
          </a:p>
          <a:p>
            <a:pPr lvl="1"/>
            <a:r>
              <a:rPr lang="en-US" sz="2800" dirty="0" smtClean="0"/>
              <a:t>Salmon swimming upstream</a:t>
            </a:r>
          </a:p>
          <a:p>
            <a:pPr lvl="1"/>
            <a:r>
              <a:rPr lang="en-US" sz="2800" dirty="0" smtClean="0"/>
              <a:t>Migration patterns</a:t>
            </a:r>
          </a:p>
          <a:p>
            <a:pPr algn="l"/>
            <a:r>
              <a:rPr lang="en-US" dirty="0" smtClean="0"/>
              <a:t>Evolutionary Perspective</a:t>
            </a:r>
            <a:endParaRPr lang="en-US" dirty="0"/>
          </a:p>
        </p:txBody>
      </p:sp>
      <p:pic>
        <p:nvPicPr>
          <p:cNvPr id="10242" name="Picture 2" descr="http://sites.google.com/site/theanimalbehaviorist/gullfeedingbaby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68880"/>
            <a:ext cx="2918975" cy="219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Drive Theories</a:t>
            </a:r>
          </a:p>
        </p:txBody>
      </p:sp>
      <p:pic>
        <p:nvPicPr>
          <p:cNvPr id="6" name="Content Placeholder 5" title="Photo of girls on a sports team"/>
          <p:cNvPicPr>
            <a:picLocks noGrp="1" noChangeAspect="1"/>
          </p:cNvPicPr>
          <p:nvPr>
            <p:ph idx="1"/>
          </p:nvPr>
        </p:nvPicPr>
        <p:blipFill>
          <a:blip r:embed="rId3"/>
          <a:srcRect t="2173" b="217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549177" y="3781207"/>
            <a:ext cx="4572000" cy="2308324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/>
              <a:t>According to drive theories of motivation,</a:t>
            </a:r>
          </a:p>
          <a:p>
            <a:r>
              <a:rPr lang="en-US" dirty="0"/>
              <a:t>behavior is motivated by biological</a:t>
            </a:r>
          </a:p>
          <a:p>
            <a:r>
              <a:rPr lang="en-US" dirty="0"/>
              <a:t>drives to maintain homeostasis, or an</a:t>
            </a:r>
          </a:p>
          <a:p>
            <a:r>
              <a:rPr lang="en-US" dirty="0"/>
              <a:t>optimal internal balance. Drive theories of motivation are useful in explaining biological motives like hunger, thirst, and fatigue, but are less useful in explaining psychological motives.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55932" y="2029925"/>
            <a:ext cx="9925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Sharon King Grimm</a:t>
            </a:r>
          </a:p>
        </p:txBody>
      </p:sp>
    </p:spTree>
    <p:extLst>
      <p:ext uri="{BB962C8B-B14F-4D97-AF65-F5344CB8AC3E}">
        <p14:creationId xmlns:p14="http://schemas.microsoft.com/office/powerpoint/2010/main" val="13322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12" y="34758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3475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Incentive Motivation</a:t>
            </a:r>
            <a:br>
              <a:rPr lang="en-US" dirty="0" smtClean="0"/>
            </a:br>
            <a:r>
              <a:rPr lang="en-US" dirty="0" smtClean="0"/>
              <a:t>Goal Objects as Motivators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Incentive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theories</a:t>
            </a:r>
            <a:endParaRPr lang="en-US" sz="3200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Behavior is motivated by “pull” of external goals, such as rewards, money, or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recognition.</a:t>
            </a:r>
            <a:endParaRPr lang="en-US" sz="28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Incentive theories based learning principles from Pavlov, Watson, Skinner, and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Tolman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Tolman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stressed importance of cognitive factors and expectation of goal in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motivation.</a:t>
            </a:r>
            <a:endParaRPr lang="en-US" sz="28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Arousal Theory</a:t>
            </a:r>
            <a:br>
              <a:rPr lang="en-US" smtClean="0"/>
            </a:br>
            <a:r>
              <a:rPr lang="en-US" smtClean="0"/>
              <a:t>Optimal Stimulation as a Motivator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1254"/>
            <a:ext cx="3810000" cy="47752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People experience both very high levels of arousal and very low levels of arousal as being quite unpleasant.</a:t>
            </a:r>
          </a:p>
          <a:p>
            <a:r>
              <a:rPr lang="en-US" dirty="0" smtClean="0"/>
              <a:t>When arousal is too low, we experience boredom and become motivated to </a:t>
            </a:r>
            <a:r>
              <a:rPr lang="en-US" i="1" dirty="0" smtClean="0"/>
              <a:t>increase</a:t>
            </a:r>
            <a:r>
              <a:rPr lang="en-US" dirty="0" smtClean="0"/>
              <a:t> arousal.</a:t>
            </a:r>
          </a:p>
          <a:p>
            <a:r>
              <a:rPr lang="en-US" dirty="0" smtClean="0"/>
              <a:t>When arousal is too high, we seek to </a:t>
            </a:r>
            <a:r>
              <a:rPr lang="en-US" i="1" dirty="0" smtClean="0"/>
              <a:t>reduce </a:t>
            </a:r>
            <a:r>
              <a:rPr lang="en-US" dirty="0" smtClean="0"/>
              <a:t>arousal in a less-stimulating environment. </a:t>
            </a:r>
          </a:p>
          <a:p>
            <a:r>
              <a:rPr lang="en-US" dirty="0" smtClean="0"/>
              <a:t>People are motivated to maintain an optimal level of arousal.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76" y="1612401"/>
            <a:ext cx="3073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Humanistic </a:t>
            </a:r>
            <a:r>
              <a:rPr lang="en-US" dirty="0"/>
              <a:t>T</a:t>
            </a:r>
            <a:r>
              <a:rPr lang="en-US" dirty="0" smtClean="0"/>
              <a:t>heory</a:t>
            </a:r>
            <a:br>
              <a:rPr lang="en-US" dirty="0" smtClean="0"/>
            </a:br>
            <a:r>
              <a:rPr lang="en-US" dirty="0" smtClean="0"/>
              <a:t>Human Potential </a:t>
            </a:r>
            <a:r>
              <a:rPr lang="en-US" dirty="0"/>
              <a:t>as a </a:t>
            </a:r>
            <a:r>
              <a:rPr lang="en-US" dirty="0" smtClean="0"/>
              <a:t>Motivator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Rogers and 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Maslow</a:t>
            </a:r>
            <a:endParaRPr lang="en-US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Emphasized importance 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of psychological and cognitive factors in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motivation</a:t>
            </a:r>
            <a:b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Proposed 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that people are motivated to realize their personal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potential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Developed most 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famous humanistic model of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motivation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(Maslow’s 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hierarchy of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needs)</a:t>
            </a: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CKENBURY_7e_CH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HOCKENBURY_7e_CH01.thmx</Template>
  <TotalTime>9103</TotalTime>
  <Words>1905</Words>
  <Application>Microsoft Office PowerPoint</Application>
  <PresentationFormat>On-screen Show (4:3)</PresentationFormat>
  <Paragraphs>240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Aharoni</vt:lpstr>
      <vt:lpstr>Calibri</vt:lpstr>
      <vt:lpstr>HOCKENBURY_7e_CH01</vt:lpstr>
      <vt:lpstr>PowerPoint Presentation</vt:lpstr>
      <vt:lpstr>PowerPoint Presentation</vt:lpstr>
      <vt:lpstr>Motivation and Emotion</vt:lpstr>
      <vt:lpstr>PowerPoint Presentation</vt:lpstr>
      <vt:lpstr>Instinct Theories</vt:lpstr>
      <vt:lpstr>Motivation and Drive Theories</vt:lpstr>
      <vt:lpstr>Incentive Motivation Goal Objects as Motivators</vt:lpstr>
      <vt:lpstr>Arousal Theory Optimal Stimulation as a Motivator</vt:lpstr>
      <vt:lpstr> Humanistic Theory Human Potential as a Motivator </vt:lpstr>
      <vt:lpstr>Hunger and Eating Terms to Learn</vt:lpstr>
      <vt:lpstr>Energy Homeostasis CALORIES CONSUMED = CALORIES EXPENDED </vt:lpstr>
      <vt:lpstr>Short-Term Signals That Regulate Eating Physiological Changes</vt:lpstr>
      <vt:lpstr>Blood Glucose and the Motivation to Eat</vt:lpstr>
      <vt:lpstr>Long-Term Signals That Regulate Body Weight</vt:lpstr>
      <vt:lpstr>Regulating Appetite and Body Weight</vt:lpstr>
      <vt:lpstr>PowerPoint Presentation</vt:lpstr>
      <vt:lpstr>Excess Weight and Obesity</vt:lpstr>
      <vt:lpstr> Excess Weight and Obesity </vt:lpstr>
      <vt:lpstr>PowerPoint Presentation</vt:lpstr>
      <vt:lpstr>PowerPoint Presentation</vt:lpstr>
      <vt:lpstr>Factors Involved in Becoming Overweight</vt:lpstr>
      <vt:lpstr>Factors Involved in Obesity</vt:lpstr>
      <vt:lpstr>Maslow and Self-Actualization</vt:lpstr>
      <vt:lpstr>Maslow’s Hierarchy of Needs</vt:lpstr>
      <vt:lpstr>Maslow’s Characteristics of Self-Actualized People</vt:lpstr>
      <vt:lpstr>Deci and Ryan’s Self-Determination Theory (SDT)</vt:lpstr>
      <vt:lpstr>Deci and Ryan’s Self-Determination Theory (SDT)</vt:lpstr>
      <vt:lpstr>Competence and Achievement Motivation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Origins of Psychology</dc:title>
  <dc:creator>Kim</dc:creator>
  <cp:lastModifiedBy>Suzanne Amiss</cp:lastModifiedBy>
  <cp:revision>390</cp:revision>
  <dcterms:created xsi:type="dcterms:W3CDTF">2012-01-26T16:26:17Z</dcterms:created>
  <dcterms:modified xsi:type="dcterms:W3CDTF">2017-02-09T20:16:19Z</dcterms:modified>
</cp:coreProperties>
</file>