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Source Code Pro"/>
      <p:regular r:id="rId20"/>
      <p:bold r:id="rId21"/>
    </p:embeddedFont>
    <p:embeddedFont>
      <p:font typeface="Oswa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72A7303-F775-41CD-A504-DD2360B44FCF}">
  <a:tblStyle styleId="{F72A7303-F775-41CD-A504-DD2360B44FCF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regular.fntdata"/><Relationship Id="rId11" Type="http://schemas.openxmlformats.org/officeDocument/2006/relationships/slide" Target="slides/slide6.xml"/><Relationship Id="rId22" Type="http://schemas.openxmlformats.org/officeDocument/2006/relationships/font" Target="fonts/Oswald-regular.fntdata"/><Relationship Id="rId10" Type="http://schemas.openxmlformats.org/officeDocument/2006/relationships/slide" Target="slides/slide5.xml"/><Relationship Id="rId21" Type="http://schemas.openxmlformats.org/officeDocument/2006/relationships/font" Target="fonts/SourceCodePr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swa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53" name="Shape 53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12000"/>
            </a:lvl1pPr>
            <a:lvl2pPr lvl="1">
              <a:spcBef>
                <a:spcPts val="0"/>
              </a:spcBef>
              <a:buSzPct val="100000"/>
              <a:defRPr sz="12000"/>
            </a:lvl2pPr>
            <a:lvl3pPr lvl="2">
              <a:spcBef>
                <a:spcPts val="0"/>
              </a:spcBef>
              <a:buSzPct val="100000"/>
              <a:defRPr sz="12000"/>
            </a:lvl3pPr>
            <a:lvl4pPr lvl="3">
              <a:spcBef>
                <a:spcPts val="0"/>
              </a:spcBef>
              <a:buSzPct val="100000"/>
              <a:defRPr sz="12000"/>
            </a:lvl4pPr>
            <a:lvl5pPr lvl="4">
              <a:spcBef>
                <a:spcPts val="0"/>
              </a:spcBef>
              <a:buSzPct val="100000"/>
              <a:defRPr sz="12000"/>
            </a:lvl5pPr>
            <a:lvl6pPr lvl="5">
              <a:spcBef>
                <a:spcPts val="0"/>
              </a:spcBef>
              <a:buSzPct val="100000"/>
              <a:defRPr sz="12000"/>
            </a:lvl6pPr>
            <a:lvl7pPr lvl="6">
              <a:spcBef>
                <a:spcPts val="0"/>
              </a:spcBef>
              <a:buSzPct val="100000"/>
              <a:defRPr sz="12000"/>
            </a:lvl7pPr>
            <a:lvl8pPr lvl="7">
              <a:spcBef>
                <a:spcPts val="0"/>
              </a:spcBef>
              <a:buSzPct val="100000"/>
              <a:defRPr sz="12000"/>
            </a:lvl8pPr>
            <a:lvl9pPr lvl="8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1" name="Shape 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35" name="Shape 35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618203"/>
            <a:ext cx="2808000" cy="295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en.wikipedia.org/wiki/Republican_Party_(United_States)" TargetMode="External"/><Relationship Id="rId4" Type="http://schemas.openxmlformats.org/officeDocument/2006/relationships/hyperlink" Target="https://en.wikipedia.org/wiki/Democratic_Party_(United_States)" TargetMode="External"/><Relationship Id="rId9" Type="http://schemas.openxmlformats.org/officeDocument/2006/relationships/hyperlink" Target="https://en.wikipedia.org/wiki/Republican_Party_(United_States)" TargetMode="External"/><Relationship Id="rId5" Type="http://schemas.openxmlformats.org/officeDocument/2006/relationships/hyperlink" Target="https://en.wikipedia.org/wiki/Independent_(United_States)" TargetMode="External"/><Relationship Id="rId6" Type="http://schemas.openxmlformats.org/officeDocument/2006/relationships/image" Target="../media/image12.png"/><Relationship Id="rId7" Type="http://schemas.openxmlformats.org/officeDocument/2006/relationships/image" Target="../media/image4.png"/><Relationship Id="rId8" Type="http://schemas.openxmlformats.org/officeDocument/2006/relationships/hyperlink" Target="https://en.wikipedia.org/wiki/Democratic_Party_(United_States)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Political Parties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Many Parties? TWO PARTIES!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Local v. National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Reasons: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History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Tradition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Electoral System</a:t>
            </a:r>
          </a:p>
          <a:p>
            <a:pPr indent="-228600" lvl="2" marL="1371600" rtl="0">
              <a:spcBef>
                <a:spcPts val="0"/>
              </a:spcBef>
            </a:pPr>
            <a:r>
              <a:rPr b="1" lang="en" u="sng"/>
              <a:t>Single member district, winner-take-all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Election Laws</a:t>
            </a: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</a:pPr>
            <a:r>
              <a:rPr lang="en" sz="1400"/>
              <a:t>How do you join?</a:t>
            </a:r>
          </a:p>
        </p:txBody>
      </p:sp>
      <p:graphicFrame>
        <p:nvGraphicFramePr>
          <p:cNvPr id="129" name="Shape 129"/>
          <p:cNvGraphicFramePr/>
          <p:nvPr/>
        </p:nvGraphicFramePr>
        <p:xfrm>
          <a:off x="557775" y="382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{F72A7303-F775-41CD-A504-DD2360B44FCF}</a:tableStyleId>
              </a:tblPr>
              <a:tblGrid>
                <a:gridCol w="3619500"/>
                <a:gridCol w="3619500"/>
              </a:tblGrid>
              <a:tr h="1556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Strengths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Weaknesses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0" name="Shape 130"/>
          <p:cNvSpPr txBox="1"/>
          <p:nvPr/>
        </p:nvSpPr>
        <p:spPr>
          <a:xfrm rot="1214308">
            <a:off x="6516987" y="732862"/>
            <a:ext cx="1995500" cy="1849044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Jamaica and Malta are the only other countries with a two party system!!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Structure of the Two Parties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en"/>
              <a:t>National Convention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Officially choose Presidential Candidate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Party Platform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National Committee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National </a:t>
            </a:r>
            <a:r>
              <a:rPr lang="en"/>
              <a:t>Chairperson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Handles business in between presidential elections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Fundraising, unify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Congressional Campaign Committee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9625" y="75150"/>
            <a:ext cx="3427600" cy="178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2549" y="3299125"/>
            <a:ext cx="1558325" cy="16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6845" y="2557775"/>
            <a:ext cx="1666774" cy="241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Squad Up!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How many third party political parties can you name?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Can you name any third party presidential candidates?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Would you vote for a third party candidate? Why or why not?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150" y="2830024"/>
            <a:ext cx="7880823" cy="208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Third Party Candidates</a:t>
            </a:r>
          </a:p>
        </p:txBody>
      </p:sp>
      <p:graphicFrame>
        <p:nvGraphicFramePr>
          <p:cNvPr id="152" name="Shape 152"/>
          <p:cNvGraphicFramePr/>
          <p:nvPr/>
        </p:nvGraphicFramePr>
        <p:xfrm>
          <a:off x="361925" y="1415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{F72A7303-F775-41CD-A504-DD2360B44FCF}</a:tableStyleId>
              </a:tblPr>
              <a:tblGrid>
                <a:gridCol w="1906375"/>
                <a:gridCol w="1809750"/>
                <a:gridCol w="1809750"/>
                <a:gridCol w="18097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Ross Perot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Independent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Reform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1992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1996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4A86E8"/>
                          </a:solidFill>
                        </a:rPr>
                        <a:t>18.9%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8.4%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Ralph Nader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Green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2000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2004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2008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2.74%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.38%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N/A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Gary Johnson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Libertarian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2012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2016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0.99%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3.3%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Jill Stein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Green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2012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2016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.36%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1.1%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Tomorrow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1954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Third Parties in the United States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You will need your textbook to complete an activity.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232775" y="422475"/>
            <a:ext cx="8520600" cy="572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Squad Up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31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Brainstorm/Discuss the following questions with your squad: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en" sz="2400"/>
              <a:t>Define Political Party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en" sz="2400"/>
              <a:t>How many US Political Parties can you name?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en" sz="2400"/>
              <a:t>What do Political Parties do?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Be prepared to share with the class!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Are They?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 u="sng">
                <a:solidFill>
                  <a:srgbClr val="FF0000"/>
                </a:solidFill>
              </a:rPr>
              <a:t>Main Goal</a:t>
            </a:r>
            <a:r>
              <a:rPr lang="en"/>
              <a:t>: Influence gov by </a:t>
            </a:r>
            <a:r>
              <a:rPr b="1" lang="en" u="sng">
                <a:solidFill>
                  <a:srgbClr val="FF0000"/>
                </a:solidFill>
              </a:rPr>
              <a:t>winning elections</a:t>
            </a:r>
            <a:r>
              <a:rPr lang="en"/>
              <a:t> and holding public office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Three Parts 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Party Organization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Party in Government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Party in the Electorate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Do they even do anything?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51300" y="1586950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b="1" lang="en"/>
              <a:t>Link people to the government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Will of the people is known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b="1" lang="en"/>
              <a:t>Nominate Candidates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Select candidates for voters to choose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b="1" lang="en"/>
              <a:t>Inform and Activate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Knowledge and participation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b="1" lang="en"/>
              <a:t>Governing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Partisanship→ winner makes the rules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b="1" lang="en"/>
              <a:t>Watchdog’s</a:t>
            </a:r>
            <a:r>
              <a:rPr lang="en"/>
              <a:t> 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Minority Party→ holds majority accountable, high scrutiny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Squad Up!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Of all of the functions of the Political Party, which do you think is most important and why?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699" y="2491774"/>
            <a:ext cx="8624600" cy="249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One Party Politics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National Level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Dictatorships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China, North Korea, Cuba, Laos, Vietnam, Eritrea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Local Level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One party consistently wins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425" y="3211127"/>
            <a:ext cx="1418674" cy="174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5375" y="3239075"/>
            <a:ext cx="1692875" cy="169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9896" y="3287771"/>
            <a:ext cx="1595450" cy="15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Multiparty System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en" u="sng"/>
              <a:t>THE MOST COMMON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Germany, Ireland, Italy, Denmark, France, etc.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Argentina, Brazil, Mexico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New </a:t>
            </a:r>
            <a:r>
              <a:rPr lang="en"/>
              <a:t>Zealand</a:t>
            </a:r>
            <a:r>
              <a:rPr lang="en"/>
              <a:t>, Australia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Parties based on specific issue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04" name="Shape 104"/>
          <p:cNvGraphicFramePr/>
          <p:nvPr/>
        </p:nvGraphicFramePr>
        <p:xfrm>
          <a:off x="1058275" y="3364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{F72A7303-F775-41CD-A504-DD2360B44FCF}</a:tableStyleId>
              </a:tblPr>
              <a:tblGrid>
                <a:gridCol w="3619500"/>
                <a:gridCol w="3619500"/>
              </a:tblGrid>
              <a:tr h="3811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Strengths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Weaknesses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spcBef>
                          <a:spcPts val="0"/>
                        </a:spcBef>
                        <a:buChar char="●"/>
                      </a:pPr>
                      <a:r>
                        <a:rPr lang="en"/>
                        <a:t>Broader Representation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●"/>
                      </a:pPr>
                      <a:r>
                        <a:rPr lang="en"/>
                        <a:t>Parties are forced to compromise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spcBef>
                          <a:spcPts val="0"/>
                        </a:spcBef>
                        <a:buChar char="●"/>
                      </a:pPr>
                      <a:r>
                        <a:rPr lang="en"/>
                        <a:t>Not one party has majority (form </a:t>
                      </a:r>
                      <a:r>
                        <a:rPr b="1" lang="en" u="sng">
                          <a:solidFill>
                            <a:srgbClr val="FF0000"/>
                          </a:solidFill>
                        </a:rPr>
                        <a:t>coalitions</a:t>
                      </a:r>
                      <a:r>
                        <a:rPr lang="en"/>
                        <a:t>)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●"/>
                      </a:pPr>
                      <a:r>
                        <a:rPr lang="en"/>
                        <a:t>Instability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429000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1206600" y="2040225"/>
            <a:ext cx="13206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Italian Senate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4175" y="278100"/>
            <a:ext cx="3429000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6028175" y="2222925"/>
            <a:ext cx="17610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Japanese House of Representatives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700" y="2649225"/>
            <a:ext cx="34290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3951575" y="3474375"/>
            <a:ext cx="14820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England’s House of Commons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4294967295" type="body"/>
          </p:nvPr>
        </p:nvSpPr>
        <p:spPr>
          <a:xfrm>
            <a:off x="161075" y="2634300"/>
            <a:ext cx="2469600" cy="161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lang="en" sz="1400">
                <a:solidFill>
                  <a:srgbClr val="222222"/>
                </a:solidFill>
                <a:highlight>
                  <a:srgbClr val="F8F9FA"/>
                </a:highlight>
              </a:rPr>
              <a:t>Senate membership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  <a:highlight>
                  <a:srgbClr val="900000"/>
                </a:highlight>
              </a:rPr>
              <a:t> </a:t>
            </a:r>
            <a:r>
              <a:rPr lang="en" sz="1400">
                <a:solidFill>
                  <a:srgbClr val="222222"/>
                </a:solidFill>
                <a:highlight>
                  <a:srgbClr val="F8F9FA"/>
                </a:highlight>
              </a:rPr>
              <a:t> 52 </a:t>
            </a:r>
            <a:r>
              <a:rPr lang="en" sz="1400" u="sng">
                <a:solidFill>
                  <a:srgbClr val="0B0080"/>
                </a:solidFill>
                <a:highlight>
                  <a:srgbClr val="F8F9FA"/>
                </a:highlight>
                <a:hlinkClick r:id="rId3"/>
              </a:rPr>
              <a:t>Republicans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  <a:highlight>
                  <a:srgbClr val="000090"/>
                </a:highlight>
              </a:rPr>
              <a:t> </a:t>
            </a:r>
            <a:r>
              <a:rPr lang="en" sz="1400">
                <a:solidFill>
                  <a:srgbClr val="222222"/>
                </a:solidFill>
                <a:highlight>
                  <a:srgbClr val="F8F9FA"/>
                </a:highlight>
              </a:rPr>
              <a:t> 46 </a:t>
            </a:r>
            <a:r>
              <a:rPr lang="en" sz="1400" u="sng">
                <a:solidFill>
                  <a:srgbClr val="0B0080"/>
                </a:solidFill>
                <a:highlight>
                  <a:srgbClr val="F8F9FA"/>
                </a:highlight>
                <a:hlinkClick r:id="rId4"/>
              </a:rPr>
              <a:t>Democrats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  <a:highlight>
                  <a:srgbClr val="9999FF"/>
                </a:highlight>
              </a:rPr>
              <a:t> </a:t>
            </a:r>
            <a:r>
              <a:rPr lang="en" sz="1400">
                <a:solidFill>
                  <a:srgbClr val="222222"/>
                </a:solidFill>
                <a:highlight>
                  <a:srgbClr val="F8F9FA"/>
                </a:highlight>
              </a:rPr>
              <a:t> 2 </a:t>
            </a:r>
            <a:r>
              <a:rPr lang="en" sz="1400" u="sng">
                <a:solidFill>
                  <a:srgbClr val="0B0080"/>
                </a:solidFill>
                <a:highlight>
                  <a:srgbClr val="F8F9FA"/>
                </a:highlight>
                <a:hlinkClick r:id="rId5"/>
              </a:rPr>
              <a:t>Independents</a:t>
            </a:r>
            <a:r>
              <a:rPr lang="en" sz="1400">
                <a:solidFill>
                  <a:srgbClr val="222222"/>
                </a:solidFill>
                <a:highlight>
                  <a:srgbClr val="F8F9FA"/>
                </a:highlight>
              </a:rPr>
              <a:t> caucusing with Democrats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1080" y="143480"/>
            <a:ext cx="4455425" cy="22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62175" y="369900"/>
            <a:ext cx="4014775" cy="20629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5530050" y="17395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222222"/>
                </a:solidFill>
                <a:highlight>
                  <a:srgbClr val="F8F9FA"/>
                </a:highlight>
              </a:rPr>
              <a:t>Partisan House membership</a:t>
            </a:r>
            <a:r>
              <a:rPr lang="en">
                <a:solidFill>
                  <a:srgbClr val="222222"/>
                </a:solidFill>
                <a:highlight>
                  <a:srgbClr val="F8F9FA"/>
                </a:highlight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rgbClr val="222222"/>
                </a:solidFill>
                <a:highlight>
                  <a:srgbClr val="F8F9FA"/>
                </a:highlight>
              </a:rPr>
              <a:t>on April 15, 2017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90"/>
                </a:solidFill>
                <a:highlight>
                  <a:srgbClr val="000090"/>
                </a:highlight>
              </a:rPr>
              <a:t>    </a:t>
            </a:r>
            <a:r>
              <a:rPr lang="en">
                <a:solidFill>
                  <a:srgbClr val="222222"/>
                </a:solidFill>
                <a:highlight>
                  <a:srgbClr val="F8F9FA"/>
                </a:highlight>
              </a:rPr>
              <a:t> 194 </a:t>
            </a:r>
            <a:r>
              <a:rPr lang="en" u="sng">
                <a:solidFill>
                  <a:srgbClr val="0B0080"/>
                </a:solidFill>
                <a:highlight>
                  <a:srgbClr val="F8F9FA"/>
                </a:highlight>
                <a:hlinkClick r:id="rId8"/>
              </a:rPr>
              <a:t>Democrats</a:t>
            </a:r>
            <a:r>
              <a:rPr lang="en">
                <a:solidFill>
                  <a:srgbClr val="222222"/>
                </a:solidFill>
                <a:highlight>
                  <a:srgbClr val="F8F9FA"/>
                </a:highlight>
              </a:rPr>
              <a:t> </a:t>
            </a:r>
            <a:r>
              <a:rPr lang="en">
                <a:solidFill>
                  <a:srgbClr val="FFFFFF"/>
                </a:solidFill>
                <a:highlight>
                  <a:srgbClr val="FFFFFF"/>
                </a:highlight>
              </a:rPr>
              <a:t>    </a:t>
            </a:r>
            <a:r>
              <a:rPr lang="en">
                <a:solidFill>
                  <a:srgbClr val="222222"/>
                </a:solidFill>
                <a:highlight>
                  <a:srgbClr val="F8F9FA"/>
                </a:highlight>
              </a:rPr>
              <a:t> 1 </a:t>
            </a:r>
            <a:r>
              <a:rPr i="1" lang="en">
                <a:solidFill>
                  <a:srgbClr val="222222"/>
                </a:solidFill>
                <a:highlight>
                  <a:srgbClr val="F8F9FA"/>
                </a:highlight>
              </a:rPr>
              <a:t>Vacant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900000"/>
                </a:solidFill>
                <a:highlight>
                  <a:srgbClr val="900000"/>
                </a:highlight>
              </a:rPr>
              <a:t>    </a:t>
            </a:r>
            <a:r>
              <a:rPr lang="en">
                <a:solidFill>
                  <a:srgbClr val="222222"/>
                </a:solidFill>
                <a:highlight>
                  <a:srgbClr val="F8F9FA"/>
                </a:highlight>
              </a:rPr>
              <a:t> 240 </a:t>
            </a:r>
            <a:r>
              <a:rPr lang="en" u="sng">
                <a:solidFill>
                  <a:srgbClr val="0B0080"/>
                </a:solidFill>
                <a:highlight>
                  <a:srgbClr val="F8F9FA"/>
                </a:highlight>
                <a:hlinkClick r:id="rId9"/>
              </a:rPr>
              <a:t>Republicans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