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Source Code Pro"/>
      <p:regular r:id="rId23"/>
      <p:bold r:id="rId24"/>
    </p:embeddedFont>
    <p:embeddedFont>
      <p:font typeface="Alfa Slab On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42EA803-E7DB-40CF-84DA-6F6774CD598E}">
  <a:tblStyle styleId="{642EA803-E7DB-40CF-84DA-6F6774CD598E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448" y="338251"/>
            <a:ext cx="5946222" cy="45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676" y="0"/>
            <a:ext cx="7276643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Voting Process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Early Voting is growing</a:t>
            </a:r>
          </a:p>
          <a:p>
            <a:pPr indent="-342900" lvl="1" marL="914400" rtl="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b="1" lang="en" sz="1800" u="sng">
                <a:solidFill>
                  <a:schemeClr val="accent3"/>
                </a:solidFill>
              </a:rPr>
              <a:t>Absentee Voting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Most states have a “no excuse” ballot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College, Military, traveling, ill, etc.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Formalized early voting</a:t>
            </a:r>
          </a:p>
          <a:p>
            <a:pPr indent="-342900" lvl="0" marL="457200" rtl="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b="1" lang="en" sz="1800" u="sng">
                <a:solidFill>
                  <a:schemeClr val="accent3"/>
                </a:solidFill>
              </a:rPr>
              <a:t>Coattail Effect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en" sz="1800"/>
              <a:t>C</a:t>
            </a:r>
            <a:r>
              <a:rPr lang="en" sz="1800"/>
              <a:t>andidates ride the coattails of other candidates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624" y="1291849"/>
            <a:ext cx="4389675" cy="31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Voting Process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86575" y="1152475"/>
            <a:ext cx="8445600" cy="370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You live in a </a:t>
            </a:r>
            <a:r>
              <a:rPr lang="en" u="sng">
                <a:solidFill>
                  <a:schemeClr val="accent3"/>
                </a:solidFill>
              </a:rPr>
              <a:t>precinct</a:t>
            </a:r>
            <a:r>
              <a:rPr lang="en"/>
              <a:t>, you go to your </a:t>
            </a:r>
            <a:r>
              <a:rPr lang="en" u="sng">
                <a:solidFill>
                  <a:schemeClr val="accent3"/>
                </a:solidFill>
              </a:rPr>
              <a:t>polling place</a:t>
            </a:r>
            <a:r>
              <a:rPr lang="en"/>
              <a:t>, to cast your </a:t>
            </a:r>
            <a:r>
              <a:rPr lang="en" u="sng">
                <a:solidFill>
                  <a:schemeClr val="accent3"/>
                </a:solidFill>
              </a:rPr>
              <a:t>ballot.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7 or 8 AM to 7 or 8 PM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Types of Ballots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Paper with Optical Scanners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Electronic/Touch Screen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Malfunction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No paper record of choices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Hacked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Characteristics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Office Grouped</a:t>
            </a:r>
          </a:p>
          <a:p>
            <a:pPr indent="-228600" lvl="2" marL="1371600" rtl="0">
              <a:spcBef>
                <a:spcPts val="0"/>
              </a:spcBef>
              <a:buClr>
                <a:schemeClr val="accent3"/>
              </a:buClr>
            </a:pPr>
            <a:r>
              <a:rPr lang="en" u="sng">
                <a:solidFill>
                  <a:schemeClr val="accent3"/>
                </a:solidFill>
              </a:rPr>
              <a:t>Party Column (Indiana Ballot)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Counting Votes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Electronically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Hanging Chads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774" y="1888150"/>
            <a:ext cx="4015750" cy="2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Indiana Voting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Indiana Ballot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Nominees are placed in Party Columns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Polls close at 6 (1 of 3 states!)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You can vote in primaries if you are 17!!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Must be 18 on or before general election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600" y="1152473"/>
            <a:ext cx="2433975" cy="25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Voting Behavior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247275" y="996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Voter Turnout in Elections</a:t>
            </a:r>
          </a:p>
        </p:txBody>
      </p:sp>
      <p:graphicFrame>
        <p:nvGraphicFramePr>
          <p:cNvPr id="70" name="Shape 70"/>
          <p:cNvGraphicFramePr/>
          <p:nvPr/>
        </p:nvGraphicFramePr>
        <p:xfrm>
          <a:off x="72025" y="85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{642EA803-E7DB-40CF-84DA-6F6774CD598E}</a:tableStyleId>
              </a:tblPr>
              <a:tblGrid>
                <a:gridCol w="3734925"/>
                <a:gridCol w="3734925"/>
              </a:tblGrid>
              <a:tr h="425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Election Year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% Voting Age Population</a:t>
                      </a:r>
                    </a:p>
                  </a:txBody>
                  <a:tcPr marT="91425" marB="91425" marR="91425" marL="91425"/>
                </a:tc>
              </a:tr>
              <a:tr h="4259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2004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60.4%</a:t>
                      </a:r>
                    </a:p>
                  </a:txBody>
                  <a:tcPr marT="91425" marB="91425" marR="91425" marL="91425"/>
                </a:tc>
              </a:tr>
              <a:tr h="4259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2008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62.3%</a:t>
                      </a:r>
                    </a:p>
                  </a:txBody>
                  <a:tcPr marT="91425" marB="91425" marR="91425" marL="91425"/>
                </a:tc>
              </a:tr>
              <a:tr h="4259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57.5%</a:t>
                      </a:r>
                    </a:p>
                  </a:txBody>
                  <a:tcPr marT="91425" marB="91425" marR="91425" marL="91425"/>
                </a:tc>
              </a:tr>
              <a:tr h="4259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55.5% (Estimated)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71" name="Shape 71"/>
          <p:cNvGraphicFramePr/>
          <p:nvPr/>
        </p:nvGraphicFramePr>
        <p:xfrm>
          <a:off x="141800" y="32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{642EA803-E7DB-40CF-84DA-6F6774CD598E}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Country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% Voting Age Population (2017)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South Korea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77.9%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France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67.9%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United Kingdom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65.4%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2" name="Shape 72"/>
          <p:cNvSpPr txBox="1"/>
          <p:nvPr/>
        </p:nvSpPr>
        <p:spPr>
          <a:xfrm>
            <a:off x="7688400" y="923475"/>
            <a:ext cx="1331400" cy="37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000" u="sng">
                <a:solidFill>
                  <a:schemeClr val="accent3"/>
                </a:solidFill>
              </a:rPr>
              <a:t>Off-Year Elections:</a:t>
            </a:r>
            <a:r>
              <a:rPr lang="en" sz="2000"/>
              <a:t> Have even lower voter turnouts!!!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28850" y="182550"/>
            <a:ext cx="8574600" cy="6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Reasons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128850" y="182550"/>
            <a:ext cx="8703300" cy="357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b="1" lang="en" sz="1600" u="sng">
                <a:solidFill>
                  <a:schemeClr val="accent3"/>
                </a:solidFill>
              </a:rPr>
              <a:t>Ballot Fatigue</a:t>
            </a:r>
            <a:r>
              <a:rPr lang="en" sz="1600"/>
              <a:t>→ further down you go=less votes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State and Local Elections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Non-Voters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No matter who wins, things will be fine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Distrust the government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Low </a:t>
            </a:r>
            <a:r>
              <a:rPr b="1" lang="en" sz="1600" u="sng">
                <a:solidFill>
                  <a:schemeClr val="accent3"/>
                </a:solidFill>
              </a:rPr>
              <a:t>Political Efficacy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Too Busy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Election procedures</a:t>
            </a:r>
          </a:p>
          <a:p>
            <a:pPr indent="-330200" lvl="2" marL="1371600" rtl="0">
              <a:spcBef>
                <a:spcPts val="0"/>
              </a:spcBef>
              <a:buSzPct val="100000"/>
            </a:pPr>
            <a:r>
              <a:rPr lang="en" sz="1600"/>
              <a:t>Long lines, long ballots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Bad Weather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Time Zone Fallout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b="1" lang="en" sz="1600" u="sng">
                <a:solidFill>
                  <a:schemeClr val="accent3"/>
                </a:solidFill>
              </a:rPr>
              <a:t>Lack of Interest</a:t>
            </a:r>
            <a:r>
              <a:rPr lang="en" sz="1600"/>
              <a:t>, Forgot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Week Day Elections, Work Hours, Non-Holiday</a:t>
            </a:r>
          </a:p>
        </p:txBody>
      </p:sp>
      <p:sp>
        <p:nvSpPr>
          <p:cNvPr id="79" name="Shape 79"/>
          <p:cNvSpPr txBox="1"/>
          <p:nvPr/>
        </p:nvSpPr>
        <p:spPr>
          <a:xfrm rot="1405420">
            <a:off x="4554099" y="2130369"/>
            <a:ext cx="1253500" cy="16038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/>
              <a:t>Choose 3 of the reasons to write down!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231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Demographics and Voting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68975" y="9198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 algn="ctr">
              <a:spcBef>
                <a:spcPts val="0"/>
              </a:spcBef>
              <a:buSzPct val="100000"/>
            </a:pPr>
            <a:r>
              <a:rPr lang="en" sz="3600"/>
              <a:t>Which demographic groups typically vote for Republicans? Democrats?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votes more?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Source Code Pro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Education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Source Code Pro"/>
            </a:pPr>
            <a:r>
              <a:rPr lang="en" sz="18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More education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&gt;</a:t>
            </a:r>
            <a:r>
              <a:rPr lang="en" sz="18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Less education</a:t>
            </a:r>
          </a:p>
          <a:p>
            <a:pPr indent="-228600" lvl="0" marL="457200" rtl="0">
              <a:spcBef>
                <a:spcPts val="0"/>
              </a:spcBef>
              <a:buFont typeface="Source Code Pro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Age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Source Code Pro"/>
            </a:pPr>
            <a:r>
              <a:rPr lang="en" sz="18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old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&gt;</a:t>
            </a:r>
            <a:r>
              <a:rPr lang="en" sz="18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young</a:t>
            </a:r>
          </a:p>
          <a:p>
            <a:pPr indent="-228600" lvl="0" marL="457200" rtl="0">
              <a:spcBef>
                <a:spcPts val="0"/>
              </a:spcBef>
              <a:buFont typeface="Source Code Pro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Race and Ethnicity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Source Code Pro"/>
            </a:pPr>
            <a:r>
              <a:rPr lang="en" sz="18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Non-Hispanic whites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&gt;</a:t>
            </a:r>
            <a:r>
              <a:rPr lang="en" sz="18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Minorities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Source Code Pro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2008 Election and the African American Vote</a:t>
            </a:r>
          </a:p>
          <a:p>
            <a:pPr indent="-228600" lvl="0" marL="457200" rtl="0">
              <a:spcBef>
                <a:spcPts val="0"/>
              </a:spcBef>
              <a:buFont typeface="Source Code Pro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Gender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Source Code Pro"/>
            </a:pPr>
            <a:r>
              <a:rPr lang="en" sz="18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Women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&gt;</a:t>
            </a:r>
            <a:r>
              <a:rPr lang="en" sz="18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Men</a:t>
            </a:r>
          </a:p>
          <a:p>
            <a:pPr indent="-228600" lvl="0" marL="457200" rtl="0">
              <a:spcBef>
                <a:spcPts val="0"/>
              </a:spcBef>
              <a:buFont typeface="Source Code Pro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Marital Status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Source Code Pro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Married&gt;Single</a:t>
            </a:r>
          </a:p>
          <a:p>
            <a:pPr indent="-228600" lvl="0" marL="457200" rtl="0">
              <a:spcBef>
                <a:spcPts val="0"/>
              </a:spcBef>
              <a:buFont typeface="Source Code Pro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Government Employees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171800" y="147775"/>
            <a:ext cx="8596200" cy="100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best way to predict how someone will vote?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209600" y="12706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b="1" lang="en" sz="1400" u="sng">
                <a:solidFill>
                  <a:schemeClr val="accent3"/>
                </a:solidFill>
              </a:rPr>
              <a:t>Party Identification</a:t>
            </a:r>
          </a:p>
          <a:p>
            <a:pPr indent="-228600" lvl="1" marL="914400" rtl="0">
              <a:spcBef>
                <a:spcPts val="0"/>
              </a:spcBef>
              <a:buClr>
                <a:schemeClr val="accent3"/>
              </a:buClr>
            </a:pPr>
            <a:r>
              <a:rPr b="1" lang="en" u="sng">
                <a:solidFill>
                  <a:schemeClr val="accent3"/>
                </a:solidFill>
              </a:rPr>
              <a:t>Straight-Ticket Voting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Independent Voters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Determine elections</a:t>
            </a:r>
          </a:p>
          <a:p>
            <a:pPr indent="-228600" lvl="2" marL="1371600" rtl="0">
              <a:spcBef>
                <a:spcPts val="0"/>
              </a:spcBef>
              <a:buClr>
                <a:schemeClr val="accent3"/>
              </a:buClr>
            </a:pPr>
            <a:r>
              <a:rPr b="1" lang="en" u="sng">
                <a:solidFill>
                  <a:schemeClr val="accent3"/>
                </a:solidFill>
              </a:rPr>
              <a:t>Split-Ticket Voting</a:t>
            </a:r>
          </a:p>
          <a:p>
            <a:pPr indent="-228600" lvl="0" marL="457200" rtl="0">
              <a:spcBef>
                <a:spcPts val="0"/>
              </a:spcBef>
              <a:buClr>
                <a:schemeClr val="accent3"/>
              </a:buClr>
            </a:pPr>
            <a:r>
              <a:rPr b="1" lang="en" u="sng">
                <a:solidFill>
                  <a:schemeClr val="accent3"/>
                </a:solidFill>
              </a:rPr>
              <a:t>Political Efficacy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Belief that your voice matters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Candidates and Issues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/>
              <a:t>Difference=turnout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362" y="1270600"/>
            <a:ext cx="4695825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Squad Up!!!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If you had a 20 minute meeting with your federal representatives (HoR and Senate) what issues would you discuss with them? What would you like to see changed?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Voting Process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 u="sng"/>
              <a:t>Most election law is </a:t>
            </a:r>
            <a:r>
              <a:rPr b="1" lang="en" sz="2400" u="sng">
                <a:solidFill>
                  <a:schemeClr val="accent3"/>
                </a:solidFill>
              </a:rPr>
              <a:t>STATE</a:t>
            </a:r>
            <a:r>
              <a:rPr b="1" lang="en" sz="2400" u="sng"/>
              <a:t>, not federal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Federal Election Law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Congress chooses time, place, and manner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Regulate presidential election process</a:t>
            </a:r>
          </a:p>
          <a:p>
            <a:pPr indent="-381000" lvl="2" marL="1371600" rtl="0">
              <a:spcBef>
                <a:spcPts val="0"/>
              </a:spcBef>
              <a:buSzPct val="100000"/>
            </a:pPr>
            <a:r>
              <a:rPr lang="en" sz="2400"/>
              <a:t>Electors, electoral votes, etc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Voting for President</a:t>
            </a:r>
          </a:p>
          <a:p>
            <a:pPr indent="-381000" lvl="2" marL="1371600" rtl="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b="1" lang="en" sz="2400" u="sng">
                <a:solidFill>
                  <a:schemeClr val="accent3"/>
                </a:solidFill>
              </a:rPr>
              <a:t>The first Tuesday following the first Monday in November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