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4F5309F-7765-4778-8067-AED8884C6D4D}">
  <a:tblStyle styleId="{D4F5309F-7765-4778-8067-AED8884C6D4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41" y="0"/>
            <a:ext cx="68723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Shape 146"/>
          <p:cNvGraphicFramePr/>
          <p:nvPr/>
        </p:nvGraphicFramePr>
        <p:xfrm>
          <a:off x="351150" y="43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{D4F5309F-7765-4778-8067-AED8884C6D4D}</a:tableStyleId>
              </a:tblPr>
              <a:tblGrid>
                <a:gridCol w="2688625"/>
                <a:gridCol w="2688625"/>
                <a:gridCol w="2688625"/>
              </a:tblGrid>
              <a:tr h="1723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/>
                        <a:t>District Plan</a:t>
                      </a: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/>
                        <a:t>2 electors (entire state) must vote with popular vote of state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/>
                        <a:t>Remaining electors, elected by each district, vote the way the district votes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EX: Indiana District 7, 1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In place in ME and NE</a:t>
                      </a: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Doesn’t </a:t>
                      </a:r>
                      <a:r>
                        <a:rPr lang="en"/>
                        <a:t>guarantee</a:t>
                      </a:r>
                      <a:r>
                        <a:rPr lang="en"/>
                        <a:t> popular vote winner becomes President</a:t>
                      </a: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104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/>
                        <a:t>Proportional Plan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/>
                        <a:t>Share of popular vote = share of electoral vote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Thousandths of Decimals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Doesn’t guarantee popular vote winner becomes President</a:t>
                      </a:r>
                    </a:p>
                  </a:txBody>
                  <a:tcPr marT="91425" marB="91425" marR="91425" marL="91425"/>
                </a:tc>
              </a:tr>
              <a:tr h="908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/>
                        <a:t>Direct Election</a:t>
                      </a: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/>
                        <a:t>Abolishes</a:t>
                      </a:r>
                      <a:r>
                        <a:rPr b="1" lang="en"/>
                        <a:t> the Electoral College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Requires Constitutional Amendment</a:t>
                      </a: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States lose power in election process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Increase campaign time and money</a:t>
                      </a: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00" y="99374"/>
            <a:ext cx="8704275" cy="487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900" y="99337"/>
            <a:ext cx="6387049" cy="49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875" y="138449"/>
            <a:ext cx="6236724" cy="491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Basics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97012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lang="en" u="sng"/>
              <a:t>Electoral College</a:t>
            </a:r>
            <a:r>
              <a:rPr lang="en"/>
              <a:t> </a:t>
            </a:r>
            <a:r>
              <a:rPr lang="en"/>
              <a:t>technically</a:t>
            </a:r>
            <a:r>
              <a:rPr lang="en"/>
              <a:t> </a:t>
            </a:r>
            <a:r>
              <a:rPr b="1" lang="en" u="sng"/>
              <a:t>elects</a:t>
            </a:r>
            <a:r>
              <a:rPr lang="en"/>
              <a:t> the president, NOT the people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When you vote, you vote for the electors of the electoral college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b="1" lang="en" u="sng"/>
              <a:t>You need 270 votes to win!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# of electoral votes = # of people in Congress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Indiana = 11, California = 55, Wyoming = 3</a:t>
            </a:r>
          </a:p>
          <a:p>
            <a:pPr indent="-3175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>
                <a:solidFill>
                  <a:srgbClr val="FF0000"/>
                </a:solidFill>
              </a:rPr>
              <a:t>WINNER-TAKE-ALL SYSTEM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Why was it created?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b="1" lang="en" sz="1400"/>
              <a:t>Framers feared direct election</a:t>
            </a:r>
          </a:p>
          <a:p>
            <a:pPr indent="-317500" lvl="2" marL="1371600" rtl="0">
              <a:spcBef>
                <a:spcPts val="0"/>
              </a:spcBef>
              <a:buSzPct val="100000"/>
            </a:pPr>
            <a:r>
              <a:rPr b="1" lang="en" sz="1400"/>
              <a:t>Electors voted for best candidate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b="1" lang="en" sz="1400"/>
              <a:t>Time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b="1" lang="en" sz="1400"/>
              <a:t>Appease the smaller states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450" y="1017800"/>
            <a:ext cx="4252849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Electors are nominated and voted on by the public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Election Day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Slate of Democrats, Slate of Republicans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Electors meet at State Capitol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Monday after the 2nd Wednesday in December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Each have two votes (1=President 1=VP)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Used to have general vote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President and VP from different parties!!!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Adams and Jefferson 1796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Vote, Sign, Sealed and sent to the President of the Senate (VP)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/>
              <a:t>Opens in January in front of Congress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if no one wins?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many votes do you need to win?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HoR decides President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Votes between top three candidates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1800, 1824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Each state has one vote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Must get 26 votes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January 20 is the deadline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President? VP becomes President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20th Amendment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Senate chooses VP</a:t>
            </a:r>
            <a:r>
              <a:rPr lang="en"/>
              <a:t>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1837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132" y="1017807"/>
            <a:ext cx="4223699" cy="28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Squad Up!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Do you think we should keep the electoral college? Why or why not?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What could we have to replace/change it?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12" y="2488387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Pros and Cons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9975"/>
            <a:ext cx="3999900" cy="35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Supporters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b="1" lang="en" sz="1800"/>
              <a:t>Dangers are </a:t>
            </a:r>
            <a:r>
              <a:rPr b="1" lang="en" sz="1800"/>
              <a:t>exaggerated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Decided by HoR-2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Win w/o popular vote 5/57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b="1" lang="en" sz="1800"/>
              <a:t>It’s a known process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b="1" lang="en" sz="1800"/>
              <a:t>Know who the President is almost instantly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b="1" lang="en" sz="1800"/>
              <a:t>Helps keep stability</a:t>
            </a:r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746500" y="768250"/>
            <a:ext cx="3999900" cy="36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Opponents</a:t>
            </a:r>
          </a:p>
          <a:p>
            <a:pPr indent="-311150" lvl="1" marL="914400" rtl="0">
              <a:spcBef>
                <a:spcPts val="0"/>
              </a:spcBef>
              <a:buSzPct val="100000"/>
            </a:pPr>
            <a:r>
              <a:rPr b="1" lang="en" sz="1300"/>
              <a:t>Winner of popular vote is </a:t>
            </a:r>
            <a:r>
              <a:rPr b="1" lang="en" sz="1300"/>
              <a:t>guaranteed</a:t>
            </a:r>
          </a:p>
          <a:p>
            <a:pPr indent="-311150" lvl="2" marL="1371600" rtl="0">
              <a:spcBef>
                <a:spcPts val="0"/>
              </a:spcBef>
              <a:buSzPct val="100000"/>
            </a:pPr>
            <a:r>
              <a:rPr lang="en" sz="1300"/>
              <a:t>Winner take all, ex: 2012 51% Obama he got all 13 votes VA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en" sz="1300"/>
              <a:t>Electors don’t have to vote with their state</a:t>
            </a:r>
          </a:p>
          <a:p>
            <a:pPr indent="-311150" lvl="2" marL="1371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en" sz="1300"/>
              <a:t>Faithless electors</a:t>
            </a:r>
          </a:p>
          <a:p>
            <a:pPr indent="-311150" lvl="3" marL="18288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300"/>
              <a:t>Vote could become void</a:t>
            </a:r>
          </a:p>
          <a:p>
            <a:pPr indent="-311150" lvl="3" marL="18288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300"/>
              <a:t>MN 2016</a:t>
            </a:r>
          </a:p>
          <a:p>
            <a:pPr indent="-311150" lvl="1" marL="914400" rtl="0">
              <a:spcBef>
                <a:spcPts val="0"/>
              </a:spcBef>
              <a:buSzPct val="100000"/>
            </a:pPr>
            <a:r>
              <a:rPr b="1" lang="en" sz="1300"/>
              <a:t>Elections decided by HoR</a:t>
            </a:r>
          </a:p>
          <a:p>
            <a:pPr indent="-311150" lvl="2" marL="1371600" rtl="0">
              <a:spcBef>
                <a:spcPts val="0"/>
              </a:spcBef>
              <a:buSzPct val="100000"/>
            </a:pPr>
            <a:r>
              <a:rPr lang="en" sz="1300"/>
              <a:t>State could lose vote if no majority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925" y="934224"/>
            <a:ext cx="1099125" cy="8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027" y="93352"/>
            <a:ext cx="1136625" cy="11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