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slide" Target="slides/slide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2.xml"/><Relationship Id="rId18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Public Opinion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Public Opinion, Polling, Mass Media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Public Opinion 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</a:pPr>
            <a:r>
              <a:rPr lang="en" sz="3600"/>
              <a:t>What is it?</a:t>
            </a:r>
          </a:p>
          <a:p>
            <a:pPr indent="-457200" lvl="1" marL="914400" rtl="0">
              <a:spcBef>
                <a:spcPts val="0"/>
              </a:spcBef>
              <a:buSzPct val="100000"/>
            </a:pPr>
            <a:r>
              <a:rPr lang="en" sz="3600"/>
              <a:t>Attitudes held by a significant number of people on matters of government and politics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281125" y="9347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Factors that influence Public Opinion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235275" y="800875"/>
            <a:ext cx="8520600" cy="402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Family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 u="sng"/>
              <a:t>Most important→ monopoly of time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News, discussions, events                    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School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Formal Learning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Informal Learning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Media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Celebrities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Friends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Peer pressure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Reinforcement</a:t>
            </a:r>
          </a:p>
          <a:p>
            <a:pPr indent="-228600" lvl="2" marL="1371600">
              <a:spcBef>
                <a:spcPts val="0"/>
              </a:spcBef>
            </a:pPr>
            <a:r>
              <a:rPr lang="en"/>
              <a:t>Trust, share experiences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Historic events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EX: 9/11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781" y="1528600"/>
            <a:ext cx="4001599" cy="266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181775" y="13167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Media Influence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143575" y="9606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/>
              <a:t>Public agenda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Determines what issues are important 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Think and talk about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People and policy makers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Electoral Politics</a:t>
            </a:r>
          </a:p>
          <a:p>
            <a:pPr indent="-228600" lvl="1" marL="914400" rtl="0">
              <a:spcBef>
                <a:spcPts val="0"/>
              </a:spcBef>
              <a:buClr>
                <a:srgbClr val="FF0000"/>
              </a:buClr>
            </a:pPr>
            <a:r>
              <a:rPr b="1" lang="en" u="sng">
                <a:solidFill>
                  <a:srgbClr val="FF0000"/>
                </a:solidFill>
              </a:rPr>
              <a:t>Replaced Parties as main source of info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Candidates rely less on Parties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Personality, Looks, Characteristics, etc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Soundbites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8325" y="1331962"/>
            <a:ext cx="4415675" cy="247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231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Media Limits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Selection Bias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You choose what you want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Full picture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“Skim” the news- TV, SM, Radio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Briefly discuss</a:t>
            </a:r>
          </a:p>
          <a:p>
            <a:pPr indent="-381000" lvl="2" marL="1371600" rtl="0">
              <a:spcBef>
                <a:spcPts val="0"/>
              </a:spcBef>
              <a:buSzPct val="100000"/>
            </a:pPr>
            <a:r>
              <a:rPr lang="en" sz="2400"/>
              <a:t>60-90 sec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381" y="2099884"/>
            <a:ext cx="3742326" cy="280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250550" y="15460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Mass Media: Influence Through the Ages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950975"/>
            <a:ext cx="8520600" cy="406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 u="sng"/>
              <a:t>Almost all privately owned and operated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Television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At least 1 television in 98% of homes</a:t>
            </a:r>
          </a:p>
          <a:p>
            <a:pPr indent="-228600" lvl="1" marL="914400" rtl="0">
              <a:spcBef>
                <a:spcPts val="0"/>
              </a:spcBef>
              <a:buClr>
                <a:srgbClr val="FF0000"/>
              </a:buClr>
            </a:pPr>
            <a:r>
              <a:rPr lang="en">
                <a:solidFill>
                  <a:srgbClr val="FF0000"/>
                </a:solidFill>
              </a:rPr>
              <a:t>Principal Source of news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CBS, ABC, NBC, CNN, FOX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Newspapers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More in Depth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Radio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Talk Shows→ Rush Limbaugh, Rachel Maddow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Internet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Social media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9325" y="1371875"/>
            <a:ext cx="3496300" cy="257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151200" y="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 Steps to a Scientific Poll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189425" y="707400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lang="en"/>
              <a:t>Define the Universe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Whole population the poll is measuring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EX: All voters in Westfield, IN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lang="en"/>
              <a:t>Construct a Sample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Representative slice of the Universe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Random Samples</a:t>
            </a:r>
          </a:p>
          <a:p>
            <a:pPr indent="-228600" lvl="2" marL="1371600" rtl="0">
              <a:spcBef>
                <a:spcPts val="0"/>
              </a:spcBef>
              <a:buAutoNum type="romanLcPeriod"/>
            </a:pPr>
            <a:r>
              <a:rPr lang="en"/>
              <a:t>Everyone has the same chance of getting picked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How can it go wrong?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lang="en"/>
              <a:t>Prepare Valid Questions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Way questions are phrased</a:t>
            </a:r>
          </a:p>
          <a:p>
            <a:pPr indent="-228600" lvl="2" marL="1371600" rtl="0">
              <a:spcBef>
                <a:spcPts val="0"/>
              </a:spcBef>
              <a:buAutoNum type="romanLcPeriod"/>
            </a:pPr>
            <a:r>
              <a:rPr lang="en"/>
              <a:t>Leading questions</a:t>
            </a:r>
          </a:p>
          <a:p>
            <a:pPr indent="-228600" lvl="3" marL="1828800" rtl="0">
              <a:spcBef>
                <a:spcPts val="0"/>
              </a:spcBef>
              <a:buAutoNum type="arabicPeriod"/>
            </a:pPr>
            <a:r>
              <a:rPr lang="en"/>
              <a:t>Should we increase the police force to stop the rising crime rate?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lang="en"/>
              <a:t>Select How the Poll Will be Taken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Door-to-Door, Face-to-Face, telephone, etc.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b="1" lang="en"/>
              <a:t>Analyze Data and Report Findings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7675" y="252200"/>
            <a:ext cx="2699199" cy="311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Reliable are Polls?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Hard to measure key characteristics</a:t>
            </a:r>
          </a:p>
          <a:p>
            <a:pPr indent="-368300" lvl="1" marL="914400" rtl="0">
              <a:spcBef>
                <a:spcPts val="0"/>
              </a:spcBef>
              <a:buSzPct val="100000"/>
            </a:pPr>
            <a:r>
              <a:rPr lang="en" sz="2200"/>
              <a:t>Intensity</a:t>
            </a:r>
          </a:p>
          <a:p>
            <a:pPr indent="-368300" lvl="2" marL="1371600" rtl="0">
              <a:spcBef>
                <a:spcPts val="0"/>
              </a:spcBef>
              <a:buSzPct val="100000"/>
            </a:pPr>
            <a:r>
              <a:rPr lang="en" sz="2200"/>
              <a:t>Strength of feeling</a:t>
            </a:r>
          </a:p>
          <a:p>
            <a:pPr indent="-368300" lvl="1" marL="914400" rtl="0">
              <a:spcBef>
                <a:spcPts val="0"/>
              </a:spcBef>
              <a:buSzPct val="100000"/>
            </a:pPr>
            <a:r>
              <a:rPr lang="en" sz="2200"/>
              <a:t>Stability (fluidity)</a:t>
            </a:r>
          </a:p>
          <a:p>
            <a:pPr indent="-368300" lvl="2" marL="1371600" rtl="0">
              <a:spcBef>
                <a:spcPts val="0"/>
              </a:spcBef>
              <a:buSzPct val="100000"/>
            </a:pPr>
            <a:r>
              <a:rPr lang="en" sz="2200"/>
              <a:t>How 	permanent is the opinion? How long will it last?</a:t>
            </a:r>
          </a:p>
          <a:p>
            <a:pPr indent="-368300" lvl="1" marL="914400" rtl="0">
              <a:spcBef>
                <a:spcPts val="0"/>
              </a:spcBef>
              <a:buSzPct val="100000"/>
            </a:pPr>
            <a:r>
              <a:rPr lang="en" sz="2200"/>
              <a:t>Relevance</a:t>
            </a:r>
          </a:p>
          <a:p>
            <a:pPr indent="-368300" lvl="2" marL="1371600" rtl="0">
              <a:spcBef>
                <a:spcPts val="0"/>
              </a:spcBef>
              <a:buSzPct val="100000"/>
            </a:pPr>
            <a:r>
              <a:rPr lang="en" sz="2200"/>
              <a:t>How important is it to someone that holds that opinion?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281125" y="10110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to Measure Public Opinion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281125" y="877450"/>
            <a:ext cx="8520600" cy="389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</a:pPr>
            <a:r>
              <a:rPr b="1" lang="en"/>
              <a:t>Ineffective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b="1" lang="en"/>
              <a:t>Elections/Mandates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People vote for a variety of reasons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Candidates don’t support entire platform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Must win popular vote to have mandate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b="1" lang="en"/>
              <a:t>Interest Groups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How many people do they actually represent?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b="1" lang="en"/>
              <a:t>Media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Reflects only certain part of population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b="1" lang="en"/>
              <a:t>Straw Votes → same question to a lot of people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Respondents are self-selected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Quantity or quality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Election of 1936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b="1" lang="en"/>
              <a:t>Effective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Scientific Polls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2452" y="680200"/>
            <a:ext cx="2702651" cy="378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