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62" r:id="rId6"/>
    <p:sldId id="259" r:id="rId7"/>
    <p:sldId id="260" r:id="rId8"/>
    <p:sldId id="263" r:id="rId9"/>
    <p:sldId id="264" r:id="rId10"/>
    <p:sldId id="265" r:id="rId11"/>
    <p:sldId id="266" r:id="rId12"/>
    <p:sldId id="270" r:id="rId13"/>
    <p:sldId id="269" r:id="rId14"/>
    <p:sldId id="271" r:id="rId15"/>
    <p:sldId id="272" r:id="rId16"/>
    <p:sldId id="267" r:id="rId17"/>
    <p:sldId id="268" r:id="rId18"/>
    <p:sldId id="274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Stance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Pro-Life</c:v>
                </c:pt>
                <c:pt idx="1">
                  <c:v>Pro-Choice</c:v>
                </c:pt>
                <c:pt idx="2">
                  <c:v>Undecided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29</c:v>
                </c:pt>
                <c:pt idx="1">
                  <c:v>55</c:v>
                </c:pt>
                <c:pt idx="2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Laws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Ban Abortion</c:v>
                </c:pt>
                <c:pt idx="1">
                  <c:v>Allow Abortion58</c:v>
                </c:pt>
                <c:pt idx="2">
                  <c:v>Depends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</c:v>
                </c:pt>
                <c:pt idx="1">
                  <c:v>58</c:v>
                </c:pt>
                <c:pt idx="2">
                  <c:v>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WHS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Stance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Pro-Life</c:v>
                </c:pt>
                <c:pt idx="1">
                  <c:v>Pro-Choice</c:v>
                </c:pt>
                <c:pt idx="2">
                  <c:v>Undecided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29</c:v>
                </c:pt>
                <c:pt idx="1">
                  <c:v>55</c:v>
                </c:pt>
                <c:pt idx="2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AMERICANS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Pro-Life</c:v>
                </c:pt>
                <c:pt idx="1">
                  <c:v>Pro-Choice</c:v>
                </c:pt>
                <c:pt idx="2">
                  <c:v>Undecided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44</c:v>
                </c:pt>
                <c:pt idx="1">
                  <c:v>48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1669-1326-4AB8-AF39-10AD5D623934}" type="datetimeFigureOut">
              <a:rPr lang="en-US" smtClean="0"/>
              <a:t>12/10/2013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0475-11EB-40CB-89F4-03BADDF8C3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1669-1326-4AB8-AF39-10AD5D623934}" type="datetimeFigureOut">
              <a:rPr lang="en-US" smtClean="0"/>
              <a:t>12/10/2013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0475-11EB-40CB-89F4-03BADDF8C3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1669-1326-4AB8-AF39-10AD5D623934}" type="datetimeFigureOut">
              <a:rPr lang="en-US" smtClean="0"/>
              <a:t>12/10/2013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0475-11EB-40CB-89F4-03BADDF8C3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1669-1326-4AB8-AF39-10AD5D623934}" type="datetimeFigureOut">
              <a:rPr lang="en-US" smtClean="0"/>
              <a:t>12/10/2013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0475-11EB-40CB-89F4-03BADDF8C3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1669-1326-4AB8-AF39-10AD5D623934}" type="datetimeFigureOut">
              <a:rPr lang="en-US" smtClean="0"/>
              <a:t>12/10/2013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5F60475-11EB-40CB-89F4-03BADDF8C3F7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1669-1326-4AB8-AF39-10AD5D623934}" type="datetimeFigureOut">
              <a:rPr lang="en-US" smtClean="0"/>
              <a:t>12/10/2013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0475-11EB-40CB-89F4-03BADDF8C3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1669-1326-4AB8-AF39-10AD5D623934}" type="datetimeFigureOut">
              <a:rPr lang="en-US" smtClean="0"/>
              <a:t>12/10/2013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0475-11EB-40CB-89F4-03BADDF8C3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1669-1326-4AB8-AF39-10AD5D623934}" type="datetimeFigureOut">
              <a:rPr lang="en-US" smtClean="0"/>
              <a:t>12/10/2013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0475-11EB-40CB-89F4-03BADDF8C3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1669-1326-4AB8-AF39-10AD5D623934}" type="datetimeFigureOut">
              <a:rPr lang="en-US" smtClean="0"/>
              <a:t>12/10/2013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0475-11EB-40CB-89F4-03BADDF8C3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1669-1326-4AB8-AF39-10AD5D623934}" type="datetimeFigureOut">
              <a:rPr lang="en-US" smtClean="0"/>
              <a:t>12/10/2013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0475-11EB-40CB-89F4-03BADDF8C3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1669-1326-4AB8-AF39-10AD5D623934}" type="datetimeFigureOut">
              <a:rPr lang="en-US" smtClean="0"/>
              <a:t>12/10/2013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0475-11EB-40CB-89F4-03BADDF8C3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24E1669-1326-4AB8-AF39-10AD5D623934}" type="datetimeFigureOut">
              <a:rPr lang="en-US" smtClean="0"/>
              <a:t>12/10/2013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5F60475-11EB-40CB-89F4-03BADDF8C3F7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ABORTION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Sample PowerPoint</a:t>
            </a:r>
          </a:p>
          <a:p>
            <a:r>
              <a:rPr lang="en-US" dirty="0" smtClean="0"/>
              <a:t>Created by Mrs. </a:t>
            </a:r>
            <a:r>
              <a:rPr lang="en-US" dirty="0" err="1" smtClean="0"/>
              <a:t>Ondrusek</a:t>
            </a:r>
            <a:endParaRPr lang="en-US" dirty="0" smtClean="0"/>
          </a:p>
          <a:p>
            <a:r>
              <a:rPr lang="en-US" dirty="0" smtClean="0"/>
              <a:t>April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65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GALLUP POLL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DATE – December 2012</a:t>
            </a:r>
          </a:p>
          <a:p>
            <a:r>
              <a:rPr lang="en-US" dirty="0" smtClean="0"/>
              <a:t>UNIVERSE – Americans 18 and over</a:t>
            </a:r>
          </a:p>
          <a:p>
            <a:r>
              <a:rPr lang="en-US" dirty="0" smtClean="0"/>
              <a:t>SAMPLE – 1,012 random Americans</a:t>
            </a:r>
          </a:p>
          <a:p>
            <a:r>
              <a:rPr lang="en-US" dirty="0" smtClean="0"/>
              <a:t>STYLE – Phone surveys (cell &amp; landline)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205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GALLUP RESULTS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85033"/>
            <a:ext cx="9109881" cy="5130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1643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GALLUP RESULTS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2999"/>
            <a:ext cx="9143999" cy="5729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1680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42" y="304799"/>
            <a:ext cx="8790058" cy="6175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4632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0" y="0"/>
            <a:ext cx="4191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1405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46311815"/>
              </p:ext>
            </p:extLst>
          </p:nvPr>
        </p:nvGraphicFramePr>
        <p:xfrm>
          <a:off x="-2059" y="32951"/>
          <a:ext cx="4800600" cy="3777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4358226" y="31845"/>
            <a:ext cx="437812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Poll</a:t>
            </a:r>
          </a:p>
          <a:p>
            <a:pPr algn="ctr"/>
            <a:r>
              <a:rPr lang="en-U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Comparisons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259968144"/>
              </p:ext>
            </p:extLst>
          </p:nvPr>
        </p:nvGraphicFramePr>
        <p:xfrm>
          <a:off x="3200400" y="3200400"/>
          <a:ext cx="5899587" cy="3645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051873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POLLS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My poll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Gallop poll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3 Quick Questions</a:t>
            </a:r>
          </a:p>
          <a:p>
            <a:endParaRPr lang="en-US" dirty="0"/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Questions asked just one time</a:t>
            </a:r>
          </a:p>
          <a:p>
            <a:r>
              <a:rPr lang="en-US" dirty="0" smtClean="0"/>
              <a:t>Surveyed only 50 people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More questions asked, especially concerning demographically</a:t>
            </a:r>
          </a:p>
          <a:p>
            <a:r>
              <a:rPr lang="en-US" dirty="0" smtClean="0"/>
              <a:t>Questions asked over time</a:t>
            </a:r>
          </a:p>
          <a:p>
            <a:r>
              <a:rPr lang="en-US" dirty="0" smtClean="0"/>
              <a:t>Surveyed over 1,000 people each time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3886200" y="2514600"/>
            <a:ext cx="762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25" y="3289300"/>
            <a:ext cx="792163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2109" y="4495800"/>
            <a:ext cx="792163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47891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COMPARISON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547360"/>
          </a:xfrm>
        </p:spPr>
        <p:txBody>
          <a:bodyPr>
            <a:normAutofit fontScale="92500"/>
          </a:bodyPr>
          <a:lstStyle/>
          <a:p>
            <a:pPr marL="137160" indent="0">
              <a:buNone/>
            </a:pPr>
            <a:r>
              <a:rPr lang="en-US" dirty="0" smtClean="0"/>
              <a:t>My results were very different from the national poll overall but not demographically</a:t>
            </a:r>
          </a:p>
          <a:p>
            <a:r>
              <a:rPr lang="en-US" dirty="0" smtClean="0"/>
              <a:t>Students here are not as divided as Americans in general </a:t>
            </a:r>
            <a:r>
              <a:rPr lang="en-US" dirty="0" smtClean="0">
                <a:sym typeface="Wingdings" pitchFamily="2" charset="2"/>
              </a:rPr>
              <a:t> 29% Pro-life whereas 55% are Pro-choice compared to national results being 44% &amp; 48%; in addition, our students have double the amount of undecided, 16% compared to 8% in the national poll</a:t>
            </a:r>
          </a:p>
          <a:p>
            <a:r>
              <a:rPr lang="en-US" dirty="0" smtClean="0">
                <a:sym typeface="Wingdings" pitchFamily="2" charset="2"/>
              </a:rPr>
              <a:t>However, if you look at demographics are students to match up  55% are Pro-choice as are 54% of 18-29 year olds nationally; in addition, 55% are Pro-choice as are 55% of suburban populations nationally; 55% of Pro-choice as are 58% of higher incomes nationally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6233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228600"/>
            <a:ext cx="8229600" cy="1295400"/>
          </a:xfrm>
        </p:spPr>
        <p:txBody>
          <a:bodyPr/>
          <a:lstStyle/>
          <a:p>
            <a:r>
              <a:rPr lang="en-US" dirty="0" smtClean="0"/>
              <a:t>Overall…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752600"/>
            <a:ext cx="8153400" cy="3331698"/>
          </a:xfrm>
        </p:spPr>
        <p:txBody>
          <a:bodyPr>
            <a:normAutofit/>
          </a:bodyPr>
          <a:lstStyle/>
          <a:p>
            <a:r>
              <a:rPr lang="en-US" dirty="0" smtClean="0"/>
              <a:t>American p</a:t>
            </a:r>
            <a:r>
              <a:rPr lang="en-US" dirty="0" smtClean="0"/>
              <a:t>ublic </a:t>
            </a:r>
            <a:r>
              <a:rPr lang="en-US" dirty="0" smtClean="0"/>
              <a:t>opinion </a:t>
            </a:r>
            <a:r>
              <a:rPr lang="en-US" dirty="0" smtClean="0"/>
              <a:t>is Pro-choice</a:t>
            </a:r>
          </a:p>
          <a:p>
            <a:r>
              <a:rPr lang="en-US" dirty="0" smtClean="0"/>
              <a:t>*Westfield students are more divided on issue</a:t>
            </a:r>
          </a:p>
          <a:p>
            <a:r>
              <a:rPr lang="en-US" dirty="0" smtClean="0"/>
              <a:t>*National population is less divided on the issue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0192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dirty="0" smtClean="0"/>
              <a:t>Usage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382000" cy="495300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Pro-choice groups would benefit more from this data in that public opinion is own their side.</a:t>
            </a:r>
          </a:p>
          <a:p>
            <a:pPr marL="457200" indent="-457200" algn="l" fontAlgn="t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/>
              <a:t>Groups such as:  National </a:t>
            </a:r>
            <a:r>
              <a:rPr lang="en-US" dirty="0"/>
              <a:t>Abortion </a:t>
            </a:r>
            <a:r>
              <a:rPr lang="en-US" dirty="0" smtClean="0"/>
              <a:t>Federation, Planned Parenthood, Republicans </a:t>
            </a:r>
            <a:r>
              <a:rPr lang="en-US" dirty="0"/>
              <a:t>for </a:t>
            </a:r>
            <a:r>
              <a:rPr lang="en-US" dirty="0" smtClean="0"/>
              <a:t>Choice, &amp;</a:t>
            </a:r>
            <a:r>
              <a:rPr lang="en-US" dirty="0" smtClean="0">
                <a:latin typeface="Arial"/>
              </a:rPr>
              <a:t> </a:t>
            </a:r>
            <a:r>
              <a:rPr lang="en-US" dirty="0" smtClean="0"/>
              <a:t>Voters </a:t>
            </a:r>
            <a:r>
              <a:rPr lang="en-US" dirty="0"/>
              <a:t>for </a:t>
            </a:r>
            <a:r>
              <a:rPr lang="en-US" dirty="0" smtClean="0"/>
              <a:t>Choice</a:t>
            </a:r>
          </a:p>
          <a:p>
            <a:pPr marL="457200" indent="-457200" algn="l" fontAlgn="t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>
                <a:latin typeface="Arial"/>
              </a:rPr>
              <a:t>These groups could lobby Congress and the President to uphold current legislation allowing abortions and to fight new legislation that works to add further restrictions to current laws.</a:t>
            </a:r>
          </a:p>
          <a:p>
            <a:pPr marL="457200" indent="-457200" algn="l" fontAlgn="t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>
                <a:latin typeface="Arial"/>
              </a:rPr>
              <a:t>These groups could also submit amicus </a:t>
            </a:r>
            <a:r>
              <a:rPr lang="en-US" dirty="0" err="1" smtClean="0">
                <a:latin typeface="Arial"/>
              </a:rPr>
              <a:t>curiaeu</a:t>
            </a:r>
            <a:r>
              <a:rPr lang="en-US" dirty="0" smtClean="0">
                <a:latin typeface="Arial"/>
              </a:rPr>
              <a:t> briefs to state and federal courts to maintain Roe v. Wade and fight state legislation seeking to further restrict abortion rights.</a:t>
            </a:r>
          </a:p>
          <a:p>
            <a:pPr marL="457200" indent="-457200" algn="l" fontAlgn="t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>
                <a:latin typeface="Arial"/>
              </a:rPr>
              <a:t>These groups can continue to use propaganda to keep public opinion on its side.</a:t>
            </a:r>
            <a:endParaRPr lang="en-US" dirty="0">
              <a:latin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644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816145"/>
              </p:ext>
            </p:extLst>
          </p:nvPr>
        </p:nvGraphicFramePr>
        <p:xfrm>
          <a:off x="152400" y="1447800"/>
          <a:ext cx="8763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500"/>
                <a:gridCol w="4381500"/>
              </a:tblGrid>
              <a:tr h="1005840">
                <a:tc>
                  <a:txBody>
                    <a:bodyPr/>
                    <a:lstStyle/>
                    <a:p>
                      <a:r>
                        <a:rPr lang="en-US" dirty="0" smtClean="0"/>
                        <a:t>PRO-LIFE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PRO-CHOICE</a:t>
                      </a:r>
                      <a:endParaRPr lang="en-US" dirty="0"/>
                    </a:p>
                  </a:txBody>
                  <a:tcPr/>
                </a:tc>
              </a:tr>
              <a:tr h="1005840">
                <a:tc>
                  <a:txBody>
                    <a:bodyPr/>
                    <a:lstStyle/>
                    <a:p>
                      <a:r>
                        <a:rPr lang="en-US" dirty="0" smtClean="0"/>
                        <a:t>Libertarians for Life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National Abortion Federation</a:t>
                      </a:r>
                      <a:endParaRPr lang="en-US" dirty="0"/>
                    </a:p>
                  </a:txBody>
                  <a:tcPr/>
                </a:tc>
              </a:tr>
              <a:tr h="1005840">
                <a:tc>
                  <a:txBody>
                    <a:bodyPr/>
                    <a:lstStyle/>
                    <a:p>
                      <a:r>
                        <a:rPr lang="en-US" dirty="0" smtClean="0"/>
                        <a:t>National Right to Life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Planned Parenthood</a:t>
                      </a:r>
                      <a:endParaRPr lang="en-US" dirty="0"/>
                    </a:p>
                  </a:txBody>
                  <a:tcPr/>
                </a:tc>
              </a:tr>
              <a:tr h="1005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 Rescue</a:t>
                      </a:r>
                      <a:r>
                        <a:rPr lang="en-US" baseline="0" dirty="0" smtClean="0"/>
                        <a:t> National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Republicans for Choice</a:t>
                      </a:r>
                      <a:endParaRPr lang="en-US" dirty="0"/>
                    </a:p>
                  </a:txBody>
                  <a:tcPr/>
                </a:tc>
              </a:tr>
              <a:tr h="1005840">
                <a:tc>
                  <a:txBody>
                    <a:bodyPr/>
                    <a:lstStyle/>
                    <a:p>
                      <a:r>
                        <a:rPr lang="en-US" dirty="0" smtClean="0"/>
                        <a:t>Republican National</a:t>
                      </a:r>
                      <a:r>
                        <a:rPr lang="en-US" baseline="0" dirty="0" smtClean="0"/>
                        <a:t> Coalition for Life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Voters for Choice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0472" y="304800"/>
            <a:ext cx="90140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Where do Ameri</a:t>
            </a:r>
            <a:r>
              <a:rPr lang="en-US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cans stand?</a:t>
            </a:r>
            <a:endParaRPr lang="en-U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4089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381000"/>
            <a:ext cx="651803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Universe – </a:t>
            </a:r>
            <a:r>
              <a:rPr lang="en-US" dirty="0" err="1" smtClean="0"/>
              <a:t>whs</a:t>
            </a:r>
            <a:r>
              <a:rPr lang="en-US" dirty="0" smtClean="0"/>
              <a:t> seniors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sample – 50 random students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style – board tally</a:t>
            </a:r>
            <a:endParaRPr lang="en-US" dirty="0"/>
          </a:p>
        </p:txBody>
      </p:sp>
      <p:pic>
        <p:nvPicPr>
          <p:cNvPr id="1026" name="Picture 2" descr="C:\Documents and Settings\Administrator\Local Settings\Temporary Internet Files\Content.IE5\FXXW7B8Z\MP90044236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749"/>
            <a:ext cx="21336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385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QUESTIONS ASKED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ARE YOU PRO-LIFE OR PRO-CHOICE?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sz="2000" dirty="0" smtClean="0"/>
              <a:t>Pro-Life, Pro-Choice, Undecided</a:t>
            </a:r>
          </a:p>
          <a:p>
            <a:r>
              <a:rPr lang="en-US" dirty="0" smtClean="0"/>
              <a:t>SHOULD CURRENT LAWS BAN OR ALLOW ABORTIONS?</a:t>
            </a:r>
          </a:p>
          <a:p>
            <a:pPr marL="13716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Ban, Allow, Depends</a:t>
            </a:r>
          </a:p>
          <a:p>
            <a:r>
              <a:rPr lang="en-US" dirty="0" smtClean="0"/>
              <a:t>IS YOUR PERSONAL POSITION THE SAME AS YOUR POLITICAL POSITION?</a:t>
            </a:r>
          </a:p>
          <a:p>
            <a:pPr marL="13716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Yes, No, if No then Why?</a:t>
            </a:r>
            <a:endParaRPr lang="en-US" sz="2000" dirty="0"/>
          </a:p>
        </p:txBody>
      </p:sp>
      <p:pic>
        <p:nvPicPr>
          <p:cNvPr id="2050" name="Picture 2" descr="C:\Program Files\Microsoft Office\MEDIA\CAGCAT10\j030084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09" y="1888497"/>
            <a:ext cx="2842591" cy="239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81610" y="5127784"/>
            <a:ext cx="855759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Keep in mind that you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need 7-10 questions.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756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analysis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778273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0"/>
            <a:ext cx="8458200" cy="6629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ARE YOU PRO-LIFE OR PRO-CHOICE?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sz="2800" dirty="0" smtClean="0"/>
              <a:t>Pro-Life 29%</a:t>
            </a:r>
          </a:p>
          <a:p>
            <a:pPr marL="13716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Pro-Choice 55%</a:t>
            </a:r>
          </a:p>
          <a:p>
            <a:pPr marL="13716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Undecided 16%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SHOULD CURRENT LAWS BAN OR ALLOW ABORTIONS?</a:t>
            </a:r>
          </a:p>
          <a:p>
            <a:pPr marL="137160" indent="0">
              <a:buNone/>
            </a:pPr>
            <a:r>
              <a:rPr lang="en-US" sz="2000" dirty="0"/>
              <a:t>	</a:t>
            </a:r>
            <a:r>
              <a:rPr lang="en-US" sz="2800" dirty="0" smtClean="0"/>
              <a:t>Ban 10%</a:t>
            </a:r>
          </a:p>
          <a:p>
            <a:pPr marL="13716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Allow 58%</a:t>
            </a:r>
          </a:p>
          <a:p>
            <a:pPr marL="13716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Depends 32%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IS YOUR PERSONAL POSITION THE SAME AS YOUR POLITICAL POSITION?</a:t>
            </a:r>
          </a:p>
          <a:p>
            <a:pPr marL="137160" indent="0">
              <a:buNone/>
            </a:pPr>
            <a:r>
              <a:rPr lang="en-US" sz="2000" dirty="0"/>
              <a:t>	</a:t>
            </a:r>
            <a:r>
              <a:rPr lang="en-US" sz="2800" dirty="0" smtClean="0"/>
              <a:t>Yes 73%</a:t>
            </a:r>
          </a:p>
          <a:p>
            <a:pPr marL="13716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No 27% </a:t>
            </a:r>
          </a:p>
          <a:p>
            <a:pPr marL="13716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if No then Why?  </a:t>
            </a:r>
            <a:endParaRPr lang="en-US" sz="2800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74998159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5839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0"/>
            <a:ext cx="8458200" cy="6629400"/>
          </a:xfrm>
        </p:spPr>
        <p:txBody>
          <a:bodyPr>
            <a:normAutofit/>
          </a:bodyPr>
          <a:lstStyle/>
          <a:p>
            <a:r>
              <a:rPr lang="en-US" dirty="0" smtClean="0"/>
              <a:t>IS YOUR PERSONAL POSITION THE SAME AS YOUR POLITICAL POSITION?</a:t>
            </a:r>
          </a:p>
          <a:p>
            <a:pPr marL="137160" indent="0">
              <a:buNone/>
            </a:pPr>
            <a:r>
              <a:rPr lang="en-US" sz="2000" dirty="0"/>
              <a:t>	</a:t>
            </a:r>
            <a:r>
              <a:rPr lang="en-US" sz="2800" dirty="0" smtClean="0"/>
              <a:t>Yes 73%</a:t>
            </a:r>
          </a:p>
          <a:p>
            <a:pPr marL="13716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No 27% </a:t>
            </a:r>
          </a:p>
          <a:p>
            <a:pPr marL="137160" indent="0">
              <a:buNone/>
            </a:pPr>
            <a:r>
              <a:rPr lang="en-US" sz="2800" dirty="0"/>
              <a:t>	</a:t>
            </a:r>
            <a:r>
              <a:rPr lang="en-US" sz="2800" dirty="0" smtClean="0">
                <a:solidFill>
                  <a:srgbClr val="002060"/>
                </a:solidFill>
              </a:rPr>
              <a:t>if No then Why?  </a:t>
            </a:r>
          </a:p>
          <a:p>
            <a:pPr marL="137160" indent="0">
              <a:buNone/>
            </a:pPr>
            <a:endParaRPr lang="en-US" sz="2800" dirty="0" smtClean="0">
              <a:solidFill>
                <a:srgbClr val="002060"/>
              </a:solidFill>
            </a:endParaRPr>
          </a:p>
          <a:p>
            <a:pPr marL="137160" indent="0">
              <a:buNone/>
            </a:pPr>
            <a:r>
              <a:rPr lang="en-US" sz="2800" dirty="0">
                <a:solidFill>
                  <a:srgbClr val="002060"/>
                </a:solidFill>
              </a:rPr>
              <a:t>	</a:t>
            </a:r>
            <a:r>
              <a:rPr lang="en-US" sz="2800" dirty="0" smtClean="0">
                <a:solidFill>
                  <a:srgbClr val="002060"/>
                </a:solidFill>
              </a:rPr>
              <a:t>	You do what you want in your house.  			Stay out of mine!</a:t>
            </a:r>
          </a:p>
          <a:p>
            <a:pPr marL="137160" indent="0">
              <a:buNone/>
            </a:pPr>
            <a:endParaRPr lang="en-US" sz="2800" dirty="0">
              <a:solidFill>
                <a:srgbClr val="002060"/>
              </a:solidFill>
            </a:endParaRPr>
          </a:p>
          <a:p>
            <a:pPr marL="137160" indent="0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		It depends how the situation happened – 		rape causes are different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474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41904340"/>
              </p:ext>
            </p:extLst>
          </p:nvPr>
        </p:nvGraphicFramePr>
        <p:xfrm>
          <a:off x="-2059" y="32951"/>
          <a:ext cx="4800600" cy="3777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404741032"/>
              </p:ext>
            </p:extLst>
          </p:nvPr>
        </p:nvGraphicFramePr>
        <p:xfrm>
          <a:off x="3041822" y="3124200"/>
          <a:ext cx="60960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/>
          <p:cNvSpPr/>
          <p:nvPr/>
        </p:nvSpPr>
        <p:spPr>
          <a:xfrm>
            <a:off x="3810000" y="31845"/>
            <a:ext cx="547457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Where our </a:t>
            </a:r>
          </a:p>
          <a:p>
            <a:pPr algn="ctr"/>
            <a:r>
              <a:rPr lang="en-U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students stand…</a:t>
            </a:r>
            <a:endParaRPr lang="en-U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89798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8229600" cy="838200"/>
          </a:xfrm>
        </p:spPr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229600" cy="5334000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Wingdings" pitchFamily="2" charset="2"/>
              <a:buChar char="§"/>
            </a:pPr>
            <a:r>
              <a:rPr lang="en-US" dirty="0" smtClean="0"/>
              <a:t>I expected more of you to be pro-life like in my past years, but the majority (55%) were pro-choice. </a:t>
            </a:r>
          </a:p>
          <a:p>
            <a:pPr marL="457200" indent="-457200" algn="l">
              <a:buFont typeface="Wingdings" pitchFamily="2" charset="2"/>
              <a:buChar char="§"/>
            </a:pPr>
            <a:r>
              <a:rPr lang="en-US" dirty="0" smtClean="0"/>
              <a:t>I was extremely surprised that so many of you (16%) were undecided on such a popular and controversial topic.</a:t>
            </a:r>
          </a:p>
          <a:p>
            <a:pPr marL="457200" indent="-457200" algn="l">
              <a:buFont typeface="Wingdings" pitchFamily="2" charset="2"/>
              <a:buChar char="§"/>
            </a:pPr>
            <a:r>
              <a:rPr lang="en-US" dirty="0" smtClean="0"/>
              <a:t>Even though 55% of you were pro-choice, an additional 3% of support laws allowing abortion.</a:t>
            </a:r>
          </a:p>
          <a:p>
            <a:pPr marL="457200" indent="-457200" algn="l">
              <a:buFont typeface="Wingdings" pitchFamily="2" charset="2"/>
              <a:buChar char="§"/>
            </a:pPr>
            <a:r>
              <a:rPr lang="en-US" dirty="0" smtClean="0"/>
              <a:t>The great majority of you (73%) political and personal opinions match.  However 27%, that more than one in four of you, do separate your personal opinion from your public policy stance.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3066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246</TotalTime>
  <Words>517</Words>
  <Application>Microsoft Office PowerPoint</Application>
  <PresentationFormat>On-screen Show (4:3)</PresentationFormat>
  <Paragraphs>91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Apex</vt:lpstr>
      <vt:lpstr>ABORTION</vt:lpstr>
      <vt:lpstr>PowerPoint Presentation</vt:lpstr>
      <vt:lpstr>Universe – whs seniors  sample – 50 random students  style – board tally</vt:lpstr>
      <vt:lpstr>QUESTIONS ASKED</vt:lpstr>
      <vt:lpstr>analysis</vt:lpstr>
      <vt:lpstr>PowerPoint Presentation</vt:lpstr>
      <vt:lpstr>PowerPoint Presentation</vt:lpstr>
      <vt:lpstr>PowerPoint Presentation</vt:lpstr>
      <vt:lpstr>OBSERVATIONS</vt:lpstr>
      <vt:lpstr>GALLUP POLL</vt:lpstr>
      <vt:lpstr>GALLUP RESULTS</vt:lpstr>
      <vt:lpstr>GALLUP RESULTS</vt:lpstr>
      <vt:lpstr>PowerPoint Presentation</vt:lpstr>
      <vt:lpstr>PowerPoint Presentation</vt:lpstr>
      <vt:lpstr>PowerPoint Presentation</vt:lpstr>
      <vt:lpstr>COMPARISON OF POLLS</vt:lpstr>
      <vt:lpstr>COMPARISON COMMENTS</vt:lpstr>
      <vt:lpstr>Overall…</vt:lpstr>
      <vt:lpstr>Usage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ABORTION</dc:title>
  <dc:creator>Administrator</dc:creator>
  <cp:lastModifiedBy>wws</cp:lastModifiedBy>
  <cp:revision>23</cp:revision>
  <dcterms:created xsi:type="dcterms:W3CDTF">2013-04-29T12:29:37Z</dcterms:created>
  <dcterms:modified xsi:type="dcterms:W3CDTF">2013-12-10T14:41:23Z</dcterms:modified>
</cp:coreProperties>
</file>